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 id="2147483660" r:id="rId3"/>
  </p:sldMasterIdLst>
  <p:notesMasterIdLst>
    <p:notesMasterId r:id="rId28"/>
  </p:notesMasterIdLst>
  <p:sldIdLst>
    <p:sldId id="309" r:id="rId4"/>
    <p:sldId id="310" r:id="rId5"/>
    <p:sldId id="311" r:id="rId6"/>
    <p:sldId id="264" r:id="rId7"/>
    <p:sldId id="312" r:id="rId8"/>
    <p:sldId id="266" r:id="rId9"/>
    <p:sldId id="267" r:id="rId10"/>
    <p:sldId id="268" r:id="rId11"/>
    <p:sldId id="270" r:id="rId12"/>
    <p:sldId id="272" r:id="rId13"/>
    <p:sldId id="275" r:id="rId14"/>
    <p:sldId id="276" r:id="rId15"/>
    <p:sldId id="277" r:id="rId16"/>
    <p:sldId id="279" r:id="rId17"/>
    <p:sldId id="280" r:id="rId18"/>
    <p:sldId id="281" r:id="rId19"/>
    <p:sldId id="282" r:id="rId20"/>
    <p:sldId id="283" r:id="rId21"/>
    <p:sldId id="284" r:id="rId22"/>
    <p:sldId id="285" r:id="rId23"/>
    <p:sldId id="286" r:id="rId24"/>
    <p:sldId id="287" r:id="rId25"/>
    <p:sldId id="288" r:id="rId26"/>
    <p:sldId id="308" r:id="rId27"/>
  </p:sldIdLst>
  <p:sldSz cx="10691813" cy="7559675"/>
  <p:notesSz cx="7315200" cy="9601200"/>
  <p:embeddedFontLst>
    <p:embeddedFont>
      <p:font typeface="Cormorant SemiBold"/>
      <p:regular r:id="rId29"/>
      <p:bold r:id="rId30"/>
      <p:italic r:id="rId31"/>
      <p:boldItalic r:id="rId32"/>
    </p:embeddedFont>
    <p:embeddedFont>
      <p:font typeface="游ゴシック" panose="020B0400000000000000" pitchFamily="50" charset="-128"/>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yKuXPCvEsH3trQ4n5bprLPW6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F84AE7-DAF0-440A-AC48-965F873BCF0F}">
  <a:tblStyle styleId="{0DF84AE7-DAF0-440A-AC48-965F873BCF0F}"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53" autoAdjust="0"/>
  </p:normalViewPr>
  <p:slideViewPr>
    <p:cSldViewPr snapToGrid="0">
      <p:cViewPr varScale="1">
        <p:scale>
          <a:sx n="100" d="100"/>
          <a:sy n="100" d="100"/>
        </p:scale>
        <p:origin x="1428" y="72"/>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6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053-A645-9CE7-56E77A75CFDC}"/>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053-A645-9CE7-56E77A75CFDC}"/>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053-A645-9CE7-56E77A75CFDC}"/>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7-A053-A645-9CE7-56E77A75CFDC}"/>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9-A053-A645-9CE7-56E77A75CFDC}"/>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A053-A645-9CE7-56E77A75CFDC}"/>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D-A053-A645-9CE7-56E77A75CFDC}"/>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F-A053-A645-9CE7-56E77A75CFDC}"/>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11-A053-A645-9CE7-56E77A75CFDC}"/>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13-A053-A645-9CE7-56E77A75CFDC}"/>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0.55900000000000005</c:v>
                </c:pt>
                <c:pt idx="1">
                  <c:v>6.2859672421425414E-2</c:v>
                </c:pt>
                <c:pt idx="2">
                  <c:v>3.6299247454625941E-2</c:v>
                </c:pt>
                <c:pt idx="3">
                  <c:v>3.4085878707392651E-2</c:v>
                </c:pt>
                <c:pt idx="4">
                  <c:v>1.9034971226206288E-2</c:v>
                </c:pt>
                <c:pt idx="5">
                  <c:v>8.3222664895971674E-2</c:v>
                </c:pt>
                <c:pt idx="6">
                  <c:v>8.1451969898185039E-2</c:v>
                </c:pt>
                <c:pt idx="7">
                  <c:v>4.5595396193005754E-2</c:v>
                </c:pt>
                <c:pt idx="8">
                  <c:v>2.9659141212926073E-2</c:v>
                </c:pt>
                <c:pt idx="9">
                  <c:v>4.869411243913236E-2</c:v>
                </c:pt>
              </c:numCache>
            </c:numRef>
          </c:val>
          <c:extLst>
            <c:ext xmlns:c16="http://schemas.microsoft.com/office/drawing/2014/chart" uri="{C3380CC4-5D6E-409C-BE32-E72D297353CC}">
              <c16:uniqueId val="{00000014-A053-A645-9CE7-56E77A75CFDC}"/>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2-1F1D-1E4D-A07E-C38AC0FA6A29}"/>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1-1F1D-1E4D-A07E-C38AC0FA6A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9B-C742-A1D6-6C1CCDCFE94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9B-C742-A1D6-6C1CCDCFE9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69.2</c:v>
                </c:pt>
                <c:pt idx="1">
                  <c:v>30.8</c:v>
                </c:pt>
              </c:numCache>
            </c:numRef>
          </c:val>
          <c:extLst>
            <c:ext xmlns:c16="http://schemas.microsoft.com/office/drawing/2014/chart" uri="{C3380CC4-5D6E-409C-BE32-E72D297353CC}">
              <c16:uniqueId val="{00000000-1F1D-1E4D-A07E-C38AC0FA6A29}"/>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43.6</c:v>
                </c:pt>
                <c:pt idx="1">
                  <c:v>43.1</c:v>
                </c:pt>
                <c:pt idx="2">
                  <c:v>9.4</c:v>
                </c:pt>
                <c:pt idx="3">
                  <c:v>3.9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87.1</c:v>
                </c:pt>
                <c:pt idx="1">
                  <c:v>12.9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82.7</c:v>
                </c:pt>
                <c:pt idx="1">
                  <c:v>17.3</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71.599999999999994</c:v>
                </c:pt>
                <c:pt idx="1">
                  <c:v>28.4</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C47B-994D-BAE5-D10B303840C0}"/>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C47B-994D-BAE5-D10B303840C0}"/>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C47B-994D-BAE5-D10B303840C0}"/>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4-C47B-994D-BAE5-D10B303840C0}"/>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6-C47B-994D-BAE5-D10B303840C0}"/>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C47B-994D-BAE5-D10B303840C0}"/>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A-C47B-994D-BAE5-D10B303840C0}"/>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B-C47B-994D-BAE5-D10B303840C0}"/>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C-C47B-994D-BAE5-D10B303840C0}"/>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09-C47B-994D-BAE5-D10B303840C0}"/>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0.56699999999999995</c:v>
                </c:pt>
                <c:pt idx="1">
                  <c:v>6.5405831363278169E-2</c:v>
                </c:pt>
                <c:pt idx="2">
                  <c:v>3.4672970843183611E-2</c:v>
                </c:pt>
                <c:pt idx="3">
                  <c:v>3.7825059101654845E-2</c:v>
                </c:pt>
                <c:pt idx="4">
                  <c:v>1.7336485421591805E-2</c:v>
                </c:pt>
                <c:pt idx="5">
                  <c:v>0.10638297872340426</c:v>
                </c:pt>
                <c:pt idx="6">
                  <c:v>7.7226162332545312E-2</c:v>
                </c:pt>
                <c:pt idx="7">
                  <c:v>3.309692671394799E-2</c:v>
                </c:pt>
                <c:pt idx="8">
                  <c:v>2.2064617809298661E-2</c:v>
                </c:pt>
                <c:pt idx="9">
                  <c:v>3.9401103230890466E-2</c:v>
                </c:pt>
              </c:numCache>
            </c:numRef>
          </c:val>
          <c:extLst>
            <c:ext xmlns:c16="http://schemas.microsoft.com/office/drawing/2014/chart" uri="{C3380CC4-5D6E-409C-BE32-E72D297353CC}">
              <c16:uniqueId val="{00000000-C47B-994D-BAE5-D10B303840C0}"/>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7E48-424E-B27E-44A469FDDFF6}"/>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7E48-424E-B27E-44A469FDDFF6}"/>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7E48-424E-B27E-44A469FDDF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B1-174D-9D9F-F6DDCB1A0238}"/>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21.9</c:v>
                </c:pt>
                <c:pt idx="1">
                  <c:v>67.2</c:v>
                </c:pt>
                <c:pt idx="2">
                  <c:v>10.9</c:v>
                </c:pt>
              </c:numCache>
            </c:numRef>
          </c:val>
          <c:extLst>
            <c:ext xmlns:c16="http://schemas.microsoft.com/office/drawing/2014/chart" uri="{C3380CC4-5D6E-409C-BE32-E72D297353CC}">
              <c16:uniqueId val="{00000000-7E48-424E-B27E-44A469FDDFF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51DD-194F-9BDF-1BBC8431BF8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51DD-194F-9BDF-1BBC8431BF87}"/>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51DD-194F-9BDF-1BBC8431BF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A1-4A4D-8371-2BB272DD1F8D}"/>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25.2</c:v>
                </c:pt>
                <c:pt idx="1">
                  <c:v>64.2</c:v>
                </c:pt>
                <c:pt idx="2">
                  <c:v>10.5</c:v>
                </c:pt>
              </c:numCache>
            </c:numRef>
          </c:val>
          <c:extLst>
            <c:ext xmlns:c16="http://schemas.microsoft.com/office/drawing/2014/chart" uri="{C3380CC4-5D6E-409C-BE32-E72D297353CC}">
              <c16:uniqueId val="{00000000-51DD-194F-9BDF-1BBC8431BF8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D378-7544-BAB0-12192F6841D6}"/>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D378-7544-BAB0-12192F6841D6}"/>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D378-7544-BAB0-12192F6841D6}"/>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D378-7544-BAB0-12192F6841D6}"/>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D378-7544-BAB0-12192F6841D6}"/>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0.31592930069162367</c:v>
                </c:pt>
                <c:pt idx="1">
                  <c:v>0.38734438467449778</c:v>
                </c:pt>
                <c:pt idx="2">
                  <c:v>0.29672631463387861</c:v>
                </c:pt>
              </c:numCache>
            </c:numRef>
          </c:val>
          <c:extLst>
            <c:ext xmlns:c16="http://schemas.microsoft.com/office/drawing/2014/chart" uri="{C3380CC4-5D6E-409C-BE32-E72D297353CC}">
              <c16:uniqueId val="{00000000-D378-7544-BAB0-12192F6841D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9EF6-3442-A979-92E07D1F0671}"/>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9EF6-3442-A979-92E07D1F0671}"/>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9EF6-3442-A979-92E07D1F0671}"/>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9EF6-3442-A979-92E07D1F0671}"/>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9EF6-3442-A979-92E07D1F0671}"/>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0.47461852243541319</c:v>
                </c:pt>
                <c:pt idx="1">
                  <c:v>7.7277534370750869E-2</c:v>
                </c:pt>
                <c:pt idx="2">
                  <c:v>0.44810394319383595</c:v>
                </c:pt>
              </c:numCache>
            </c:numRef>
          </c:val>
          <c:extLst>
            <c:ext xmlns:c16="http://schemas.microsoft.com/office/drawing/2014/chart" uri="{C3380CC4-5D6E-409C-BE32-E72D297353CC}">
              <c16:uniqueId val="{00000000-9EF6-3442-A979-92E07D1F0671}"/>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FF29-E14A-8CCD-ED1ED8A27E1B}"/>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FF29-E14A-8CCD-ED1ED8A27E1B}"/>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FF29-E14A-8CCD-ED1ED8A27E1B}"/>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FF29-E14A-8CCD-ED1ED8A27E1B}"/>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FF29-E14A-8CCD-ED1ED8A27E1B}"/>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5.035898561861895E-2</c:v>
                </c:pt>
                <c:pt idx="1">
                  <c:v>9.0143813810517073E-2</c:v>
                </c:pt>
                <c:pt idx="2">
                  <c:v>0.22526292677571633</c:v>
                </c:pt>
                <c:pt idx="3">
                  <c:v>0.40229223844549344</c:v>
                </c:pt>
                <c:pt idx="4">
                  <c:v>0.23194203534965419</c:v>
                </c:pt>
              </c:numCache>
            </c:numRef>
          </c:val>
          <c:extLst>
            <c:ext xmlns:c16="http://schemas.microsoft.com/office/drawing/2014/chart" uri="{C3380CC4-5D6E-409C-BE32-E72D297353CC}">
              <c16:uniqueId val="{00000000-FF29-E14A-8CCD-ED1ED8A27E1B}"/>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2E3F-1D47-816C-37EE1C2970F3}"/>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2E3F-1D47-816C-37EE1C2970F3}"/>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2E3F-1D47-816C-37EE1C2970F3}"/>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2E3F-1D47-816C-37EE1C2970F3}"/>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2E3F-1D47-816C-37EE1C2970F3}"/>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5.1367276023568512E-2</c:v>
                </c:pt>
                <c:pt idx="1">
                  <c:v>8.7626529687263935E-2</c:v>
                </c:pt>
                <c:pt idx="2">
                  <c:v>0.22397643148511859</c:v>
                </c:pt>
                <c:pt idx="3">
                  <c:v>0.40081583320743314</c:v>
                </c:pt>
                <c:pt idx="4">
                  <c:v>0.2362139295966158</c:v>
                </c:pt>
              </c:numCache>
            </c:numRef>
          </c:val>
          <c:extLst>
            <c:ext xmlns:c16="http://schemas.microsoft.com/office/drawing/2014/chart" uri="{C3380CC4-5D6E-409C-BE32-E72D297353CC}">
              <c16:uniqueId val="{00000000-2E3F-1D47-816C-37EE1C2970F3}"/>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1FBF-FF4E-B963-E618CF03476E}"/>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1FBF-FF4E-B963-E618CF0347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63-824F-8B33-F22BA554DB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63-824F-8B33-F22BA554DB89}"/>
              </c:ext>
            </c:extLst>
          </c:dPt>
          <c:cat>
            <c:strRef>
              <c:f>Sheet1!$A$2:$A$5</c:f>
              <c:strCache>
                <c:ptCount val="2"/>
                <c:pt idx="0">
                  <c:v>第 1 四半期</c:v>
                </c:pt>
                <c:pt idx="1">
                  <c:v>第 2 四半期</c:v>
                </c:pt>
              </c:strCache>
            </c:strRef>
          </c:cat>
          <c:val>
            <c:numRef>
              <c:f>Sheet1!$B$2:$B$5</c:f>
              <c:numCache>
                <c:formatCode>General</c:formatCode>
                <c:ptCount val="4"/>
                <c:pt idx="0">
                  <c:v>70.2</c:v>
                </c:pt>
                <c:pt idx="1">
                  <c:v>29.8</c:v>
                </c:pt>
              </c:numCache>
            </c:numRef>
          </c:val>
          <c:extLst>
            <c:ext xmlns:c16="http://schemas.microsoft.com/office/drawing/2014/chart" uri="{C3380CC4-5D6E-409C-BE32-E72D297353CC}">
              <c16:uniqueId val="{00000000-1FBF-FF4E-B963-E618CF03476E}"/>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69920" cy="4817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119474"/>
            <a:ext cx="3169920" cy="48172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7: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17: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0" name="Google Shape;870;p17: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20: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20: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951" name="Google Shape;951;p20: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21: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21: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7" name="Google Shape;997;p21: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2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45" name="Google Shape;1045;p22: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24: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24: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p24: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25: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1" name="Google Shape;1161;p25: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2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p2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27: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6" name="Google Shape;1216;p27: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28: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p28: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29: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6" name="Google Shape;1336;p29: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30: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6" name="Google Shape;1346;p30: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31: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6" name="Google Shape;1356;p31: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3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2" name="Google Shape;1372;p3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3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07" name="Google Shape;1407;p3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5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9" name="Google Shape;1999;p5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9: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0: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0: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0: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6: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66: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p1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1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5: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15: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08" name="Google Shape;808;p15: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5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37"/>
        <p:cNvGrpSpPr/>
        <p:nvPr/>
      </p:nvGrpSpPr>
      <p:grpSpPr>
        <a:xfrm>
          <a:off x="0" y="0"/>
          <a:ext cx="0" cy="0"/>
          <a:chOff x="0" y="0"/>
          <a:chExt cx="0" cy="0"/>
        </a:xfrm>
      </p:grpSpPr>
      <p:sp>
        <p:nvSpPr>
          <p:cNvPr id="38" name="Google Shape;38;p6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3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dk1"/>
                </a:solidFill>
                <a:latin typeface="Arial"/>
                <a:ea typeface="Arial"/>
                <a:cs typeface="Arial"/>
                <a:sym typeface="Arial"/>
              </a:defRPr>
            </a:lvl1pPr>
            <a:lvl2pPr marL="0" lvl="1" indent="0" algn="r">
              <a:spcBef>
                <a:spcPts val="0"/>
              </a:spcBef>
              <a:buNone/>
              <a:defRPr sz="1000" b="0" i="0" u="none" strike="noStrike" cap="none">
                <a:solidFill>
                  <a:schemeClr val="dk1"/>
                </a:solidFill>
                <a:latin typeface="Arial"/>
                <a:ea typeface="Arial"/>
                <a:cs typeface="Arial"/>
                <a:sym typeface="Arial"/>
              </a:defRPr>
            </a:lvl2pPr>
            <a:lvl3pPr marL="0" lvl="2" indent="0" algn="r">
              <a:spcBef>
                <a:spcPts val="0"/>
              </a:spcBef>
              <a:buNone/>
              <a:defRPr sz="1000" b="0" i="0" u="none" strike="noStrike" cap="none">
                <a:solidFill>
                  <a:schemeClr val="dk1"/>
                </a:solidFill>
                <a:latin typeface="Arial"/>
                <a:ea typeface="Arial"/>
                <a:cs typeface="Arial"/>
                <a:sym typeface="Arial"/>
              </a:defRPr>
            </a:lvl3pPr>
            <a:lvl4pPr marL="0" lvl="3" indent="0" algn="r">
              <a:spcBef>
                <a:spcPts val="0"/>
              </a:spcBef>
              <a:buNone/>
              <a:defRPr sz="1000" b="0" i="0" u="none" strike="noStrike" cap="none">
                <a:solidFill>
                  <a:schemeClr val="dk1"/>
                </a:solidFill>
                <a:latin typeface="Arial"/>
                <a:ea typeface="Arial"/>
                <a:cs typeface="Arial"/>
                <a:sym typeface="Arial"/>
              </a:defRPr>
            </a:lvl4pPr>
            <a:lvl5pPr marL="0" lvl="4" indent="0" algn="r">
              <a:spcBef>
                <a:spcPts val="0"/>
              </a:spcBef>
              <a:buNone/>
              <a:defRPr sz="1000" b="0" i="0" u="none" strike="noStrike" cap="none">
                <a:solidFill>
                  <a:schemeClr val="dk1"/>
                </a:solidFill>
                <a:latin typeface="Arial"/>
                <a:ea typeface="Arial"/>
                <a:cs typeface="Arial"/>
                <a:sym typeface="Arial"/>
              </a:defRPr>
            </a:lvl5pPr>
            <a:lvl6pPr marL="0" lvl="5" indent="0" algn="r">
              <a:spcBef>
                <a:spcPts val="0"/>
              </a:spcBef>
              <a:buNone/>
              <a:defRPr sz="1000" b="0" i="0" u="none" strike="noStrike" cap="none">
                <a:solidFill>
                  <a:schemeClr val="dk1"/>
                </a:solidFill>
                <a:latin typeface="Arial"/>
                <a:ea typeface="Arial"/>
                <a:cs typeface="Arial"/>
                <a:sym typeface="Arial"/>
              </a:defRPr>
            </a:lvl6pPr>
            <a:lvl7pPr marL="0" lvl="6" indent="0" algn="r">
              <a:spcBef>
                <a:spcPts val="0"/>
              </a:spcBef>
              <a:buNone/>
              <a:defRPr sz="1000" b="0" i="0" u="none" strike="noStrike" cap="none">
                <a:solidFill>
                  <a:schemeClr val="dk1"/>
                </a:solidFill>
                <a:latin typeface="Arial"/>
                <a:ea typeface="Arial"/>
                <a:cs typeface="Arial"/>
                <a:sym typeface="Arial"/>
              </a:defRPr>
            </a:lvl7pPr>
            <a:lvl8pPr marL="0" lvl="7" indent="0" algn="r">
              <a:spcBef>
                <a:spcPts val="0"/>
              </a:spcBef>
              <a:buNone/>
              <a:defRPr sz="1000" b="0" i="0" u="none" strike="noStrike" cap="none">
                <a:solidFill>
                  <a:schemeClr val="dk1"/>
                </a:solidFill>
                <a:latin typeface="Arial"/>
                <a:ea typeface="Arial"/>
                <a:cs typeface="Arial"/>
                <a:sym typeface="Arial"/>
              </a:defRPr>
            </a:lvl8pPr>
            <a:lvl9pPr marL="0" lvl="8" indent="0" algn="r">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5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8"/>
        <p:cNvGrpSpPr/>
        <p:nvPr/>
      </p:nvGrpSpPr>
      <p:grpSpPr>
        <a:xfrm>
          <a:off x="0" y="0"/>
          <a:ext cx="0" cy="0"/>
          <a:chOff x="0" y="0"/>
          <a:chExt cx="0" cy="0"/>
        </a:xfrm>
      </p:grpSpPr>
      <p:sp>
        <p:nvSpPr>
          <p:cNvPr id="19" name="Google Shape;19;p5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20"/>
        <p:cNvGrpSpPr/>
        <p:nvPr/>
      </p:nvGrpSpPr>
      <p:grpSpPr>
        <a:xfrm>
          <a:off x="0" y="0"/>
          <a:ext cx="0" cy="0"/>
          <a:chOff x="0" y="0"/>
          <a:chExt cx="0" cy="0"/>
        </a:xfrm>
      </p:grpSpPr>
      <p:sp>
        <p:nvSpPr>
          <p:cNvPr id="21" name="Google Shape;21;p6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2"/>
        <p:cNvGrpSpPr/>
        <p:nvPr/>
      </p:nvGrpSpPr>
      <p:grpSpPr>
        <a:xfrm>
          <a:off x="0" y="0"/>
          <a:ext cx="0" cy="0"/>
          <a:chOff x="0" y="0"/>
          <a:chExt cx="0" cy="0"/>
        </a:xfrm>
      </p:grpSpPr>
      <p:sp>
        <p:nvSpPr>
          <p:cNvPr id="23" name="Google Shape;23;p6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29"/>
        <p:cNvGrpSpPr/>
        <p:nvPr/>
      </p:nvGrpSpPr>
      <p:grpSpPr>
        <a:xfrm>
          <a:off x="0" y="0"/>
          <a:ext cx="0" cy="0"/>
          <a:chOff x="0" y="0"/>
          <a:chExt cx="0" cy="0"/>
        </a:xfrm>
      </p:grpSpPr>
      <p:sp>
        <p:nvSpPr>
          <p:cNvPr id="30" name="Google Shape;30;p5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31"/>
        <p:cNvGrpSpPr/>
        <p:nvPr/>
      </p:nvGrpSpPr>
      <p:grpSpPr>
        <a:xfrm>
          <a:off x="0" y="0"/>
          <a:ext cx="0" cy="0"/>
          <a:chOff x="0" y="0"/>
          <a:chExt cx="0" cy="0"/>
        </a:xfrm>
      </p:grpSpPr>
      <p:sp>
        <p:nvSpPr>
          <p:cNvPr id="32" name="Google Shape;32;p6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33"/>
        <p:cNvGrpSpPr/>
        <p:nvPr/>
      </p:nvGrpSpPr>
      <p:grpSpPr>
        <a:xfrm>
          <a:off x="0" y="0"/>
          <a:ext cx="0" cy="0"/>
          <a:chOff x="0" y="0"/>
          <a:chExt cx="0" cy="0"/>
        </a:xfrm>
      </p:grpSpPr>
      <p:sp>
        <p:nvSpPr>
          <p:cNvPr id="34" name="Google Shape;34;p6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35"/>
        <p:cNvGrpSpPr/>
        <p:nvPr/>
      </p:nvGrpSpPr>
      <p:grpSpPr>
        <a:xfrm>
          <a:off x="0" y="0"/>
          <a:ext cx="0" cy="0"/>
          <a:chOff x="0" y="0"/>
          <a:chExt cx="0" cy="0"/>
        </a:xfrm>
      </p:grpSpPr>
      <p:sp>
        <p:nvSpPr>
          <p:cNvPr id="36" name="Google Shape;36;p6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pic>
        <p:nvPicPr>
          <p:cNvPr id="11" name="Google Shape;11;p54"/>
          <p:cNvPicPr preferRelativeResize="0"/>
          <p:nvPr/>
        </p:nvPicPr>
        <p:blipFill rotWithShape="1">
          <a:blip r:embed="rId7">
            <a:alphaModFix amt="28000"/>
          </a:blip>
          <a:srcRect/>
          <a:stretch/>
        </p:blipFill>
        <p:spPr>
          <a:xfrm>
            <a:off x="0" y="0"/>
            <a:ext cx="10691813" cy="7559675"/>
          </a:xfrm>
          <a:prstGeom prst="rect">
            <a:avLst/>
          </a:prstGeom>
          <a:noFill/>
          <a:ln>
            <a:noFill/>
          </a:ln>
        </p:spPr>
      </p:pic>
      <p:pic>
        <p:nvPicPr>
          <p:cNvPr id="12" name="Google Shape;12;p54"/>
          <p:cNvPicPr preferRelativeResize="0"/>
          <p:nvPr/>
        </p:nvPicPr>
        <p:blipFill rotWithShape="1">
          <a:blip r:embed="rId8">
            <a:alphaModFix/>
          </a:blip>
          <a:srcRect/>
          <a:stretch/>
        </p:blipFill>
        <p:spPr>
          <a:xfrm rot="10800000" flipH="1">
            <a:off x="0" y="-2"/>
            <a:ext cx="10691813" cy="7559675"/>
          </a:xfrm>
          <a:prstGeom prst="rect">
            <a:avLst/>
          </a:prstGeom>
          <a:noFill/>
          <a:ln>
            <a:noFill/>
          </a:ln>
        </p:spPr>
      </p:pic>
      <p:sp>
        <p:nvSpPr>
          <p:cNvPr id="13" name="Google Shape;13;p54"/>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5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pic>
        <p:nvPicPr>
          <p:cNvPr id="26" name="Google Shape;26;p57"/>
          <p:cNvPicPr preferRelativeResize="0"/>
          <p:nvPr/>
        </p:nvPicPr>
        <p:blipFill rotWithShape="1">
          <a:blip r:embed="rId7">
            <a:alphaModFix amt="28000"/>
          </a:blip>
          <a:srcRect/>
          <a:stretch/>
        </p:blipFill>
        <p:spPr>
          <a:xfrm>
            <a:off x="0" y="0"/>
            <a:ext cx="10691813" cy="7559675"/>
          </a:xfrm>
          <a:prstGeom prst="rect">
            <a:avLst/>
          </a:prstGeom>
          <a:noFill/>
          <a:ln>
            <a:noFill/>
          </a:ln>
        </p:spPr>
      </p:pic>
      <p:pic>
        <p:nvPicPr>
          <p:cNvPr id="27" name="Google Shape;27;p57"/>
          <p:cNvPicPr preferRelativeResize="0"/>
          <p:nvPr/>
        </p:nvPicPr>
        <p:blipFill rotWithShape="1">
          <a:blip r:embed="rId8">
            <a:alphaModFix/>
          </a:blip>
          <a:srcRect/>
          <a:stretch/>
        </p:blipFill>
        <p:spPr>
          <a:xfrm rot="10800000" flipH="1">
            <a:off x="0" y="-2"/>
            <a:ext cx="10691813" cy="7559675"/>
          </a:xfrm>
          <a:prstGeom prst="rect">
            <a:avLst/>
          </a:prstGeom>
          <a:noFill/>
          <a:ln>
            <a:noFill/>
          </a:ln>
        </p:spPr>
      </p:pic>
      <p:sp>
        <p:nvSpPr>
          <p:cNvPr id="28" name="Google Shape;28;p57"/>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6666"/>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pic>
        <p:nvPicPr>
          <p:cNvPr id="11" name="Google Shape;11;p30"/>
          <p:cNvPicPr preferRelativeResize="0"/>
          <p:nvPr/>
        </p:nvPicPr>
        <p:blipFill rotWithShape="1">
          <a:blip r:embed="rId3">
            <a:alphaModFix amt="28000"/>
          </a:blip>
          <a:srcRect/>
          <a:stretch/>
        </p:blipFill>
        <p:spPr>
          <a:xfrm>
            <a:off x="0" y="0"/>
            <a:ext cx="10691813" cy="7559675"/>
          </a:xfrm>
          <a:prstGeom prst="rect">
            <a:avLst/>
          </a:prstGeom>
          <a:noFill/>
          <a:ln>
            <a:noFill/>
          </a:ln>
        </p:spPr>
      </p:pic>
      <p:pic>
        <p:nvPicPr>
          <p:cNvPr id="12" name="Google Shape;12;p30"/>
          <p:cNvPicPr preferRelativeResize="0"/>
          <p:nvPr/>
        </p:nvPicPr>
        <p:blipFill rotWithShape="1">
          <a:blip r:embed="rId4">
            <a:alphaModFix/>
          </a:blip>
          <a:srcRect/>
          <a:stretch/>
        </p:blipFill>
        <p:spPr>
          <a:xfrm rot="10800000" flipH="1">
            <a:off x="0" y="-2"/>
            <a:ext cx="10691813" cy="7559675"/>
          </a:xfrm>
          <a:prstGeom prst="rect">
            <a:avLst/>
          </a:prstGeom>
          <a:noFill/>
          <a:ln>
            <a:noFill/>
          </a:ln>
        </p:spPr>
      </p:pic>
      <p:sp>
        <p:nvSpPr>
          <p:cNvPr id="13" name="Google Shape;13;p30"/>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740" b="0" i="0" u="none" strike="noStrike" cap="none">
                <a:solidFill>
                  <a:srgbClr val="666666"/>
                </a:solidFill>
                <a:latin typeface="Arial"/>
                <a:ea typeface="Arial"/>
                <a:cs typeface="Arial"/>
                <a:sym typeface="Arial"/>
              </a:rPr>
              <a:t>© JAL Brand Communications. All Rights Reserved.</a:t>
            </a:r>
            <a:endParaRPr/>
          </a:p>
        </p:txBody>
      </p:sp>
    </p:spTree>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chart" Target="../charts/chart8.xml"/><Relationship Id="rId5" Type="http://schemas.openxmlformats.org/officeDocument/2006/relationships/chart" Target="../charts/chart3.xml"/><Relationship Id="rId10" Type="http://schemas.openxmlformats.org/officeDocument/2006/relationships/chart" Target="../charts/chart7.xml"/><Relationship Id="rId4" Type="http://schemas.openxmlformats.org/officeDocument/2006/relationships/chart" Target="../charts/chart2.xml"/><Relationship Id="rId9" Type="http://schemas.openxmlformats.org/officeDocument/2006/relationships/image" Target="../media/image10.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Google Shape;28;p1"/>
          <p:cNvPicPr preferRelativeResize="0"/>
          <p:nvPr/>
        </p:nvPicPr>
        <p:blipFill rotWithShape="1">
          <a:blip r:embed="rId3">
            <a:alphaModFix/>
          </a:blip>
          <a:srcRect/>
          <a:stretch/>
        </p:blipFill>
        <p:spPr>
          <a:xfrm>
            <a:off x="3052080" y="3571308"/>
            <a:ext cx="4587652" cy="417058"/>
          </a:xfrm>
          <a:prstGeom prst="rect">
            <a:avLst/>
          </a:prstGeom>
          <a:noFill/>
          <a:ln>
            <a:noFill/>
          </a:ln>
        </p:spPr>
      </p:pic>
      <p:sp>
        <p:nvSpPr>
          <p:cNvPr id="29" name="Google Shape;29;p1"/>
          <p:cNvSpPr txBox="1"/>
          <p:nvPr/>
        </p:nvSpPr>
        <p:spPr>
          <a:xfrm>
            <a:off x="4099209" y="3054787"/>
            <a:ext cx="2493395"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ja-JP" sz="1200" b="0" i="0" u="none" strike="noStrike" cap="none">
                <a:solidFill>
                  <a:schemeClr val="dk1"/>
                </a:solidFill>
                <a:latin typeface="Arial"/>
                <a:ea typeface="Arial"/>
                <a:cs typeface="Arial"/>
                <a:sym typeface="Arial"/>
              </a:rPr>
              <a:t>広告メディアのご案内</a:t>
            </a:r>
            <a:endParaRPr sz="1200" b="0" i="0" u="none" strike="noStrike" cap="none">
              <a:solidFill>
                <a:schemeClr val="dk1"/>
              </a:solidFill>
              <a:latin typeface="Arial"/>
              <a:ea typeface="Arial"/>
              <a:cs typeface="Arial"/>
              <a:sym typeface="Arial"/>
            </a:endParaRPr>
          </a:p>
        </p:txBody>
      </p:sp>
      <p:sp>
        <p:nvSpPr>
          <p:cNvPr id="30" name="Google Shape;30;p1"/>
          <p:cNvSpPr/>
          <p:nvPr/>
        </p:nvSpPr>
        <p:spPr>
          <a:xfrm>
            <a:off x="118470" y="99760"/>
            <a:ext cx="263236" cy="2107863"/>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 name="Google Shape;31;p1"/>
          <p:cNvSpPr txBox="1"/>
          <p:nvPr/>
        </p:nvSpPr>
        <p:spPr>
          <a:xfrm rot="5400000">
            <a:off x="-1342715" y="1431706"/>
            <a:ext cx="3115547"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100" b="0" i="0" u="none" strike="noStrike" cap="none" dirty="0">
                <a:solidFill>
                  <a:schemeClr val="lt1"/>
                </a:solidFill>
                <a:latin typeface="Arial"/>
                <a:ea typeface="Arial"/>
                <a:cs typeface="Arial"/>
                <a:sym typeface="Arial"/>
              </a:rPr>
              <a:t>JAL グループメディアのご案内</a:t>
            </a:r>
            <a:endParaRPr sz="1100" b="0" i="0" u="none" strike="noStrike" cap="none" dirty="0">
              <a:solidFill>
                <a:schemeClr val="lt1"/>
              </a:solidFill>
              <a:latin typeface="Arial"/>
              <a:ea typeface="Arial"/>
              <a:cs typeface="Arial"/>
              <a:sym typeface="Arial"/>
            </a:endParaRPr>
          </a:p>
        </p:txBody>
      </p:sp>
      <p:sp>
        <p:nvSpPr>
          <p:cNvPr id="32" name="Google Shape;32;p1"/>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 name="Google Shape;33;p1"/>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ja-JP" sz="800" b="0" i="0" u="none" strike="noStrike" cap="none">
                <a:solidFill>
                  <a:schemeClr val="lt1"/>
                </a:solidFill>
                <a:latin typeface="Arial"/>
                <a:ea typeface="Arial"/>
                <a:cs typeface="Arial"/>
                <a:sym typeface="Arial"/>
              </a:rPr>
              <a:t>Media Guide</a:t>
            </a:r>
            <a:endParaRPr/>
          </a:p>
        </p:txBody>
      </p:sp>
    </p:spTree>
    <p:extLst>
      <p:ext uri="{BB962C8B-B14F-4D97-AF65-F5344CB8AC3E}">
        <p14:creationId xmlns:p14="http://schemas.microsoft.com/office/powerpoint/2010/main" val="232822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17"/>
          <p:cNvPicPr preferRelativeResize="0"/>
          <p:nvPr/>
        </p:nvPicPr>
        <p:blipFill rotWithShape="1">
          <a:blip r:embed="rId3">
            <a:alphaModFix/>
          </a:blip>
          <a:srcRect/>
          <a:stretch/>
        </p:blipFill>
        <p:spPr>
          <a:xfrm>
            <a:off x="826985" y="2845173"/>
            <a:ext cx="4091600" cy="1963528"/>
          </a:xfrm>
          <a:prstGeom prst="rect">
            <a:avLst/>
          </a:prstGeom>
          <a:solidFill>
            <a:schemeClr val="lt1"/>
          </a:solidFill>
          <a:ln>
            <a:noFill/>
          </a:ln>
          <a:effectLst>
            <a:outerShdw blurRad="622463" dist="38100" dir="2700000" sx="101000" sy="101000" algn="tl" rotWithShape="0">
              <a:srgbClr val="ACB8CA">
                <a:alpha val="63529"/>
              </a:srgbClr>
            </a:outerShdw>
          </a:effectLst>
        </p:spPr>
      </p:pic>
      <p:sp>
        <p:nvSpPr>
          <p:cNvPr id="873" name="Google Shape;873;p17"/>
          <p:cNvSpPr txBox="1"/>
          <p:nvPr/>
        </p:nvSpPr>
        <p:spPr>
          <a:xfrm>
            <a:off x="786644" y="687304"/>
            <a:ext cx="417854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rPr>
              <a:t>前方スクリーンCM</a:t>
            </a:r>
            <a:endParaRPr sz="2000" b="1" i="0" u="none" strike="noStrike" cap="none" dirty="0">
              <a:solidFill>
                <a:schemeClr val="dk1"/>
              </a:solidFill>
              <a:latin typeface="Arial"/>
              <a:ea typeface="Arial"/>
              <a:cs typeface="Arial"/>
              <a:sym typeface="Arial"/>
            </a:endParaRPr>
          </a:p>
        </p:txBody>
      </p:sp>
      <p:cxnSp>
        <p:nvCxnSpPr>
          <p:cNvPr id="874" name="Google Shape;874;p17"/>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75" name="Google Shape;875;p17"/>
          <p:cNvGraphicFramePr/>
          <p:nvPr>
            <p:extLst>
              <p:ext uri="{D42A27DB-BD31-4B8C-83A1-F6EECF244321}">
                <p14:modId xmlns:p14="http://schemas.microsoft.com/office/powerpoint/2010/main" val="1841171771"/>
              </p:ext>
            </p:extLst>
          </p:nvPr>
        </p:nvGraphicFramePr>
        <p:xfrm>
          <a:off x="5172075" y="1272907"/>
          <a:ext cx="5388766" cy="3302781"/>
        </p:xfrm>
        <a:graphic>
          <a:graphicData uri="http://schemas.openxmlformats.org/drawingml/2006/table">
            <a:tbl>
              <a:tblPr firstCol="1" bandRow="1">
                <a:noFill/>
                <a:tableStyleId>{0DF84AE7-DAF0-440A-AC48-965F873BCF0F}</a:tableStyleId>
              </a:tblPr>
              <a:tblGrid>
                <a:gridCol w="1154290">
                  <a:extLst>
                    <a:ext uri="{9D8B030D-6E8A-4147-A177-3AD203B41FA5}">
                      <a16:colId xmlns:a16="http://schemas.microsoft.com/office/drawing/2014/main" val="20000"/>
                    </a:ext>
                  </a:extLst>
                </a:gridCol>
                <a:gridCol w="4234476">
                  <a:extLst>
                    <a:ext uri="{9D8B030D-6E8A-4147-A177-3AD203B41FA5}">
                      <a16:colId xmlns:a16="http://schemas.microsoft.com/office/drawing/2014/main" val="20001"/>
                    </a:ext>
                  </a:extLst>
                </a:gridCol>
              </a:tblGrid>
              <a:tr h="58048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上映</a:t>
                      </a:r>
                      <a:r>
                        <a:rPr lang="ja-JP" altLang="en-US" sz="1000" b="1" i="0" u="none" strike="noStrike" cap="none" dirty="0">
                          <a:latin typeface="Arial"/>
                          <a:ea typeface="Arial"/>
                          <a:cs typeface="Arial"/>
                          <a:sym typeface="Arial"/>
                        </a:rPr>
                        <a:t>メディア</a:t>
                      </a:r>
                      <a:endParaRPr sz="1000" b="1"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JAL運航機材　国内線前方スクリーン </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en-US" altLang="ja-JP" sz="800" u="none" strike="noStrike" cap="none" dirty="0">
                          <a:solidFill>
                            <a:srgbClr val="FF0000"/>
                          </a:solidFill>
                          <a:latin typeface="Arial"/>
                          <a:ea typeface="Arial"/>
                          <a:cs typeface="Arial"/>
                          <a:sym typeface="Arial"/>
                        </a:rPr>
                        <a:t>※</a:t>
                      </a:r>
                      <a:r>
                        <a:rPr lang="ja-JP" altLang="en-US" sz="800" u="none" strike="noStrike" cap="none" dirty="0">
                          <a:solidFill>
                            <a:srgbClr val="FF0000"/>
                          </a:solidFill>
                          <a:latin typeface="Arial"/>
                          <a:ea typeface="Arial"/>
                          <a:cs typeface="Arial"/>
                          <a:sym typeface="Arial"/>
                        </a:rPr>
                        <a:t>機内でのイヤホン配布はございません。</a:t>
                      </a: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solidFill>
                            <a:srgbClr val="FF0000"/>
                          </a:solidFill>
                          <a:latin typeface="Arial"/>
                          <a:ea typeface="Arial"/>
                          <a:cs typeface="Arial"/>
                          <a:sym typeface="Arial"/>
                        </a:rPr>
                        <a:t>※上映設備の無い機材</a:t>
                      </a:r>
                      <a:r>
                        <a:rPr lang="ja-JP" altLang="en-US" sz="800" u="none" strike="noStrike" cap="none" dirty="0">
                          <a:solidFill>
                            <a:srgbClr val="FF0000"/>
                          </a:solidFill>
                          <a:latin typeface="Arial"/>
                          <a:ea typeface="Arial"/>
                          <a:cs typeface="Arial"/>
                          <a:sym typeface="Arial"/>
                        </a:rPr>
                        <a:t>（</a:t>
                      </a:r>
                      <a:r>
                        <a:rPr lang="ja-JP" sz="800" u="none" strike="noStrike" cap="none" dirty="0">
                          <a:solidFill>
                            <a:srgbClr val="FF0000"/>
                          </a:solidFill>
                          <a:latin typeface="Arial"/>
                          <a:ea typeface="Arial"/>
                          <a:cs typeface="Arial"/>
                          <a:sym typeface="Arial"/>
                        </a:rPr>
                        <a:t>Airbus A350-900・Boeing 787-800等</a:t>
                      </a:r>
                      <a:r>
                        <a:rPr lang="ja-JP" altLang="en-US" sz="800" u="none" strike="noStrike" cap="none" dirty="0">
                          <a:solidFill>
                            <a:srgbClr val="FF0000"/>
                          </a:solidFill>
                          <a:latin typeface="Arial"/>
                          <a:ea typeface="Arial"/>
                          <a:cs typeface="Arial"/>
                          <a:sym typeface="Arial"/>
                        </a:rPr>
                        <a:t>）</a:t>
                      </a:r>
                      <a:r>
                        <a:rPr lang="ja-JP" sz="800" u="none" strike="noStrike" cap="none" dirty="0">
                          <a:solidFill>
                            <a:srgbClr val="FF0000"/>
                          </a:solidFill>
                          <a:latin typeface="Arial"/>
                          <a:ea typeface="Arial"/>
                          <a:cs typeface="Arial"/>
                          <a:sym typeface="Arial"/>
                        </a:rPr>
                        <a:t>では上映されません</a:t>
                      </a:r>
                      <a:r>
                        <a:rPr lang="ja-JP" altLang="en-US" sz="800" u="none" strike="noStrike" cap="none" dirty="0">
                          <a:solidFill>
                            <a:srgbClr val="FF0000"/>
                          </a:solidFill>
                          <a:latin typeface="Arial"/>
                          <a:ea typeface="Arial"/>
                          <a:cs typeface="Arial"/>
                          <a:sym typeface="Arial"/>
                        </a:rPr>
                        <a:t>。</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559154">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上映期間 </a:t>
                      </a:r>
                      <a:endParaRPr sz="1000" b="1"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a:t>
                      </a:r>
                      <a:r>
                        <a:rPr lang="ja-JP" altLang="en-US" sz="1000" u="none" strike="noStrike" cap="none" dirty="0">
                          <a:latin typeface="Arial"/>
                          <a:ea typeface="Arial"/>
                          <a:cs typeface="Arial"/>
                          <a:sym typeface="Arial"/>
                        </a:rPr>
                        <a:t>）</a:t>
                      </a:r>
                      <a:endParaRPr lang="en-US" altLang="ja-JP"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※機材繰りなどの諸事情により上映開始日および終了日が前後する場合がございます。</a:t>
                      </a:r>
                      <a:endParaRPr sz="800" u="none" strike="noStrike" cap="none" dirty="0"/>
                    </a:p>
                  </a:txBody>
                  <a:tcPr marL="180000" marR="180000" marT="108000" marB="108000" anchor="ctr"/>
                </a:tc>
                <a:extLst>
                  <a:ext uri="{0D108BD9-81ED-4DB2-BD59-A6C34878D82A}">
                    <a16:rowId xmlns:a16="http://schemas.microsoft.com/office/drawing/2014/main" val="10001"/>
                  </a:ext>
                </a:extLst>
              </a:tr>
              <a:tr h="559154">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上映秒数</a:t>
                      </a:r>
                      <a:endParaRPr sz="1000" b="1"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15秒/30秒/60秒/90秒　</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latin typeface="Arial"/>
                          <a:ea typeface="Arial"/>
                          <a:cs typeface="Arial"/>
                          <a:sym typeface="Arial"/>
                        </a:rPr>
                        <a:t>※上映順はお任せいただきます。 </a:t>
                      </a:r>
                      <a:r>
                        <a:rPr lang="ja-JP" sz="800" u="none" strike="noStrike" cap="none" dirty="0">
                          <a:solidFill>
                            <a:schemeClr val="dk1"/>
                          </a:solidFill>
                          <a:latin typeface="Arial"/>
                          <a:ea typeface="Arial"/>
                          <a:cs typeface="Arial"/>
                          <a:sym typeface="Arial"/>
                        </a:rPr>
                        <a:t>1社最大180秒分まで要相談にて購入可。 </a:t>
                      </a:r>
                      <a:endParaRPr sz="800" u="none" strike="noStrike" cap="none" dirty="0">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上映便数</a:t>
                      </a:r>
                      <a:endParaRPr sz="1000" b="1" u="none" strike="noStrike" cap="none" dirty="0"/>
                    </a:p>
                  </a:txBody>
                  <a:tcPr marL="88250" marR="88250" marT="44125" marB="44125" anchor="ctr">
                    <a:solidFill>
                      <a:srgbClr val="CB0003"/>
                    </a:solidFill>
                  </a:tcPr>
                </a:tc>
                <a:tc>
                  <a:txBody>
                    <a:bodyPr/>
                    <a:lstStyle/>
                    <a:p>
                      <a:pPr marL="0" marR="0" lvl="0" indent="0" algn="l" rtl="0">
                        <a:lnSpc>
                          <a:spcPct val="125000"/>
                        </a:lnSpc>
                        <a:spcBef>
                          <a:spcPts val="0"/>
                        </a:spcBef>
                        <a:spcAft>
                          <a:spcPts val="0"/>
                        </a:spcAft>
                        <a:buClr>
                          <a:schemeClr val="dk1"/>
                        </a:buClr>
                        <a:buSzPts val="1200"/>
                        <a:buFont typeface="Arial"/>
                        <a:buNone/>
                      </a:pPr>
                      <a:r>
                        <a:rPr lang="ja-JP" sz="1000" u="none" strike="noStrike" cap="none" dirty="0">
                          <a:latin typeface="Arial"/>
                          <a:ea typeface="Arial"/>
                          <a:cs typeface="Arial"/>
                          <a:sym typeface="Arial"/>
                        </a:rPr>
                        <a:t>約 8,200便/月 </a:t>
                      </a:r>
                      <a:r>
                        <a:rPr lang="ja-JP" sz="1000" u="none" strike="noStrike" cap="none" baseline="30000" dirty="0">
                          <a:latin typeface="Arial"/>
                          <a:ea typeface="Arial"/>
                          <a:cs typeface="Arial"/>
                          <a:sym typeface="Arial"/>
                        </a:rPr>
                        <a:t>※1</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上映路線</a:t>
                      </a:r>
                      <a:endParaRPr sz="1000" b="1"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国内線</a:t>
                      </a:r>
                      <a:r>
                        <a:rPr lang="ja-JP" sz="1000" b="0" u="none" strike="noStrike" cap="none" dirty="0">
                          <a:latin typeface="Arial"/>
                          <a:ea typeface="Arial"/>
                          <a:cs typeface="Arial"/>
                          <a:sym typeface="Arial"/>
                        </a:rPr>
                        <a:t>JAL運航</a:t>
                      </a:r>
                      <a:r>
                        <a:rPr lang="ja-JP" sz="1000" u="none" strike="noStrike" cap="none" dirty="0">
                          <a:latin typeface="Arial"/>
                          <a:ea typeface="Arial"/>
                          <a:cs typeface="Arial"/>
                          <a:sym typeface="Arial"/>
                        </a:rPr>
                        <a:t>路線 </a:t>
                      </a:r>
                      <a:r>
                        <a:rPr lang="ja-JP" sz="1000" u="none" strike="noStrike" cap="none" baseline="30000" dirty="0">
                          <a:latin typeface="Arial"/>
                          <a:ea typeface="Arial"/>
                          <a:cs typeface="Arial"/>
                          <a:sym typeface="Arial"/>
                        </a:rPr>
                        <a:t>※2</a:t>
                      </a:r>
                      <a:endParaRPr sz="1000" u="none" strike="noStrike" cap="none" baseline="30000"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55800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latin typeface="Arial"/>
                          <a:ea typeface="Arial"/>
                          <a:cs typeface="Arial"/>
                          <a:sym typeface="Arial"/>
                        </a:rPr>
                        <a:t>納品日</a:t>
                      </a:r>
                      <a:endParaRPr sz="1000" b="1" u="none" strike="noStrike" cap="none" dirty="0"/>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上映開始の前月</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5</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日頃</a:t>
                      </a: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en-US" altLang="ja-JP" sz="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具体的な日付はお問い合わせください。</a:t>
                      </a:r>
                    </a:p>
                  </a:txBody>
                  <a:tcPr marL="180000" marR="180000" marT="108000" marB="108000" anchor="ctr"/>
                </a:tc>
                <a:extLst>
                  <a:ext uri="{0D108BD9-81ED-4DB2-BD59-A6C34878D82A}">
                    <a16:rowId xmlns:a16="http://schemas.microsoft.com/office/drawing/2014/main" val="10005"/>
                  </a:ext>
                </a:extLst>
              </a:tr>
            </a:tbl>
          </a:graphicData>
        </a:graphic>
      </p:graphicFrame>
      <p:graphicFrame>
        <p:nvGraphicFramePr>
          <p:cNvPr id="876" name="Google Shape;876;p17"/>
          <p:cNvGraphicFramePr/>
          <p:nvPr>
            <p:extLst>
              <p:ext uri="{D42A27DB-BD31-4B8C-83A1-F6EECF244321}">
                <p14:modId xmlns:p14="http://schemas.microsoft.com/office/powerpoint/2010/main" val="447736096"/>
              </p:ext>
            </p:extLst>
          </p:nvPr>
        </p:nvGraphicFramePr>
        <p:xfrm>
          <a:off x="5182531" y="4903213"/>
          <a:ext cx="5388765" cy="862022"/>
        </p:xfrm>
        <a:graphic>
          <a:graphicData uri="http://schemas.openxmlformats.org/drawingml/2006/table">
            <a:tbl>
              <a:tblPr firstCol="1" bandRow="1">
                <a:noFill/>
                <a:tableStyleId>{0DF84AE7-DAF0-440A-AC48-965F873BCF0F}</a:tableStyleId>
              </a:tblPr>
              <a:tblGrid>
                <a:gridCol w="1077753">
                  <a:extLst>
                    <a:ext uri="{9D8B030D-6E8A-4147-A177-3AD203B41FA5}">
                      <a16:colId xmlns:a16="http://schemas.microsoft.com/office/drawing/2014/main" val="20000"/>
                    </a:ext>
                  </a:extLst>
                </a:gridCol>
                <a:gridCol w="1077753">
                  <a:extLst>
                    <a:ext uri="{9D8B030D-6E8A-4147-A177-3AD203B41FA5}">
                      <a16:colId xmlns:a16="http://schemas.microsoft.com/office/drawing/2014/main" val="20001"/>
                    </a:ext>
                  </a:extLst>
                </a:gridCol>
                <a:gridCol w="1077753">
                  <a:extLst>
                    <a:ext uri="{9D8B030D-6E8A-4147-A177-3AD203B41FA5}">
                      <a16:colId xmlns:a16="http://schemas.microsoft.com/office/drawing/2014/main" val="20002"/>
                    </a:ext>
                  </a:extLst>
                </a:gridCol>
                <a:gridCol w="1077753">
                  <a:extLst>
                    <a:ext uri="{9D8B030D-6E8A-4147-A177-3AD203B41FA5}">
                      <a16:colId xmlns:a16="http://schemas.microsoft.com/office/drawing/2014/main" val="20003"/>
                    </a:ext>
                  </a:extLst>
                </a:gridCol>
                <a:gridCol w="1077753">
                  <a:extLst>
                    <a:ext uri="{9D8B030D-6E8A-4147-A177-3AD203B41FA5}">
                      <a16:colId xmlns:a16="http://schemas.microsoft.com/office/drawing/2014/main" val="20004"/>
                    </a:ext>
                  </a:extLst>
                </a:gridCol>
              </a:tblGrid>
              <a:tr h="283247">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dirty="0">
                          <a:solidFill>
                            <a:schemeClr val="lt1"/>
                          </a:solidFill>
                          <a:latin typeface="Arial"/>
                          <a:ea typeface="Arial"/>
                          <a:cs typeface="Arial"/>
                          <a:sym typeface="Arial"/>
                        </a:rPr>
                        <a:t>料金表</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dirty="0">
                          <a:solidFill>
                            <a:schemeClr val="lt1"/>
                          </a:solidFill>
                          <a:latin typeface="Arial"/>
                          <a:ea typeface="Arial"/>
                          <a:cs typeface="Arial"/>
                          <a:sym typeface="Arial"/>
                        </a:rPr>
                        <a:t>15秒</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dirty="0">
                          <a:solidFill>
                            <a:schemeClr val="lt1"/>
                          </a:solidFill>
                          <a:latin typeface="Arial"/>
                          <a:ea typeface="Arial"/>
                          <a:cs typeface="Arial"/>
                          <a:sym typeface="Arial"/>
                        </a:rPr>
                        <a:t>30秒</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dirty="0">
                          <a:solidFill>
                            <a:schemeClr val="lt1"/>
                          </a:solidFill>
                          <a:latin typeface="Arial"/>
                          <a:ea typeface="Arial"/>
                          <a:cs typeface="Arial"/>
                          <a:sym typeface="Arial"/>
                        </a:rPr>
                        <a:t>60秒</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00"/>
                        <a:buFont typeface="Arial"/>
                        <a:buNone/>
                      </a:pPr>
                      <a:r>
                        <a:rPr lang="ja-JP" sz="800" b="1" i="0" u="none" strike="noStrike" cap="none" dirty="0">
                          <a:solidFill>
                            <a:schemeClr val="lt1"/>
                          </a:solidFill>
                          <a:latin typeface="Arial"/>
                          <a:ea typeface="Arial"/>
                          <a:cs typeface="Arial"/>
                          <a:sym typeface="Arial"/>
                        </a:rPr>
                        <a:t>90秒</a:t>
                      </a:r>
                      <a:endParaRPr sz="8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578775">
                <a:tc>
                  <a:txBody>
                    <a:bodyPr/>
                    <a:lstStyle/>
                    <a:p>
                      <a:pPr marL="0" marR="0" lvl="0" indent="0" algn="ctr" rtl="0">
                        <a:lnSpc>
                          <a:spcPct val="10000"/>
                        </a:lnSpc>
                        <a:spcBef>
                          <a:spcPts val="0"/>
                        </a:spcBef>
                        <a:spcAft>
                          <a:spcPts val="0"/>
                        </a:spcAft>
                        <a:buClr>
                          <a:schemeClr val="dk1"/>
                        </a:buClr>
                        <a:buSzPts val="1000"/>
                        <a:buFont typeface="Arial"/>
                        <a:buNone/>
                      </a:pPr>
                      <a:r>
                        <a:rPr lang="ja-JP" altLang="en-US" sz="800" b="0" i="0" u="none" strike="noStrike" cap="none" dirty="0">
                          <a:solidFill>
                            <a:schemeClr val="dk1"/>
                          </a:solidFill>
                          <a:latin typeface="Arial"/>
                          <a:ea typeface="Arial"/>
                          <a:cs typeface="Arial"/>
                          <a:sym typeface="Arial"/>
                        </a:rPr>
                        <a:t>税抜</a:t>
                      </a: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br>
                        <a:rPr lang="en-US" altLang="ja-JP" sz="800" b="0" i="0" u="none" strike="noStrike" cap="none" dirty="0">
                          <a:solidFill>
                            <a:schemeClr val="dk1"/>
                          </a:solidFill>
                          <a:latin typeface="Arial"/>
                          <a:ea typeface="Arial"/>
                          <a:cs typeface="Arial"/>
                          <a:sym typeface="Arial"/>
                        </a:rPr>
                      </a:br>
                      <a:r>
                        <a:rPr lang="ja-JP" altLang="en-US" sz="800" b="0" i="0" u="none" strike="noStrike" cap="none" dirty="0">
                          <a:solidFill>
                            <a:schemeClr val="dk1"/>
                          </a:solidFill>
                          <a:latin typeface="Arial"/>
                          <a:ea typeface="Arial"/>
                          <a:cs typeface="Arial"/>
                          <a:sym typeface="Arial"/>
                        </a:rPr>
                        <a:t>（枠</a:t>
                      </a: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月）</a:t>
                      </a: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dirty="0">
                          <a:latin typeface="Arial"/>
                          <a:ea typeface="Arial"/>
                          <a:cs typeface="Arial"/>
                          <a:sym typeface="Arial"/>
                        </a:rPr>
                        <a:t>1,800,000円</a:t>
                      </a: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dirty="0">
                          <a:latin typeface="Arial"/>
                          <a:ea typeface="Arial"/>
                          <a:cs typeface="Arial"/>
                          <a:sym typeface="Arial"/>
                        </a:rPr>
                        <a:t>2,500,000円</a:t>
                      </a: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dirty="0">
                          <a:latin typeface="Arial"/>
                          <a:ea typeface="Arial"/>
                          <a:cs typeface="Arial"/>
                          <a:sym typeface="Arial"/>
                        </a:rPr>
                        <a:t>3,900,000円</a:t>
                      </a: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dirty="0">
                          <a:latin typeface="Arial"/>
                          <a:ea typeface="Arial"/>
                          <a:cs typeface="Arial"/>
                          <a:sym typeface="Arial"/>
                        </a:rPr>
                        <a:t>4,900,000円</a:t>
                      </a:r>
                      <a:endParaRPr sz="800" u="none" strike="noStrike" cap="none" dirty="0">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dirty="0">
                        <a:latin typeface="Arial"/>
                        <a:ea typeface="Arial"/>
                        <a:cs typeface="Arial"/>
                        <a:sym typeface="Arial"/>
                      </a:endParaRPr>
                    </a:p>
                  </a:txBody>
                  <a:tcPr marL="216000" marR="216000" marT="108000" marB="0" anchor="ctr"/>
                </a:tc>
                <a:extLst>
                  <a:ext uri="{0D108BD9-81ED-4DB2-BD59-A6C34878D82A}">
                    <a16:rowId xmlns:a16="http://schemas.microsoft.com/office/drawing/2014/main" val="10001"/>
                  </a:ext>
                </a:extLst>
              </a:tr>
            </a:tbl>
          </a:graphicData>
        </a:graphic>
      </p:graphicFrame>
      <p:sp>
        <p:nvSpPr>
          <p:cNvPr id="877" name="Google Shape;877;p17"/>
          <p:cNvSpPr txBox="1"/>
          <p:nvPr/>
        </p:nvSpPr>
        <p:spPr>
          <a:xfrm>
            <a:off x="5180633" y="5779740"/>
            <a:ext cx="5369750" cy="1255688"/>
          </a:xfrm>
          <a:prstGeom prst="rect">
            <a:avLst/>
          </a:prstGeom>
          <a:noFill/>
          <a:ln>
            <a:noFill/>
          </a:ln>
        </p:spPr>
        <p:txBody>
          <a:bodyPr spcFirstLastPara="1" wrap="square" lIns="91425" tIns="45700" rIns="91425" bIns="45700" anchor="t" anchorCtr="0">
            <a:spAutoFit/>
          </a:bodyPr>
          <a:lstStyle/>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 22年4月～23年3月平均</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JAL保有データ</a:t>
            </a:r>
            <a:r>
              <a:rPr lang="ja-JP" altLang="en-US"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 ①飛行時間70分以下の路線</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羽田＝伊丹・関西・秋田・小松・岡山・徳島・高松 合計約1,390便/月</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では</a:t>
            </a:r>
            <a:endParaRPr lang="en-US" altLang="ja-JP" sz="80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altLang="en-US" sz="800" dirty="0">
                <a:solidFill>
                  <a:schemeClr val="dk1"/>
                </a:solidFill>
              </a:rPr>
              <a:t>　　</a:t>
            </a:r>
            <a:r>
              <a:rPr lang="ja-JP" sz="800" b="0" i="0" u="none" strike="noStrike" cap="none" dirty="0">
                <a:solidFill>
                  <a:schemeClr val="dk1"/>
                </a:solidFill>
                <a:latin typeface="Arial"/>
                <a:ea typeface="Arial"/>
                <a:cs typeface="Arial"/>
                <a:sym typeface="Arial"/>
              </a:rPr>
              <a:t>サービス時間の関係上、上映されない場合もございます。</a:t>
            </a:r>
            <a:endParaRPr sz="80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rgbClr val="FF0000"/>
                </a:solidFill>
                <a:latin typeface="Arial"/>
                <a:ea typeface="Arial"/>
                <a:cs typeface="Arial"/>
                <a:sym typeface="Arial"/>
              </a:rPr>
              <a:t>　    ②Airbus A350-900・Boeing787-800運航路線</a:t>
            </a:r>
            <a:r>
              <a:rPr lang="ja-JP" altLang="en-US" sz="800" b="0" i="0" u="none" strike="noStrike" cap="none" dirty="0">
                <a:solidFill>
                  <a:srgbClr val="FF0000"/>
                </a:solidFill>
                <a:latin typeface="Arial"/>
                <a:ea typeface="Arial"/>
                <a:cs typeface="Arial"/>
                <a:sym typeface="Arial"/>
              </a:rPr>
              <a:t>（</a:t>
            </a:r>
            <a:r>
              <a:rPr lang="ja-JP" sz="800" b="0" i="0" u="none" strike="noStrike" cap="none" dirty="0">
                <a:solidFill>
                  <a:srgbClr val="FF0000"/>
                </a:solidFill>
                <a:latin typeface="Arial"/>
                <a:ea typeface="Arial"/>
                <a:cs typeface="Arial"/>
                <a:sym typeface="Arial"/>
              </a:rPr>
              <a:t>羽田＝伊丹・新千歳・福岡・那覇、伊丹＝那覇 線など</a:t>
            </a:r>
            <a:r>
              <a:rPr lang="ja-JP" altLang="en-US" sz="800" dirty="0">
                <a:solidFill>
                  <a:srgbClr val="FF0000"/>
                </a:solidFill>
              </a:rPr>
              <a:t>）</a:t>
            </a:r>
            <a:endParaRPr lang="en-US" altLang="ja-JP" sz="800" dirty="0">
              <a:solidFill>
                <a:srgbClr val="FF0000"/>
              </a:solidFill>
            </a:endParaRPr>
          </a:p>
          <a:p>
            <a:pPr marL="0" marR="0" lvl="0" indent="0" algn="l" rtl="0">
              <a:lnSpc>
                <a:spcPct val="135000"/>
              </a:lnSpc>
              <a:spcBef>
                <a:spcPts val="0"/>
              </a:spcBef>
              <a:spcAft>
                <a:spcPts val="0"/>
              </a:spcAft>
              <a:buClr>
                <a:srgbClr val="000000"/>
              </a:buClr>
              <a:buSzPts val="1000"/>
              <a:buFont typeface="Arial"/>
              <a:buNone/>
            </a:pPr>
            <a:r>
              <a:rPr lang="ja-JP" altLang="en-US" sz="800" b="0" i="0" u="none" strike="noStrike" cap="none" dirty="0">
                <a:solidFill>
                  <a:srgbClr val="FF0000"/>
                </a:solidFill>
                <a:latin typeface="Arial"/>
                <a:ea typeface="Arial"/>
                <a:cs typeface="Arial"/>
                <a:sym typeface="Arial"/>
              </a:rPr>
              <a:t>　　</a:t>
            </a:r>
            <a:r>
              <a:rPr lang="ja-JP" sz="800" b="0" i="0" u="none" strike="noStrike" cap="none" dirty="0">
                <a:solidFill>
                  <a:srgbClr val="FF0000"/>
                </a:solidFill>
                <a:latin typeface="Arial"/>
                <a:ea typeface="Arial"/>
                <a:cs typeface="Arial"/>
                <a:sym typeface="Arial"/>
              </a:rPr>
              <a:t>では上映されません</a:t>
            </a:r>
            <a:r>
              <a:rPr lang="ja-JP" altLang="en-US" sz="800" b="0" i="0" u="none" strike="noStrike" cap="none" dirty="0">
                <a:solidFill>
                  <a:srgbClr val="FF0000"/>
                </a:solidFill>
                <a:latin typeface="Arial"/>
                <a:ea typeface="Arial"/>
                <a:cs typeface="Arial"/>
                <a:sym typeface="Arial"/>
              </a:rPr>
              <a:t>（</a:t>
            </a:r>
            <a:r>
              <a:rPr lang="ja-JP" sz="800" b="0" i="0" u="none" strike="noStrike" cap="none" dirty="0">
                <a:solidFill>
                  <a:srgbClr val="FF0000"/>
                </a:solidFill>
                <a:latin typeface="Arial"/>
                <a:ea typeface="Arial"/>
                <a:cs typeface="Arial"/>
                <a:sym typeface="Arial"/>
              </a:rPr>
              <a:t>ごく一部で</a:t>
            </a:r>
            <a:r>
              <a:rPr lang="ja-JP" altLang="en-US" sz="800" b="0" i="0" u="none" strike="noStrike" cap="none" dirty="0">
                <a:solidFill>
                  <a:srgbClr val="FF0000"/>
                </a:solidFill>
                <a:latin typeface="Arial"/>
                <a:ea typeface="Arial"/>
                <a:cs typeface="Arial"/>
                <a:sym typeface="Arial"/>
              </a:rPr>
              <a:t>上映</a:t>
            </a:r>
            <a:r>
              <a:rPr lang="ja-JP" sz="800" b="0" i="0" u="none" strike="noStrike" cap="none" dirty="0">
                <a:solidFill>
                  <a:srgbClr val="FF0000"/>
                </a:solidFill>
                <a:latin typeface="Arial"/>
                <a:ea typeface="Arial"/>
                <a:cs typeface="Arial"/>
                <a:sym typeface="Arial"/>
              </a:rPr>
              <a:t>される場合あり</a:t>
            </a:r>
            <a:r>
              <a:rPr lang="ja-JP" altLang="en-US" sz="800" b="0" i="0" u="none" strike="noStrike" cap="none" dirty="0">
                <a:solidFill>
                  <a:srgbClr val="FF0000"/>
                </a:solidFill>
                <a:latin typeface="Arial"/>
                <a:ea typeface="Arial"/>
                <a:cs typeface="Arial"/>
                <a:sym typeface="Arial"/>
              </a:rPr>
              <a:t>）</a:t>
            </a:r>
            <a:r>
              <a:rPr lang="ja-JP" sz="800" b="0" i="0" u="none" strike="noStrike" cap="none" dirty="0">
                <a:solidFill>
                  <a:srgbClr val="FF0000"/>
                </a:solidFill>
                <a:latin typeface="Arial"/>
                <a:ea typeface="Arial"/>
                <a:cs typeface="Arial"/>
                <a:sym typeface="Arial"/>
              </a:rPr>
              <a:t>。</a:t>
            </a:r>
            <a:endParaRPr lang="en-US" altLang="ja-JP" sz="800" dirty="0">
              <a:solidFill>
                <a:srgbClr val="FF0000"/>
              </a:solidFill>
            </a:endParaRPr>
          </a:p>
          <a:p>
            <a:pPr marL="0" marR="0" lvl="0" indent="0" algn="l" rtl="0">
              <a:lnSpc>
                <a:spcPct val="135000"/>
              </a:lnSpc>
              <a:spcBef>
                <a:spcPts val="0"/>
              </a:spcBef>
              <a:spcAft>
                <a:spcPts val="0"/>
              </a:spcAft>
              <a:buClr>
                <a:srgbClr val="000000"/>
              </a:buClr>
              <a:buSzPts val="1000"/>
              <a:buFont typeface="Arial"/>
              <a:buNone/>
            </a:pPr>
            <a:r>
              <a:rPr lang="ja-JP" altLang="en-US" sz="800" b="0" i="0" u="none" strike="noStrike" cap="none" dirty="0">
                <a:solidFill>
                  <a:srgbClr val="FF0000"/>
                </a:solidFill>
                <a:latin typeface="Arial"/>
                <a:ea typeface="Arial"/>
                <a:cs typeface="Arial"/>
                <a:sym typeface="Arial"/>
              </a:rPr>
              <a:t>　　</a:t>
            </a:r>
            <a:r>
              <a:rPr lang="ja-JP" sz="800" b="0" i="0" u="none" strike="noStrike" cap="none" dirty="0">
                <a:solidFill>
                  <a:srgbClr val="FF0000"/>
                </a:solidFill>
                <a:latin typeface="Arial"/>
                <a:ea typeface="Arial"/>
                <a:cs typeface="Arial"/>
                <a:sym typeface="Arial"/>
              </a:rPr>
              <a:t>③JAL便名であっても、運航がグループ航空会社による場合は上映されません。</a:t>
            </a:r>
            <a:endParaRPr lang="en-US" altLang="ja-JP" sz="800" b="0" i="0" u="none" strike="noStrike" cap="none" dirty="0">
              <a:solidFill>
                <a:srgbClr val="FF0000"/>
              </a:solidFill>
              <a:latin typeface="Arial"/>
              <a:ea typeface="Arial"/>
              <a:cs typeface="Arial"/>
              <a:sym typeface="Arial"/>
            </a:endParaRPr>
          </a:p>
          <a:p>
            <a:pPr>
              <a:lnSpc>
                <a:spcPct val="135000"/>
              </a:lnSpc>
              <a:buSzPts val="1000"/>
            </a:pPr>
            <a:r>
              <a:rPr lang="en-US" altLang="ja-JP" sz="800" b="0" i="0" u="none" strike="noStrike" cap="none" dirty="0">
                <a:solidFill>
                  <a:srgbClr val="FF0000"/>
                </a:solidFill>
                <a:latin typeface="Arial"/>
                <a:ea typeface="Arial"/>
                <a:cs typeface="Arial"/>
                <a:sym typeface="Arial"/>
              </a:rPr>
              <a:t>※</a:t>
            </a:r>
            <a:r>
              <a:rPr lang="ja-JP" altLang="en-US" sz="800" b="0" i="0" u="none" strike="noStrike" cap="none" dirty="0">
                <a:solidFill>
                  <a:srgbClr val="FF0000"/>
                </a:solidFill>
                <a:latin typeface="Arial"/>
                <a:ea typeface="Arial"/>
                <a:cs typeface="Arial"/>
                <a:sym typeface="Arial"/>
              </a:rPr>
              <a:t>実機での上映の様子の撮影提供はいたしかねます。</a:t>
            </a:r>
            <a:endParaRPr lang="ja-JP" altLang="en-US" sz="800" b="0" i="0" u="none" strike="noStrike" cap="none" dirty="0">
              <a:solidFill>
                <a:srgbClr val="000000"/>
              </a:solidFill>
              <a:latin typeface="Arial"/>
              <a:ea typeface="Arial"/>
              <a:cs typeface="Arial"/>
              <a:sym typeface="Arial"/>
            </a:endParaRPr>
          </a:p>
        </p:txBody>
      </p:sp>
      <p:sp>
        <p:nvSpPr>
          <p:cNvPr id="878" name="Google Shape;878;p17"/>
          <p:cNvSpPr txBox="1"/>
          <p:nvPr/>
        </p:nvSpPr>
        <p:spPr>
          <a:xfrm>
            <a:off x="726169" y="5050467"/>
            <a:ext cx="2995206" cy="32658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国内線CMの上映までの流れ</a:t>
            </a:r>
            <a:r>
              <a:rPr lang="ja-JP" altLang="en-US" sz="1000" b="0" i="0" u="none" strike="noStrike" cap="none" dirty="0">
                <a:solidFill>
                  <a:schemeClr val="dk1"/>
                </a:solidFill>
                <a:latin typeface="Arial"/>
                <a:ea typeface="Arial"/>
                <a:cs typeface="Arial"/>
                <a:sym typeface="Arial"/>
              </a:rPr>
              <a:t>（</a:t>
            </a:r>
            <a:r>
              <a:rPr lang="ja-JP" sz="1000" b="0" i="0" u="none" strike="noStrike" cap="none" dirty="0">
                <a:solidFill>
                  <a:schemeClr val="dk1"/>
                </a:solidFill>
                <a:latin typeface="Arial"/>
                <a:ea typeface="Arial"/>
                <a:cs typeface="Arial"/>
                <a:sym typeface="Arial"/>
              </a:rPr>
              <a:t>離陸後</a:t>
            </a:r>
            <a:r>
              <a:rPr lang="ja-JP" sz="1000" b="0" i="0" u="none" strike="noStrike" cap="none">
                <a:solidFill>
                  <a:schemeClr val="dk1"/>
                </a:solidFill>
                <a:latin typeface="Arial"/>
                <a:ea typeface="Arial"/>
                <a:cs typeface="Arial"/>
                <a:sym typeface="Arial"/>
              </a:rPr>
              <a:t>1回上映</a:t>
            </a:r>
            <a:r>
              <a:rPr lang="ja-JP" altLang="en-US" sz="10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grpSp>
        <p:nvGrpSpPr>
          <p:cNvPr id="879" name="Google Shape;879;p17"/>
          <p:cNvGrpSpPr/>
          <p:nvPr/>
        </p:nvGrpSpPr>
        <p:grpSpPr>
          <a:xfrm>
            <a:off x="783319" y="5765235"/>
            <a:ext cx="4255843" cy="1327351"/>
            <a:chOff x="783319" y="5583877"/>
            <a:chExt cx="4255843" cy="1327351"/>
          </a:xfrm>
        </p:grpSpPr>
        <p:sp>
          <p:nvSpPr>
            <p:cNvPr id="880" name="Google Shape;880;p17"/>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2" name="Google Shape;882;p17"/>
            <p:cNvSpPr/>
            <p:nvPr/>
          </p:nvSpPr>
          <p:spPr>
            <a:xfrm>
              <a:off x="1608003" y="5595293"/>
              <a:ext cx="625555" cy="1262409"/>
            </a:xfrm>
            <a:prstGeom prst="rect">
              <a:avLst/>
            </a:prstGeom>
            <a:solidFill>
              <a:srgbClr val="CB0003">
                <a:alpha val="1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83" name="Google Shape;883;p17"/>
            <p:cNvSpPr/>
            <p:nvPr/>
          </p:nvSpPr>
          <p:spPr>
            <a:xfrm>
              <a:off x="2280780" y="5602087"/>
              <a:ext cx="2100178" cy="1255615"/>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84" name="Google Shape;884;p17"/>
            <p:cNvSpPr/>
            <p:nvPr/>
          </p:nvSpPr>
          <p:spPr>
            <a:xfrm>
              <a:off x="4428180" y="5583877"/>
              <a:ext cx="537012" cy="1273825"/>
            </a:xfrm>
            <a:prstGeom prst="rect">
              <a:avLst/>
            </a:prstGeom>
            <a:solidFill>
              <a:srgbClr val="CB0003">
                <a:alpha val="1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85" name="Google Shape;885;p17"/>
            <p:cNvSpPr txBox="1"/>
            <p:nvPr/>
          </p:nvSpPr>
          <p:spPr>
            <a:xfrm>
              <a:off x="800586" y="5602087"/>
              <a:ext cx="782705" cy="29520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離陸前</a:t>
              </a:r>
              <a:endParaRPr sz="1400" b="0" i="0" u="none" strike="noStrike" cap="none">
                <a:solidFill>
                  <a:srgbClr val="000000"/>
                </a:solidFill>
                <a:latin typeface="Arial"/>
                <a:ea typeface="Arial"/>
                <a:cs typeface="Arial"/>
                <a:sym typeface="Arial"/>
              </a:endParaRPr>
            </a:p>
          </p:txBody>
        </p:sp>
        <p:sp>
          <p:nvSpPr>
            <p:cNvPr id="886" name="Google Shape;886;p17"/>
            <p:cNvSpPr txBox="1"/>
            <p:nvPr/>
          </p:nvSpPr>
          <p:spPr>
            <a:xfrm>
              <a:off x="838363" y="5938101"/>
              <a:ext cx="737586" cy="61164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セーフティ</a:t>
              </a:r>
              <a:endParaRPr sz="8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ビデオの</a:t>
              </a:r>
              <a:endParaRPr sz="8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上映</a:t>
              </a:r>
              <a:endParaRPr sz="1400" b="0" i="0" u="none" strike="noStrike" cap="none" dirty="0">
                <a:solidFill>
                  <a:srgbClr val="000000"/>
                </a:solidFill>
                <a:latin typeface="Arial"/>
                <a:ea typeface="Arial"/>
                <a:cs typeface="Arial"/>
                <a:sym typeface="Arial"/>
              </a:endParaRPr>
            </a:p>
          </p:txBody>
        </p:sp>
        <p:sp>
          <p:nvSpPr>
            <p:cNvPr id="887" name="Google Shape;887;p17"/>
            <p:cNvSpPr txBox="1"/>
            <p:nvPr/>
          </p:nvSpPr>
          <p:spPr>
            <a:xfrm>
              <a:off x="783319" y="6461915"/>
              <a:ext cx="868309"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｢皆さまの</a:t>
              </a:r>
              <a:endParaRPr sz="8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安全のために｣</a:t>
              </a:r>
              <a:endParaRPr sz="800" b="0" i="0" u="none" strike="noStrike" cap="none" dirty="0">
                <a:solidFill>
                  <a:schemeClr val="dk1"/>
                </a:solidFill>
                <a:latin typeface="Arial"/>
                <a:ea typeface="Arial"/>
                <a:cs typeface="Arial"/>
                <a:sym typeface="Arial"/>
              </a:endParaRPr>
            </a:p>
          </p:txBody>
        </p:sp>
        <p:sp>
          <p:nvSpPr>
            <p:cNvPr id="889" name="Google Shape;889;p17"/>
            <p:cNvSpPr txBox="1"/>
            <p:nvPr/>
          </p:nvSpPr>
          <p:spPr>
            <a:xfrm>
              <a:off x="1597161" y="5844836"/>
              <a:ext cx="620876" cy="8773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シート</a:t>
              </a:r>
              <a:endParaRPr sz="9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ベルト</a:t>
              </a:r>
              <a:endParaRPr sz="9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サイン</a:t>
              </a:r>
              <a:endParaRPr sz="9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など</a:t>
              </a:r>
              <a:endParaRPr lang="ja-JP" altLang="en-US" sz="1400" b="0" i="0" u="none" strike="noStrike" cap="none" dirty="0">
                <a:solidFill>
                  <a:srgbClr val="000000"/>
                </a:solidFill>
                <a:latin typeface="Arial"/>
                <a:ea typeface="Arial"/>
                <a:cs typeface="Arial"/>
                <a:sym typeface="Arial"/>
              </a:endParaRPr>
            </a:p>
          </p:txBody>
        </p:sp>
        <p:sp>
          <p:nvSpPr>
            <p:cNvPr id="890" name="Google Shape;890;p17"/>
            <p:cNvSpPr txBox="1"/>
            <p:nvPr/>
          </p:nvSpPr>
          <p:spPr>
            <a:xfrm>
              <a:off x="3080454" y="5944944"/>
              <a:ext cx="500830" cy="31694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dirty="0">
                  <a:solidFill>
                    <a:schemeClr val="lt1"/>
                  </a:solidFill>
                  <a:latin typeface="Arial"/>
                  <a:ea typeface="Arial"/>
                  <a:cs typeface="Arial"/>
                  <a:sym typeface="Arial"/>
                </a:rPr>
                <a:t>CM</a:t>
              </a:r>
              <a:endParaRPr sz="1100" b="1" i="0" u="none" strike="noStrike" cap="none" dirty="0">
                <a:solidFill>
                  <a:schemeClr val="lt1"/>
                </a:solidFill>
                <a:latin typeface="Arial"/>
                <a:ea typeface="Arial"/>
                <a:cs typeface="Arial"/>
                <a:sym typeface="Arial"/>
              </a:endParaRPr>
            </a:p>
          </p:txBody>
        </p:sp>
        <p:sp>
          <p:nvSpPr>
            <p:cNvPr id="891" name="Google Shape;891;p17"/>
            <p:cNvSpPr txBox="1"/>
            <p:nvPr/>
          </p:nvSpPr>
          <p:spPr>
            <a:xfrm>
              <a:off x="2334091" y="6203732"/>
              <a:ext cx="1993557" cy="33784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dirty="0">
                  <a:solidFill>
                    <a:schemeClr val="lt1"/>
                  </a:solidFill>
                  <a:latin typeface="Arial"/>
                  <a:ea typeface="Arial"/>
                  <a:cs typeface="Arial"/>
                  <a:sym typeface="Arial"/>
                </a:rPr>
                <a:t>①②③④⑤⑥⑦⑧⑨</a:t>
              </a:r>
              <a:endParaRPr sz="1400" b="0" i="0" u="none" strike="noStrike" cap="none" dirty="0">
                <a:solidFill>
                  <a:srgbClr val="000000"/>
                </a:solidFill>
                <a:latin typeface="Arial"/>
                <a:ea typeface="Arial"/>
                <a:cs typeface="Arial"/>
                <a:sym typeface="Arial"/>
              </a:endParaRPr>
            </a:p>
          </p:txBody>
        </p:sp>
        <p:sp>
          <p:nvSpPr>
            <p:cNvPr id="892" name="Google Shape;892;p17"/>
            <p:cNvSpPr txBox="1"/>
            <p:nvPr/>
          </p:nvSpPr>
          <p:spPr>
            <a:xfrm>
              <a:off x="4347638" y="5997411"/>
              <a:ext cx="691524"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JAL</a:t>
              </a:r>
              <a:r>
                <a:rPr lang="ja-JP" altLang="en-US" sz="800" b="0" i="0" u="none" strike="noStrike" cap="none" dirty="0">
                  <a:solidFill>
                    <a:schemeClr val="dk1"/>
                  </a:solidFill>
                  <a:latin typeface="Arial"/>
                  <a:ea typeface="Arial"/>
                  <a:cs typeface="Arial"/>
                  <a:sym typeface="Arial"/>
                </a:rPr>
                <a:t>からのお知らせ</a:t>
              </a:r>
              <a:endParaRPr sz="1200" b="0" i="0" u="none" strike="noStrike" cap="none" dirty="0">
                <a:solidFill>
                  <a:srgbClr val="000000"/>
                </a:solidFill>
                <a:latin typeface="Arial"/>
                <a:ea typeface="Arial"/>
                <a:cs typeface="Arial"/>
                <a:sym typeface="Arial"/>
              </a:endParaRPr>
            </a:p>
          </p:txBody>
        </p:sp>
      </p:grpSp>
      <p:pic>
        <p:nvPicPr>
          <p:cNvPr id="893" name="Google Shape;893;p17"/>
          <p:cNvPicPr preferRelativeResize="0"/>
          <p:nvPr/>
        </p:nvPicPr>
        <p:blipFill rotWithShape="1">
          <a:blip r:embed="rId4">
            <a:alphaModFix/>
          </a:blip>
          <a:srcRect/>
          <a:stretch/>
        </p:blipFill>
        <p:spPr>
          <a:xfrm rot="-1800000">
            <a:off x="1666564" y="5301090"/>
            <a:ext cx="339937" cy="339937"/>
          </a:xfrm>
          <a:prstGeom prst="rect">
            <a:avLst/>
          </a:prstGeom>
          <a:noFill/>
          <a:ln>
            <a:noFill/>
          </a:ln>
        </p:spPr>
      </p:pic>
      <p:sp>
        <p:nvSpPr>
          <p:cNvPr id="894" name="Google Shape;894;p17"/>
          <p:cNvSpPr txBox="1"/>
          <p:nvPr/>
        </p:nvSpPr>
        <p:spPr>
          <a:xfrm>
            <a:off x="1892660" y="5486444"/>
            <a:ext cx="1095249" cy="27080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離陸</a:t>
            </a:r>
            <a:r>
              <a:rPr lang="ja-JP" altLang="en-US" sz="800" b="0" i="0" u="none" strike="noStrike" cap="none" dirty="0">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約10分後</a:t>
            </a:r>
            <a:r>
              <a:rPr lang="ja-JP" altLang="en-US" sz="8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cxnSp>
        <p:nvCxnSpPr>
          <p:cNvPr id="895" name="Google Shape;895;p17"/>
          <p:cNvCxnSpPr/>
          <p:nvPr/>
        </p:nvCxnSpPr>
        <p:spPr>
          <a:xfrm>
            <a:off x="1583291" y="5335638"/>
            <a:ext cx="11187" cy="1689851"/>
          </a:xfrm>
          <a:prstGeom prst="straightConnector1">
            <a:avLst/>
          </a:prstGeom>
          <a:noFill/>
          <a:ln w="9525" cap="flat" cmpd="sng">
            <a:solidFill>
              <a:schemeClr val="dk1"/>
            </a:solidFill>
            <a:prstDash val="solid"/>
            <a:miter lim="800000"/>
            <a:headEnd type="none" w="sm" len="sm"/>
            <a:tailEnd type="none" w="sm" len="sm"/>
          </a:ln>
        </p:spPr>
      </p:cxnSp>
      <p:sp>
        <p:nvSpPr>
          <p:cNvPr id="896" name="Google Shape;896;p17"/>
          <p:cNvSpPr txBox="1"/>
          <p:nvPr/>
        </p:nvSpPr>
        <p:spPr>
          <a:xfrm>
            <a:off x="785056" y="1475446"/>
            <a:ext cx="4299623" cy="71707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機内前方スクリーンにてCMを上映、</a:t>
            </a:r>
            <a:endParaRPr sz="14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自動上映で多くのお客</a:t>
            </a:r>
            <a:r>
              <a:rPr lang="ja-JP" altLang="en-US" sz="1400" b="0" i="0" u="none" strike="noStrike" cap="none" dirty="0">
                <a:solidFill>
                  <a:schemeClr val="dk1"/>
                </a:solidFill>
                <a:latin typeface="Arial"/>
                <a:ea typeface="Arial"/>
                <a:cs typeface="Arial"/>
                <a:sym typeface="Arial"/>
              </a:rPr>
              <a:t>さま</a:t>
            </a:r>
            <a:r>
              <a:rPr lang="ja-JP" sz="1400" b="0" i="0" u="none" strike="noStrike" cap="none" dirty="0">
                <a:solidFill>
                  <a:schemeClr val="dk1"/>
                </a:solidFill>
                <a:latin typeface="Arial"/>
                <a:ea typeface="Arial"/>
                <a:cs typeface="Arial"/>
                <a:sym typeface="Arial"/>
              </a:rPr>
              <a:t>に訴求</a:t>
            </a:r>
            <a:r>
              <a:rPr lang="ja-JP" altLang="en-US" sz="1400" b="0" i="0" u="none" strike="noStrike" cap="none" dirty="0">
                <a:solidFill>
                  <a:schemeClr val="dk1"/>
                </a:solidFill>
                <a:latin typeface="Arial"/>
                <a:ea typeface="Arial"/>
                <a:cs typeface="Arial"/>
                <a:sym typeface="Arial"/>
              </a:rPr>
              <a:t>します。</a:t>
            </a:r>
            <a:endParaRPr sz="1400" b="0" i="0" u="none" strike="noStrike" cap="none" dirty="0">
              <a:solidFill>
                <a:schemeClr val="dk1"/>
              </a:solidFill>
              <a:latin typeface="Arial"/>
              <a:ea typeface="Arial"/>
              <a:cs typeface="Arial"/>
              <a:sym typeface="Arial"/>
            </a:endParaRPr>
          </a:p>
        </p:txBody>
      </p:sp>
      <p:sp>
        <p:nvSpPr>
          <p:cNvPr id="897" name="Google Shape;897;p17"/>
          <p:cNvSpPr txBox="1"/>
          <p:nvPr/>
        </p:nvSpPr>
        <p:spPr>
          <a:xfrm>
            <a:off x="800586" y="470581"/>
            <a:ext cx="2265636" cy="30643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Domestic Flight CM</a:t>
            </a:r>
            <a:endParaRPr sz="1400" b="0" i="0" u="none" strike="noStrike" cap="none">
              <a:solidFill>
                <a:srgbClr val="000000"/>
              </a:solidFill>
              <a:latin typeface="Arial"/>
              <a:ea typeface="Arial"/>
              <a:cs typeface="Arial"/>
              <a:sym typeface="Arial"/>
            </a:endParaRPr>
          </a:p>
        </p:txBody>
      </p:sp>
      <p:sp>
        <p:nvSpPr>
          <p:cNvPr id="898" name="Google Shape;898;p1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10</a:t>
            </a:fld>
            <a:endParaRPr dirty="0"/>
          </a:p>
        </p:txBody>
      </p:sp>
      <p:sp>
        <p:nvSpPr>
          <p:cNvPr id="900" name="Google Shape;900;p17"/>
          <p:cNvSpPr txBox="1"/>
          <p:nvPr/>
        </p:nvSpPr>
        <p:spPr>
          <a:xfrm>
            <a:off x="3529664" y="4854092"/>
            <a:ext cx="138892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grpSp>
        <p:nvGrpSpPr>
          <p:cNvPr id="901" name="Google Shape;901;p17"/>
          <p:cNvGrpSpPr/>
          <p:nvPr/>
        </p:nvGrpSpPr>
        <p:grpSpPr>
          <a:xfrm>
            <a:off x="699435" y="2194515"/>
            <a:ext cx="3628213" cy="627824"/>
            <a:chOff x="790556" y="2207400"/>
            <a:chExt cx="3628213" cy="627824"/>
          </a:xfrm>
        </p:grpSpPr>
        <p:sp>
          <p:nvSpPr>
            <p:cNvPr id="902" name="Google Shape;902;p17"/>
            <p:cNvSpPr txBox="1"/>
            <p:nvPr/>
          </p:nvSpPr>
          <p:spPr>
            <a:xfrm>
              <a:off x="790556" y="2443816"/>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903" name="Google Shape;903;p17"/>
            <p:cNvSpPr txBox="1"/>
            <p:nvPr/>
          </p:nvSpPr>
          <p:spPr>
            <a:xfrm>
              <a:off x="3137411" y="2207400"/>
              <a:ext cx="128135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99.6</a:t>
              </a:r>
              <a:r>
                <a:rPr lang="ja-JP" sz="1200" b="0" i="0" u="none" strike="noStrike" cap="none" dirty="0">
                  <a:solidFill>
                    <a:schemeClr val="dk1"/>
                  </a:solidFill>
                  <a:latin typeface="Arial"/>
                  <a:ea typeface="Arial"/>
                  <a:cs typeface="Arial"/>
                  <a:sym typeface="Arial"/>
                </a:rPr>
                <a:t>万人</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※1</a:t>
              </a:r>
              <a:endParaRPr sz="2000" b="0" i="0" u="none" strike="noStrike" cap="none" baseline="30000" dirty="0">
                <a:solidFill>
                  <a:schemeClr val="dk1"/>
                </a:solidFill>
                <a:latin typeface="Arial"/>
                <a:ea typeface="Arial"/>
                <a:cs typeface="Arial"/>
                <a:sym typeface="Arial"/>
              </a:endParaRPr>
            </a:p>
          </p:txBody>
        </p:sp>
        <p:sp>
          <p:nvSpPr>
            <p:cNvPr id="904" name="Google Shape;904;p17"/>
            <p:cNvSpPr txBox="1"/>
            <p:nvPr/>
          </p:nvSpPr>
          <p:spPr>
            <a:xfrm>
              <a:off x="2492035" y="2474595"/>
              <a:ext cx="81938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  約</a:t>
              </a:r>
              <a:endParaRPr sz="1000" b="0" i="0" u="none" strike="noStrike" cap="none" baseline="30000">
                <a:solidFill>
                  <a:schemeClr val="dk1"/>
                </a:solidFill>
                <a:latin typeface="Arial"/>
                <a:ea typeface="Arial"/>
                <a:cs typeface="Arial"/>
                <a:sym typeface="Arial"/>
              </a:endParaRPr>
            </a:p>
          </p:txBody>
        </p:sp>
      </p:grpSp>
      <p:sp>
        <p:nvSpPr>
          <p:cNvPr id="906" name="Google Shape;906;p17"/>
          <p:cNvSpPr txBox="1"/>
          <p:nvPr/>
        </p:nvSpPr>
        <p:spPr>
          <a:xfrm>
            <a:off x="6254570" y="841616"/>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Arial"/>
                <a:ea typeface="Arial"/>
                <a:cs typeface="Arial"/>
                <a:sym typeface="Arial"/>
              </a:rPr>
              <a:t>※本メニューは料金変動制です。</a:t>
            </a:r>
            <a:endParaRPr sz="1050" b="1" i="0" u="none" strike="noStrike" cap="none" dirty="0">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Arial"/>
                <a:ea typeface="Arial"/>
                <a:cs typeface="Arial"/>
                <a:sym typeface="Arial"/>
              </a:rPr>
              <a:t>下記は2024年9月</a:t>
            </a:r>
            <a:r>
              <a:rPr lang="ja-JP" altLang="en-US" sz="1050" b="1" i="0" u="none" strike="noStrike" cap="none" dirty="0">
                <a:solidFill>
                  <a:schemeClr val="dk1"/>
                </a:solidFill>
                <a:latin typeface="Arial"/>
                <a:ea typeface="Arial"/>
                <a:cs typeface="Arial"/>
                <a:sym typeface="Arial"/>
              </a:rPr>
              <a:t>上映</a:t>
            </a:r>
            <a:r>
              <a:rPr lang="ja-JP" sz="1050" b="1" i="0" u="none" strike="noStrike" cap="none" dirty="0">
                <a:solidFill>
                  <a:schemeClr val="dk1"/>
                </a:solidFill>
                <a:latin typeface="Arial"/>
                <a:ea typeface="Arial"/>
                <a:cs typeface="Arial"/>
                <a:sym typeface="Arial"/>
              </a:rPr>
              <a:t>分までの料金です。</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0"/>
          <p:cNvPicPr preferRelativeResize="0"/>
          <p:nvPr/>
        </p:nvPicPr>
        <p:blipFill rotWithShape="1">
          <a:blip r:embed="rId3">
            <a:alphaModFix/>
          </a:blip>
          <a:srcRect/>
          <a:stretch/>
        </p:blipFill>
        <p:spPr>
          <a:xfrm>
            <a:off x="4413117" y="6316215"/>
            <a:ext cx="1072778" cy="706301"/>
          </a:xfrm>
          <a:prstGeom prst="rect">
            <a:avLst/>
          </a:prstGeom>
          <a:noFill/>
          <a:ln>
            <a:noFill/>
          </a:ln>
        </p:spPr>
      </p:pic>
      <p:pic>
        <p:nvPicPr>
          <p:cNvPr id="954" name="Google Shape;954;p20"/>
          <p:cNvPicPr preferRelativeResize="0"/>
          <p:nvPr/>
        </p:nvPicPr>
        <p:blipFill rotWithShape="1">
          <a:blip r:embed="rId4">
            <a:alphaModFix/>
          </a:blip>
          <a:srcRect/>
          <a:stretch/>
        </p:blipFill>
        <p:spPr>
          <a:xfrm>
            <a:off x="3677074" y="6138982"/>
            <a:ext cx="1052788" cy="692974"/>
          </a:xfrm>
          <a:prstGeom prst="rect">
            <a:avLst/>
          </a:prstGeom>
          <a:noFill/>
          <a:ln>
            <a:noFill/>
          </a:ln>
        </p:spPr>
      </p:pic>
      <p:sp>
        <p:nvSpPr>
          <p:cNvPr id="955" name="Google Shape;955;p20"/>
          <p:cNvSpPr txBox="1"/>
          <p:nvPr/>
        </p:nvSpPr>
        <p:spPr>
          <a:xfrm>
            <a:off x="694805" y="467679"/>
            <a:ext cx="927303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a:t>
            </a:r>
            <a:r>
              <a:rPr lang="ja-JP" sz="2000" b="1" i="0" u="none" strike="noStrike" cap="none" dirty="0">
                <a:solidFill>
                  <a:srgbClr val="000000"/>
                </a:solidFill>
                <a:latin typeface="Arial"/>
                <a:ea typeface="Arial"/>
                <a:cs typeface="Arial"/>
                <a:sym typeface="Arial"/>
              </a:rPr>
              <a:t>ウェルカムスクリーンアド</a:t>
            </a:r>
            <a:r>
              <a:rPr lang="ja-JP" altLang="en-US" sz="1600" b="1" i="0" u="none" strike="noStrike" cap="none" dirty="0">
                <a:solidFill>
                  <a:srgbClr val="000000"/>
                </a:solidFill>
                <a:latin typeface="Arial"/>
                <a:ea typeface="Arial"/>
                <a:cs typeface="Arial"/>
                <a:sym typeface="Arial"/>
              </a:rPr>
              <a:t>（</a:t>
            </a:r>
            <a:r>
              <a:rPr lang="ja-JP" altLang="ja-JP" sz="1600" b="1" i="0" u="none" strike="noStrike" cap="none" dirty="0">
                <a:solidFill>
                  <a:schemeClr val="dk1"/>
                </a:solidFill>
                <a:latin typeface="Arial"/>
                <a:ea typeface="Arial"/>
                <a:cs typeface="Arial"/>
                <a:sym typeface="Arial"/>
              </a:rPr>
              <a:t> Airbus A350-900型機・Boeing 787-800型機</a:t>
            </a:r>
            <a:r>
              <a:rPr lang="ja-JP" altLang="en-US" sz="1600" b="1" i="0" u="none" strike="noStrike" cap="none" dirty="0">
                <a:solidFill>
                  <a:srgbClr val="000000"/>
                </a:solidFill>
                <a:latin typeface="Arial"/>
                <a:ea typeface="Arial"/>
                <a:cs typeface="Arial"/>
                <a:sym typeface="Arial"/>
              </a:rPr>
              <a:t>）</a:t>
            </a:r>
            <a:r>
              <a:rPr lang="ja-JP" sz="2400" b="1" i="0" u="none" strike="noStrike" cap="none" dirty="0">
                <a:solidFill>
                  <a:srgbClr val="000000"/>
                </a:solidFill>
                <a:latin typeface="Arial"/>
                <a:ea typeface="Arial"/>
                <a:cs typeface="Arial"/>
                <a:sym typeface="Arial"/>
              </a:rPr>
              <a:t> </a:t>
            </a:r>
            <a:endParaRPr sz="2000" b="1" i="0" u="none" strike="noStrike" cap="none" dirty="0">
              <a:solidFill>
                <a:srgbClr val="000000"/>
              </a:solidFill>
              <a:latin typeface="Arial"/>
              <a:ea typeface="Arial"/>
              <a:cs typeface="Arial"/>
              <a:sym typeface="Arial"/>
            </a:endParaRPr>
          </a:p>
        </p:txBody>
      </p:sp>
      <p:cxnSp>
        <p:nvCxnSpPr>
          <p:cNvPr id="956" name="Google Shape;956;p20"/>
          <p:cNvCxnSpPr/>
          <p:nvPr/>
        </p:nvCxnSpPr>
        <p:spPr>
          <a:xfrm>
            <a:off x="800938" y="1045466"/>
            <a:ext cx="9311973" cy="0"/>
          </a:xfrm>
          <a:prstGeom prst="straightConnector1">
            <a:avLst/>
          </a:prstGeom>
          <a:noFill/>
          <a:ln w="9525" cap="flat" cmpd="sng">
            <a:solidFill>
              <a:schemeClr val="dk1"/>
            </a:solidFill>
            <a:prstDash val="solid"/>
            <a:miter lim="800000"/>
            <a:headEnd type="none" w="sm" len="sm"/>
            <a:tailEnd type="none" w="sm" len="sm"/>
          </a:ln>
        </p:spPr>
      </p:cxnSp>
      <p:grpSp>
        <p:nvGrpSpPr>
          <p:cNvPr id="957" name="Google Shape;957;p20"/>
          <p:cNvGrpSpPr/>
          <p:nvPr/>
        </p:nvGrpSpPr>
        <p:grpSpPr>
          <a:xfrm>
            <a:off x="688677" y="1699851"/>
            <a:ext cx="3776318" cy="627824"/>
            <a:chOff x="790556" y="2185702"/>
            <a:chExt cx="3776318" cy="627824"/>
          </a:xfrm>
        </p:grpSpPr>
        <p:sp>
          <p:nvSpPr>
            <p:cNvPr id="958" name="Google Shape;958;p20"/>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959" name="Google Shape;959;p20"/>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rgbClr val="000000"/>
                  </a:solidFill>
                  <a:latin typeface="Arial"/>
                  <a:ea typeface="Arial"/>
                  <a:cs typeface="Arial"/>
                  <a:sym typeface="Arial"/>
                </a:rPr>
                <a:t>67.7</a:t>
              </a:r>
              <a:r>
                <a:rPr lang="ja-JP" sz="1200" b="0" i="0" u="none" strike="noStrike" cap="none" dirty="0">
                  <a:solidFill>
                    <a:srgbClr val="000000"/>
                  </a:solidFill>
                  <a:latin typeface="Arial"/>
                  <a:ea typeface="Arial"/>
                  <a:cs typeface="Arial"/>
                  <a:sym typeface="Arial"/>
                </a:rPr>
                <a:t>万人</a:t>
              </a:r>
              <a:r>
                <a:rPr lang="en-US" altLang="ja-JP" sz="1200" b="0" i="0" u="none" strike="noStrike" cap="none" baseline="30000" dirty="0">
                  <a:solidFill>
                    <a:srgbClr val="000000"/>
                  </a:solidFill>
                  <a:latin typeface="Arial"/>
                  <a:ea typeface="Arial"/>
                  <a:cs typeface="Arial"/>
                  <a:sym typeface="Arial"/>
                </a:rPr>
                <a:t>※1</a:t>
              </a:r>
              <a:endParaRPr sz="2000" b="0" i="0" u="none" strike="noStrike" cap="none" baseline="30000" dirty="0">
                <a:solidFill>
                  <a:srgbClr val="000000"/>
                </a:solidFill>
                <a:latin typeface="Arial"/>
                <a:ea typeface="Arial"/>
                <a:cs typeface="Arial"/>
                <a:sym typeface="Arial"/>
              </a:endParaRPr>
            </a:p>
          </p:txBody>
        </p:sp>
        <p:sp>
          <p:nvSpPr>
            <p:cNvPr id="960" name="Google Shape;960;p20"/>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sp>
        <p:nvSpPr>
          <p:cNvPr id="961" name="Google Shape;961;p20"/>
          <p:cNvSpPr txBox="1"/>
          <p:nvPr/>
        </p:nvSpPr>
        <p:spPr>
          <a:xfrm>
            <a:off x="723972" y="360467"/>
            <a:ext cx="2265636" cy="53899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rgbClr val="000000"/>
                </a:solidFill>
                <a:latin typeface="Arial"/>
                <a:ea typeface="Arial"/>
                <a:cs typeface="Arial"/>
                <a:sym typeface="Arial"/>
              </a:rPr>
              <a:t>Banner Ad</a:t>
            </a:r>
            <a:endParaRPr sz="105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962" name="Google Shape;962;p20"/>
          <p:cNvSpPr/>
          <p:nvPr/>
        </p:nvSpPr>
        <p:spPr>
          <a:xfrm>
            <a:off x="889223" y="51451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63" name="Google Shape;963;p2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latin typeface="Arial"/>
                <a:ea typeface="Arial"/>
                <a:cs typeface="Arial"/>
                <a:sym typeface="Arial"/>
              </a:rPr>
              <a:t>11</a:t>
            </a:fld>
            <a:endParaRPr sz="1000" b="0" i="0" u="none" strike="noStrike" cap="none" dirty="0">
              <a:solidFill>
                <a:srgbClr val="000000"/>
              </a:solidFill>
              <a:latin typeface="Arial"/>
              <a:ea typeface="Arial"/>
              <a:cs typeface="Arial"/>
              <a:sym typeface="Arial"/>
            </a:endParaRPr>
          </a:p>
        </p:txBody>
      </p:sp>
      <p:sp>
        <p:nvSpPr>
          <p:cNvPr id="964" name="Google Shape;964;p20"/>
          <p:cNvSpPr txBox="1"/>
          <p:nvPr/>
        </p:nvSpPr>
        <p:spPr>
          <a:xfrm>
            <a:off x="5517257" y="6290178"/>
            <a:ext cx="5018481"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rgbClr val="000000"/>
                </a:solidFill>
                <a:latin typeface="Arial"/>
                <a:ea typeface="Arial"/>
                <a:cs typeface="Arial"/>
                <a:sym typeface="Arial"/>
              </a:rPr>
              <a:t>※1</a:t>
            </a:r>
            <a:r>
              <a:rPr lang="ja-JP" altLang="en-US" sz="800" b="0" i="0" u="none" strike="noStrike" cap="none" dirty="0">
                <a:solidFill>
                  <a:srgbClr val="000000"/>
                </a:solidFill>
                <a:latin typeface="Arial"/>
                <a:ea typeface="Arial"/>
                <a:cs typeface="Arial"/>
                <a:sym typeface="Arial"/>
              </a:rPr>
              <a:t>：</a:t>
            </a:r>
            <a:r>
              <a:rPr lang="ja-JP" sz="800" b="0" i="0" u="none" strike="noStrike" cap="none" dirty="0">
                <a:solidFill>
                  <a:srgbClr val="000000"/>
                </a:solidFill>
                <a:latin typeface="Arial"/>
                <a:ea typeface="Arial"/>
                <a:cs typeface="Arial"/>
                <a:sym typeface="Arial"/>
              </a:rPr>
              <a:t>22年4月～23年3月平均</a:t>
            </a:r>
            <a:r>
              <a:rPr lang="ja-JP" altLang="en-US" sz="800" b="0" i="0" u="none" strike="noStrike" cap="none" dirty="0">
                <a:solidFill>
                  <a:srgbClr val="000000"/>
                </a:solidFill>
                <a:latin typeface="Arial"/>
                <a:ea typeface="Arial"/>
                <a:cs typeface="Arial"/>
                <a:sym typeface="Arial"/>
              </a:rPr>
              <a:t>（</a:t>
            </a:r>
            <a:r>
              <a:rPr lang="ja-JP" sz="800" b="0" i="0" u="none" strike="noStrike" cap="none" dirty="0">
                <a:solidFill>
                  <a:srgbClr val="000000"/>
                </a:solidFill>
                <a:latin typeface="Arial"/>
                <a:ea typeface="Arial"/>
                <a:cs typeface="Arial"/>
                <a:sym typeface="Arial"/>
              </a:rPr>
              <a:t>JAL保有データ</a:t>
            </a:r>
            <a:r>
              <a:rPr lang="ja-JP" altLang="en-US" sz="800" b="0" i="0" u="none" strike="noStrike" cap="none" dirty="0">
                <a:solidFill>
                  <a:srgbClr val="000000"/>
                </a:solidFill>
                <a:latin typeface="Arial"/>
                <a:ea typeface="Arial"/>
                <a:cs typeface="Arial"/>
                <a:sym typeface="Arial"/>
              </a:rPr>
              <a:t>）</a:t>
            </a:r>
            <a:r>
              <a:rPr lang="ja-JP" sz="800" b="0" i="0" u="none" strike="noStrike" cap="none" dirty="0">
                <a:solidFill>
                  <a:srgbClr val="000000"/>
                </a:solidFill>
                <a:latin typeface="Arial"/>
                <a:ea typeface="Arial"/>
                <a:cs typeface="Arial"/>
                <a:sym typeface="Arial"/>
              </a:rPr>
              <a:t> </a:t>
            </a:r>
            <a:endParaRPr lang="en-US" altLang="ja-JP"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en-US" altLang="ja-JP" sz="800" b="0" i="0" u="none" strike="noStrike" cap="none" dirty="0">
                <a:solidFill>
                  <a:srgbClr val="000000"/>
                </a:solidFill>
                <a:latin typeface="Arial"/>
                <a:ea typeface="Arial"/>
                <a:cs typeface="Arial"/>
                <a:sym typeface="Arial"/>
              </a:rPr>
              <a:t>※</a:t>
            </a:r>
            <a:r>
              <a:rPr lang="ja-JP" altLang="en-US" sz="800" b="0" i="0" u="none" strike="noStrike" cap="none" dirty="0">
                <a:solidFill>
                  <a:srgbClr val="000000"/>
                </a:solidFill>
                <a:latin typeface="Arial"/>
                <a:ea typeface="Arial"/>
                <a:cs typeface="Arial"/>
                <a:sym typeface="Arial"/>
              </a:rPr>
              <a:t>しばらく操作がない場合は、モニターはスリープモードになります（暗転）。</a:t>
            </a:r>
          </a:p>
          <a:p>
            <a:pPr marL="0" marR="0" lvl="0" indent="0" algn="l" rtl="0">
              <a:lnSpc>
                <a:spcPct val="125000"/>
              </a:lnSpc>
              <a:spcBef>
                <a:spcPts val="0"/>
              </a:spcBef>
              <a:spcAft>
                <a:spcPts val="0"/>
              </a:spcAft>
              <a:buClr>
                <a:srgbClr val="000000"/>
              </a:buClr>
              <a:buSzPts val="900"/>
              <a:buFont typeface="Arial"/>
              <a:buNone/>
            </a:pPr>
            <a:r>
              <a:rPr lang="en-US" altLang="ja-JP" sz="800" b="0" i="0" u="none" strike="noStrike" cap="none" dirty="0">
                <a:solidFill>
                  <a:srgbClr val="000000"/>
                </a:solidFill>
                <a:latin typeface="Arial"/>
                <a:ea typeface="Arial"/>
                <a:cs typeface="Arial"/>
                <a:sym typeface="Arial"/>
              </a:rPr>
              <a:t>※</a:t>
            </a:r>
            <a:r>
              <a:rPr lang="ja-JP" altLang="en-US" sz="800" b="0" i="0" u="none" strike="noStrike" cap="none" dirty="0">
                <a:solidFill>
                  <a:srgbClr val="000000"/>
                </a:solidFill>
                <a:latin typeface="Arial"/>
                <a:ea typeface="Arial"/>
                <a:cs typeface="Arial"/>
                <a:sym typeface="Arial"/>
              </a:rPr>
              <a:t>座席ごとに画像が切り替わるタイミングがずれる場合があります（表示秒数に影響はありません）。</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en-US" altLang="ja-JP" sz="800" i="0" u="none" strike="noStrike" cap="none" dirty="0">
                <a:solidFill>
                  <a:schemeClr val="tx1"/>
                </a:solidFill>
                <a:latin typeface="Arial"/>
                <a:ea typeface="Arial"/>
                <a:cs typeface="Arial"/>
                <a:sym typeface="Arial"/>
              </a:rPr>
              <a:t>※</a:t>
            </a:r>
            <a:r>
              <a:rPr lang="ja-JP" altLang="en-US" sz="800" i="0" u="none" strike="noStrike" cap="none" dirty="0">
                <a:solidFill>
                  <a:schemeClr val="tx1"/>
                </a:solidFill>
                <a:latin typeface="Arial"/>
                <a:ea typeface="Arial"/>
                <a:cs typeface="Arial"/>
                <a:sym typeface="Arial"/>
              </a:rPr>
              <a:t>納品サイズが特殊です。「広告ご出稿に関するご注意②」をご確認ください。</a:t>
            </a:r>
            <a:endParaRPr lang="en-US" altLang="ja-JP" sz="800" i="0" u="none" strike="noStrike" cap="none" dirty="0">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en-US" altLang="ja-JP" sz="800" i="0" u="none" strike="noStrike" cap="none" dirty="0">
                <a:solidFill>
                  <a:srgbClr val="FF0000"/>
                </a:solidFill>
                <a:latin typeface="Arial"/>
                <a:ea typeface="Arial"/>
                <a:cs typeface="Arial"/>
                <a:sym typeface="Arial"/>
              </a:rPr>
              <a:t>※</a:t>
            </a:r>
            <a:r>
              <a:rPr lang="ja-JP" altLang="en-US" sz="800" i="0" u="none" strike="noStrike" cap="none" dirty="0">
                <a:solidFill>
                  <a:srgbClr val="FF0000"/>
                </a:solidFill>
                <a:latin typeface="Arial"/>
                <a:ea typeface="Arial"/>
                <a:cs typeface="Arial"/>
                <a:sym typeface="Arial"/>
              </a:rPr>
              <a:t>実機での上映の様子の撮影提供はいたしかねます。 </a:t>
            </a:r>
            <a:endParaRPr lang="ja-JP" altLang="en-US" sz="800" i="0" u="none" strike="noStrike" cap="none" dirty="0">
              <a:solidFill>
                <a:schemeClr val="tx1"/>
              </a:solidFill>
              <a:latin typeface="Arial"/>
              <a:ea typeface="Arial"/>
              <a:cs typeface="Arial"/>
              <a:sym typeface="Arial"/>
            </a:endParaRPr>
          </a:p>
        </p:txBody>
      </p:sp>
      <p:sp>
        <p:nvSpPr>
          <p:cNvPr id="965" name="Google Shape;965;p20"/>
          <p:cNvSpPr/>
          <p:nvPr/>
        </p:nvSpPr>
        <p:spPr>
          <a:xfrm rot="5400000">
            <a:off x="4015705" y="6609089"/>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66" name="Google Shape;966;p20"/>
          <p:cNvSpPr txBox="1"/>
          <p:nvPr/>
        </p:nvSpPr>
        <p:spPr>
          <a:xfrm>
            <a:off x="694805" y="1071491"/>
            <a:ext cx="482245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rgbClr val="000000"/>
                </a:solidFill>
                <a:latin typeface="Arial"/>
                <a:ea typeface="Arial"/>
                <a:cs typeface="Arial"/>
                <a:sym typeface="Arial"/>
              </a:rPr>
              <a:t>全席設置の個人用モニターで表示する広告枠。</a:t>
            </a:r>
            <a:endParaRPr sz="125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rgbClr val="000000"/>
                </a:solidFill>
                <a:latin typeface="Arial"/>
                <a:ea typeface="Arial"/>
                <a:cs typeface="Arial"/>
                <a:sym typeface="Arial"/>
              </a:rPr>
              <a:t>お客</a:t>
            </a:r>
            <a:r>
              <a:rPr lang="ja-JP" altLang="en-US" sz="1250" b="0" i="0" u="none" strike="noStrike" cap="none" dirty="0">
                <a:solidFill>
                  <a:srgbClr val="000000"/>
                </a:solidFill>
                <a:latin typeface="Arial"/>
                <a:ea typeface="Arial"/>
                <a:cs typeface="Arial"/>
                <a:sym typeface="Arial"/>
              </a:rPr>
              <a:t>さま</a:t>
            </a:r>
            <a:r>
              <a:rPr lang="ja-JP" sz="1250" b="0" i="0" u="none" strike="noStrike" cap="none" dirty="0">
                <a:solidFill>
                  <a:srgbClr val="000000"/>
                </a:solidFill>
                <a:latin typeface="Arial"/>
                <a:ea typeface="Arial"/>
                <a:cs typeface="Arial"/>
                <a:sym typeface="Arial"/>
              </a:rPr>
              <a:t>が着席時</a:t>
            </a:r>
            <a:r>
              <a:rPr lang="ja-JP" altLang="en-US" sz="1250" b="0" i="0" u="none" strike="noStrike" cap="none" dirty="0">
                <a:solidFill>
                  <a:srgbClr val="000000"/>
                </a:solidFill>
                <a:latin typeface="Arial"/>
                <a:ea typeface="Arial"/>
                <a:cs typeface="Arial"/>
                <a:sym typeface="Arial"/>
              </a:rPr>
              <a:t>に</a:t>
            </a:r>
            <a:r>
              <a:rPr lang="ja-JP" sz="1250" b="0" i="0" u="none" strike="noStrike" cap="none" dirty="0">
                <a:solidFill>
                  <a:srgbClr val="000000"/>
                </a:solidFill>
                <a:latin typeface="Arial"/>
                <a:ea typeface="Arial"/>
                <a:cs typeface="Arial"/>
                <a:sym typeface="Arial"/>
              </a:rPr>
              <a:t>最初に見られる画面で、効果的に訴求します。</a:t>
            </a:r>
            <a:endParaRPr sz="1250" b="0" i="0" u="none" strike="noStrike" cap="none" dirty="0">
              <a:solidFill>
                <a:srgbClr val="000000"/>
              </a:solidFill>
              <a:latin typeface="Arial"/>
              <a:ea typeface="Arial"/>
              <a:cs typeface="Arial"/>
              <a:sym typeface="Arial"/>
            </a:endParaRPr>
          </a:p>
        </p:txBody>
      </p:sp>
      <p:grpSp>
        <p:nvGrpSpPr>
          <p:cNvPr id="967" name="Google Shape;967;p20"/>
          <p:cNvGrpSpPr/>
          <p:nvPr/>
        </p:nvGrpSpPr>
        <p:grpSpPr>
          <a:xfrm>
            <a:off x="378232" y="4792678"/>
            <a:ext cx="1489223" cy="502058"/>
            <a:chOff x="776101" y="5344323"/>
            <a:chExt cx="1489223" cy="502058"/>
          </a:xfrm>
        </p:grpSpPr>
        <p:pic>
          <p:nvPicPr>
            <p:cNvPr id="968" name="Google Shape;968;p20"/>
            <p:cNvPicPr preferRelativeResize="0"/>
            <p:nvPr/>
          </p:nvPicPr>
          <p:blipFill rotWithShape="1">
            <a:blip r:embed="rId5">
              <a:alphaModFix/>
            </a:blip>
            <a:srcRect/>
            <a:stretch/>
          </p:blipFill>
          <p:spPr>
            <a:xfrm rot="-1800000">
              <a:off x="819893" y="5388115"/>
              <a:ext cx="239286" cy="239286"/>
            </a:xfrm>
            <a:prstGeom prst="rect">
              <a:avLst/>
            </a:prstGeom>
            <a:noFill/>
            <a:ln>
              <a:noFill/>
            </a:ln>
          </p:spPr>
        </p:pic>
        <p:grpSp>
          <p:nvGrpSpPr>
            <p:cNvPr id="969" name="Google Shape;969;p20"/>
            <p:cNvGrpSpPr/>
            <p:nvPr/>
          </p:nvGrpSpPr>
          <p:grpSpPr>
            <a:xfrm>
              <a:off x="793973" y="5364841"/>
              <a:ext cx="1471351" cy="481540"/>
              <a:chOff x="793973" y="5277755"/>
              <a:chExt cx="1471351" cy="481540"/>
            </a:xfrm>
          </p:grpSpPr>
          <p:sp>
            <p:nvSpPr>
              <p:cNvPr id="970" name="Google Shape;970;p20"/>
              <p:cNvSpPr txBox="1"/>
              <p:nvPr/>
            </p:nvSpPr>
            <p:spPr>
              <a:xfrm>
                <a:off x="1025428" y="5277755"/>
                <a:ext cx="1025748" cy="27234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900"/>
                  <a:buFont typeface="Arial"/>
                  <a:buNone/>
                </a:pPr>
                <a:r>
                  <a:rPr lang="ja-JP" sz="900" b="0" i="0" u="none" strike="noStrike" cap="none">
                    <a:solidFill>
                      <a:srgbClr val="000000"/>
                    </a:solidFill>
                    <a:latin typeface="Arial"/>
                    <a:ea typeface="Arial"/>
                    <a:cs typeface="Arial"/>
                    <a:sym typeface="Arial"/>
                  </a:rPr>
                  <a:t>国内線新型機</a:t>
                </a:r>
                <a:endParaRPr sz="1400" b="0" i="0" u="none" strike="noStrike" cap="none">
                  <a:solidFill>
                    <a:srgbClr val="000000"/>
                  </a:solidFill>
                  <a:latin typeface="Arial"/>
                  <a:ea typeface="Arial"/>
                  <a:cs typeface="Arial"/>
                  <a:sym typeface="Arial"/>
                </a:endParaRPr>
              </a:p>
            </p:txBody>
          </p:sp>
          <p:sp>
            <p:nvSpPr>
              <p:cNvPr id="971" name="Google Shape;971;p20"/>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72" name="Google Shape;972;p20"/>
              <p:cNvSpPr txBox="1"/>
              <p:nvPr/>
            </p:nvSpPr>
            <p:spPr>
              <a:xfrm>
                <a:off x="929944" y="5504482"/>
                <a:ext cx="1199409"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1" i="0" u="none" strike="noStrike" cap="none">
                    <a:solidFill>
                      <a:srgbClr val="FFFFFF"/>
                    </a:solidFill>
                    <a:latin typeface="Arial"/>
                    <a:ea typeface="Arial"/>
                    <a:cs typeface="Arial"/>
                    <a:sym typeface="Arial"/>
                  </a:rPr>
                  <a:t>個人モニター</a:t>
                </a:r>
                <a:endParaRPr sz="700" b="1" i="0" u="none" strike="noStrike" cap="none">
                  <a:solidFill>
                    <a:srgbClr val="FFFFFF"/>
                  </a:solidFill>
                  <a:latin typeface="Arial"/>
                  <a:ea typeface="Arial"/>
                  <a:cs typeface="Arial"/>
                  <a:sym typeface="Arial"/>
                </a:endParaRPr>
              </a:p>
            </p:txBody>
          </p:sp>
        </p:grpSp>
      </p:grpSp>
      <p:sp>
        <p:nvSpPr>
          <p:cNvPr id="975" name="Google Shape;975;p20"/>
          <p:cNvSpPr txBox="1"/>
          <p:nvPr/>
        </p:nvSpPr>
        <p:spPr>
          <a:xfrm>
            <a:off x="2737704" y="4626769"/>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※上記はAirbus A350-900</a:t>
            </a:r>
            <a:r>
              <a:rPr lang="ja-JP" altLang="en-US" sz="800" b="0" i="0" u="none" strike="noStrike" cap="none" dirty="0">
                <a:solidFill>
                  <a:srgbClr val="000000"/>
                </a:solidFill>
                <a:latin typeface="Arial"/>
                <a:ea typeface="Arial"/>
                <a:cs typeface="Arial"/>
                <a:sym typeface="Arial"/>
              </a:rPr>
              <a:t>型機</a:t>
            </a:r>
            <a:r>
              <a:rPr lang="ja-JP" sz="800" b="0" i="0" u="none" strike="noStrike" cap="none" dirty="0">
                <a:solidFill>
                  <a:srgbClr val="000000"/>
                </a:solidFill>
                <a:latin typeface="Arial"/>
                <a:ea typeface="Arial"/>
                <a:cs typeface="Arial"/>
                <a:sym typeface="Arial"/>
              </a:rPr>
              <a:t>機材</a:t>
            </a:r>
            <a:endParaRPr sz="800" b="0" i="0" u="none" strike="noStrike" cap="none" dirty="0">
              <a:solidFill>
                <a:srgbClr val="000000"/>
              </a:solidFill>
              <a:latin typeface="Arial"/>
              <a:ea typeface="Arial"/>
              <a:cs typeface="Arial"/>
              <a:sym typeface="Arial"/>
            </a:endParaRPr>
          </a:p>
        </p:txBody>
      </p:sp>
      <p:pic>
        <p:nvPicPr>
          <p:cNvPr id="976" name="Google Shape;976;p20"/>
          <p:cNvPicPr preferRelativeResize="0"/>
          <p:nvPr/>
        </p:nvPicPr>
        <p:blipFill rotWithShape="1">
          <a:blip r:embed="rId6">
            <a:alphaModFix/>
          </a:blip>
          <a:srcRect/>
          <a:stretch/>
        </p:blipFill>
        <p:spPr>
          <a:xfrm>
            <a:off x="978934" y="2435184"/>
            <a:ext cx="3974199" cy="2227809"/>
          </a:xfrm>
          <a:prstGeom prst="rect">
            <a:avLst/>
          </a:prstGeom>
          <a:noFill/>
          <a:ln>
            <a:noFill/>
          </a:ln>
        </p:spPr>
      </p:pic>
      <p:cxnSp>
        <p:nvCxnSpPr>
          <p:cNvPr id="977" name="Google Shape;977;p20"/>
          <p:cNvCxnSpPr/>
          <p:nvPr/>
        </p:nvCxnSpPr>
        <p:spPr>
          <a:xfrm>
            <a:off x="1556131" y="5442693"/>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978" name="Google Shape;978;p20"/>
          <p:cNvCxnSpPr/>
          <p:nvPr/>
        </p:nvCxnSpPr>
        <p:spPr>
          <a:xfrm>
            <a:off x="2331862" y="56521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979" name="Google Shape;979;p20"/>
          <p:cNvCxnSpPr/>
          <p:nvPr/>
        </p:nvCxnSpPr>
        <p:spPr>
          <a:xfrm>
            <a:off x="3888940" y="59988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980" name="Google Shape;980;p20"/>
          <p:cNvCxnSpPr/>
          <p:nvPr/>
        </p:nvCxnSpPr>
        <p:spPr>
          <a:xfrm>
            <a:off x="4779406" y="6163249"/>
            <a:ext cx="170100" cy="128700"/>
          </a:xfrm>
          <a:prstGeom prst="bentConnector2">
            <a:avLst/>
          </a:prstGeom>
          <a:noFill/>
          <a:ln w="12700" cap="flat" cmpd="sng">
            <a:solidFill>
              <a:schemeClr val="dk1"/>
            </a:solidFill>
            <a:prstDash val="solid"/>
            <a:miter lim="800000"/>
            <a:headEnd type="none" w="sm" len="sm"/>
            <a:tailEnd type="triangle" w="med" len="med"/>
          </a:ln>
        </p:spPr>
      </p:cxnSp>
      <p:grpSp>
        <p:nvGrpSpPr>
          <p:cNvPr id="981" name="Google Shape;981;p20"/>
          <p:cNvGrpSpPr/>
          <p:nvPr/>
        </p:nvGrpSpPr>
        <p:grpSpPr>
          <a:xfrm>
            <a:off x="2767298" y="5973475"/>
            <a:ext cx="1066115" cy="645474"/>
            <a:chOff x="809157" y="5379167"/>
            <a:chExt cx="1066115" cy="645474"/>
          </a:xfrm>
        </p:grpSpPr>
        <p:sp>
          <p:nvSpPr>
            <p:cNvPr id="982" name="Google Shape;982;p20"/>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83" name="Google Shape;983;p20"/>
            <p:cNvSpPr txBox="1"/>
            <p:nvPr/>
          </p:nvSpPr>
          <p:spPr>
            <a:xfrm>
              <a:off x="1074810" y="5509686"/>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②</a:t>
              </a:r>
              <a:endParaRPr sz="2800" b="0" i="0" u="none" strike="noStrike" cap="none">
                <a:solidFill>
                  <a:srgbClr val="000000"/>
                </a:solidFill>
                <a:latin typeface="Arial"/>
                <a:ea typeface="Arial"/>
                <a:cs typeface="Arial"/>
                <a:sym typeface="Arial"/>
              </a:endParaRPr>
            </a:p>
          </p:txBody>
        </p:sp>
      </p:grpSp>
      <p:sp>
        <p:nvSpPr>
          <p:cNvPr id="984" name="Google Shape;984;p20"/>
          <p:cNvSpPr txBox="1"/>
          <p:nvPr/>
        </p:nvSpPr>
        <p:spPr>
          <a:xfrm>
            <a:off x="1380200" y="5081477"/>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※以下の風景写真は羽田行きの便のもの</a:t>
            </a:r>
            <a:r>
              <a:rPr lang="ja-JP" altLang="en-US" sz="800" b="0" i="0" u="none" strike="noStrike" cap="none" dirty="0">
                <a:solidFill>
                  <a:srgbClr val="000000"/>
                </a:solidFill>
                <a:latin typeface="Arial"/>
                <a:ea typeface="Arial"/>
                <a:cs typeface="Arial"/>
                <a:sym typeface="Arial"/>
              </a:rPr>
              <a:t>です</a:t>
            </a:r>
            <a:r>
              <a:rPr lang="ja-JP" sz="800" b="0" i="0" u="none" strike="noStrike" cap="none" dirty="0">
                <a:solidFill>
                  <a:srgbClr val="000000"/>
                </a:solidFill>
                <a:latin typeface="Arial"/>
                <a:ea typeface="Arial"/>
                <a:cs typeface="Arial"/>
                <a:sym typeface="Arial"/>
              </a:rPr>
              <a:t>。路線ごと異なります。</a:t>
            </a:r>
            <a:endParaRPr sz="800" b="0" i="0" u="none" strike="noStrike" cap="none" dirty="0">
              <a:solidFill>
                <a:srgbClr val="000000"/>
              </a:solidFill>
              <a:latin typeface="Arial"/>
              <a:ea typeface="Arial"/>
              <a:cs typeface="Arial"/>
              <a:sym typeface="Arial"/>
            </a:endParaRPr>
          </a:p>
        </p:txBody>
      </p:sp>
      <p:pic>
        <p:nvPicPr>
          <p:cNvPr id="985" name="Google Shape;985;p20"/>
          <p:cNvPicPr preferRelativeResize="0"/>
          <p:nvPr/>
        </p:nvPicPr>
        <p:blipFill rotWithShape="1">
          <a:blip r:embed="rId7">
            <a:alphaModFix/>
          </a:blip>
          <a:srcRect/>
          <a:stretch/>
        </p:blipFill>
        <p:spPr>
          <a:xfrm>
            <a:off x="2044950" y="5767502"/>
            <a:ext cx="1066114" cy="672984"/>
          </a:xfrm>
          <a:prstGeom prst="rect">
            <a:avLst/>
          </a:prstGeom>
          <a:noFill/>
          <a:ln>
            <a:noFill/>
          </a:ln>
        </p:spPr>
      </p:pic>
      <p:pic>
        <p:nvPicPr>
          <p:cNvPr id="986" name="Google Shape;986;p20"/>
          <p:cNvPicPr preferRelativeResize="0"/>
          <p:nvPr/>
        </p:nvPicPr>
        <p:blipFill rotWithShape="1">
          <a:blip r:embed="rId8">
            <a:alphaModFix/>
          </a:blip>
          <a:srcRect/>
          <a:stretch/>
        </p:blipFill>
        <p:spPr>
          <a:xfrm>
            <a:off x="1220901" y="5554274"/>
            <a:ext cx="1052788" cy="692974"/>
          </a:xfrm>
          <a:prstGeom prst="rect">
            <a:avLst/>
          </a:prstGeom>
          <a:noFill/>
          <a:ln>
            <a:noFill/>
          </a:ln>
        </p:spPr>
      </p:pic>
      <p:grpSp>
        <p:nvGrpSpPr>
          <p:cNvPr id="987" name="Google Shape;987;p20"/>
          <p:cNvGrpSpPr/>
          <p:nvPr/>
        </p:nvGrpSpPr>
        <p:grpSpPr>
          <a:xfrm>
            <a:off x="447633" y="5385155"/>
            <a:ext cx="1066115" cy="645474"/>
            <a:chOff x="809157" y="5379167"/>
            <a:chExt cx="1066115" cy="645474"/>
          </a:xfrm>
        </p:grpSpPr>
        <p:sp>
          <p:nvSpPr>
            <p:cNvPr id="988" name="Google Shape;988;p20"/>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89" name="Google Shape;989;p20"/>
            <p:cNvSpPr txBox="1"/>
            <p:nvPr/>
          </p:nvSpPr>
          <p:spPr>
            <a:xfrm>
              <a:off x="988587" y="5515719"/>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dirty="0">
                  <a:solidFill>
                    <a:srgbClr val="FFFFFF"/>
                  </a:solidFill>
                  <a:latin typeface="Arial"/>
                  <a:ea typeface="Arial"/>
                  <a:cs typeface="Arial"/>
                  <a:sym typeface="Arial"/>
                </a:rPr>
                <a:t>AD ①</a:t>
              </a:r>
              <a:endParaRPr sz="2800" b="0" i="0" u="none" strike="noStrike" cap="none" dirty="0">
                <a:solidFill>
                  <a:srgbClr val="000000"/>
                </a:solidFill>
                <a:latin typeface="Arial"/>
                <a:ea typeface="Arial"/>
                <a:cs typeface="Arial"/>
                <a:sym typeface="Arial"/>
              </a:endParaRPr>
            </a:p>
          </p:txBody>
        </p:sp>
      </p:grpSp>
      <p:cxnSp>
        <p:nvCxnSpPr>
          <p:cNvPr id="990" name="Google Shape;990;p20"/>
          <p:cNvCxnSpPr/>
          <p:nvPr/>
        </p:nvCxnSpPr>
        <p:spPr>
          <a:xfrm>
            <a:off x="3164420" y="5820019"/>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991" name="Google Shape;991;p20"/>
          <p:cNvCxnSpPr/>
          <p:nvPr/>
        </p:nvCxnSpPr>
        <p:spPr>
          <a:xfrm rot="10800000">
            <a:off x="764333" y="6056590"/>
            <a:ext cx="3559800" cy="852000"/>
          </a:xfrm>
          <a:prstGeom prst="bentConnector3">
            <a:avLst>
              <a:gd name="adj1" fmla="val 100117"/>
            </a:avLst>
          </a:prstGeom>
          <a:noFill/>
          <a:ln w="12700" cap="flat" cmpd="sng">
            <a:solidFill>
              <a:schemeClr val="dk1"/>
            </a:solidFill>
            <a:prstDash val="solid"/>
            <a:miter lim="800000"/>
            <a:headEnd type="none" w="sm" len="sm"/>
            <a:tailEnd type="triangle" w="med" len="med"/>
          </a:ln>
        </p:spPr>
      </p:cxnSp>
      <p:graphicFrame>
        <p:nvGraphicFramePr>
          <p:cNvPr id="992" name="Google Shape;992;p20"/>
          <p:cNvGraphicFramePr/>
          <p:nvPr>
            <p:extLst>
              <p:ext uri="{D42A27DB-BD31-4B8C-83A1-F6EECF244321}">
                <p14:modId xmlns:p14="http://schemas.microsoft.com/office/powerpoint/2010/main" val="2057309197"/>
              </p:ext>
            </p:extLst>
          </p:nvPr>
        </p:nvGraphicFramePr>
        <p:xfrm>
          <a:off x="5517258" y="1082004"/>
          <a:ext cx="5044419" cy="5165242"/>
        </p:xfrm>
        <a:graphic>
          <a:graphicData uri="http://schemas.openxmlformats.org/drawingml/2006/table">
            <a:tbl>
              <a:tblPr firstCol="1" bandRow="1">
                <a:noFill/>
                <a:tableStyleId>{0DF84AE7-DAF0-440A-AC48-965F873BCF0F}</a:tableStyleId>
              </a:tblPr>
              <a:tblGrid>
                <a:gridCol w="1054536">
                  <a:extLst>
                    <a:ext uri="{9D8B030D-6E8A-4147-A177-3AD203B41FA5}">
                      <a16:colId xmlns:a16="http://schemas.microsoft.com/office/drawing/2014/main" val="20000"/>
                    </a:ext>
                  </a:extLst>
                </a:gridCol>
                <a:gridCol w="3989883">
                  <a:extLst>
                    <a:ext uri="{9D8B030D-6E8A-4147-A177-3AD203B41FA5}">
                      <a16:colId xmlns:a16="http://schemas.microsoft.com/office/drawing/2014/main" val="20001"/>
                    </a:ext>
                  </a:extLst>
                </a:gridCol>
              </a:tblGrid>
              <a:tr h="48903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a:t>
                      </a:r>
                      <a:r>
                        <a:rPr lang="ja-JP" altLang="en-US" sz="1000" b="1" i="0" u="none" strike="noStrike" cap="none" dirty="0">
                          <a:latin typeface="Arial"/>
                          <a:ea typeface="Arial"/>
                          <a:cs typeface="Arial"/>
                          <a:sym typeface="Arial"/>
                        </a:rPr>
                        <a:t>メディア</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a:t>
                      </a:r>
                      <a:r>
                        <a:rPr lang="ja-JP" altLang="en-US" sz="1000" u="none" strike="noStrike" cap="none" dirty="0">
                          <a:latin typeface="Arial"/>
                          <a:ea typeface="Arial"/>
                          <a:cs typeface="Arial"/>
                          <a:sym typeface="Arial"/>
                        </a:rPr>
                        <a:t>運航機材　</a:t>
                      </a:r>
                      <a:r>
                        <a:rPr lang="ja-JP" sz="1000" u="none" strike="noStrike" cap="none" dirty="0">
                          <a:latin typeface="Arial"/>
                          <a:ea typeface="Arial"/>
                          <a:cs typeface="Arial"/>
                          <a:sym typeface="Arial"/>
                        </a:rPr>
                        <a:t>国内線個人用モニター</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763198">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上映期間 </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a:t>
                      </a:r>
                      <a:r>
                        <a:rPr lang="ja-JP" altLang="en-US" sz="1000" u="none" strike="noStrike" cap="none" dirty="0">
                          <a:latin typeface="Arial"/>
                          <a:ea typeface="Arial"/>
                          <a:cs typeface="Arial"/>
                          <a:sym typeface="Arial"/>
                        </a:rPr>
                        <a:t>）</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latin typeface="Arial"/>
                          <a:ea typeface="Arial"/>
                          <a:cs typeface="Arial"/>
                          <a:sym typeface="Arial"/>
                        </a:rPr>
                        <a:t>※機材繰り</a:t>
                      </a:r>
                      <a:r>
                        <a:rPr lang="ja-JP" altLang="en-US" sz="800" u="none" strike="noStrike" cap="none" dirty="0">
                          <a:latin typeface="Arial"/>
                          <a:ea typeface="Arial"/>
                          <a:cs typeface="Arial"/>
                          <a:sym typeface="Arial"/>
                        </a:rPr>
                        <a:t>など</a:t>
                      </a:r>
                      <a:r>
                        <a:rPr lang="ja-JP" sz="800" u="none" strike="noStrike" cap="none" dirty="0">
                          <a:latin typeface="Arial"/>
                          <a:ea typeface="Arial"/>
                          <a:cs typeface="Arial"/>
                          <a:sym typeface="Arial"/>
                        </a:rPr>
                        <a:t>の諸事情により上映開始日および終了日が前後する場合がございます。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763198">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上映秒数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約8秒/回　</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latin typeface="Arial"/>
                          <a:ea typeface="Arial"/>
                          <a:cs typeface="Arial"/>
                          <a:sym typeface="Arial"/>
                        </a:rPr>
                        <a:t>※広告画像2枚と到着地風景写真4枚を含めた計6枚が約50秒間で1ループし、お客</a:t>
                      </a:r>
                      <a:r>
                        <a:rPr lang="ja-JP" altLang="en-US" sz="800" u="none" strike="noStrike" cap="none" dirty="0">
                          <a:latin typeface="Arial"/>
                          <a:ea typeface="Arial"/>
                          <a:cs typeface="Arial"/>
                          <a:sym typeface="Arial"/>
                        </a:rPr>
                        <a:t>さま</a:t>
                      </a:r>
                      <a:r>
                        <a:rPr lang="ja-JP" sz="800" u="none" strike="noStrike" cap="none" dirty="0">
                          <a:latin typeface="Arial"/>
                          <a:ea typeface="Arial"/>
                          <a:cs typeface="Arial"/>
                          <a:sym typeface="Arial"/>
                        </a:rPr>
                        <a:t>が言語選択をするまでループを繰り返します。 </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8903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上映便数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約2,690便</a:t>
                      </a:r>
                      <a:r>
                        <a:rPr lang="ja-JP" sz="1000" u="none" strike="noStrike" cap="none" baseline="30000" dirty="0">
                          <a:latin typeface="Arial"/>
                          <a:ea typeface="Arial"/>
                          <a:cs typeface="Arial"/>
                          <a:sym typeface="Arial"/>
                        </a:rPr>
                        <a:t>※1</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8903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上映路線</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000" u="none" strike="noStrike" cap="none" dirty="0">
                          <a:latin typeface="Arial"/>
                          <a:ea typeface="Arial"/>
                          <a:cs typeface="Arial"/>
                          <a:sym typeface="Arial"/>
                        </a:rPr>
                        <a:t>羽田＝伊丹・新千歳・福岡・那覇、伊丹＝那覇 線</a:t>
                      </a:r>
                      <a:endParaRPr lang="ja-JP" altLang="en-US" sz="1000" u="none" strike="noStrike" cap="none" dirty="0"/>
                    </a:p>
                  </a:txBody>
                  <a:tcPr marL="180000" marR="180000" marT="108000" marB="108000" anchor="ctr"/>
                </a:tc>
                <a:extLst>
                  <a:ext uri="{0D108BD9-81ED-4DB2-BD59-A6C34878D82A}">
                    <a16:rowId xmlns:a16="http://schemas.microsoft.com/office/drawing/2014/main" val="10004"/>
                  </a:ext>
                </a:extLst>
              </a:tr>
              <a:tr h="48903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販売枠</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2枠</a:t>
                      </a:r>
                      <a:endParaRPr sz="1000" u="none" strike="noStrike" cap="none" baseline="30000"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596848">
                <a:tc>
                  <a:txBody>
                    <a:bodyPr/>
                    <a:lstStyle/>
                    <a:p>
                      <a:pPr marL="0" marR="0" lvl="0" indent="0" algn="ctr" rtl="0">
                        <a:lnSpc>
                          <a:spcPct val="100000"/>
                        </a:lnSpc>
                        <a:spcBef>
                          <a:spcPts val="0"/>
                        </a:spcBef>
                        <a:spcAft>
                          <a:spcPts val="0"/>
                        </a:spcAft>
                        <a:buClr>
                          <a:srgbClr val="000000"/>
                        </a:buClr>
                        <a:buSzPts val="1100"/>
                        <a:buFont typeface="Arial"/>
                        <a:buNone/>
                      </a:pPr>
                      <a:r>
                        <a:rPr lang="zh-TW" altLang="en-US" sz="1000" b="1" i="0" u="none" strike="noStrike" cap="none" dirty="0">
                          <a:latin typeface="Arial"/>
                          <a:ea typeface="Arial"/>
                          <a:cs typeface="Arial"/>
                          <a:sym typeface="Arial"/>
                        </a:rPr>
                        <a:t>納品日</a:t>
                      </a:r>
                      <a:endParaRPr lang="zh-TW" altLang="en-US"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上映開始の前々月1</a:t>
                      </a:r>
                      <a:r>
                        <a:rPr lang="en-US" altLang="ja-JP" sz="1000" u="none" strike="noStrike" cap="none" dirty="0">
                          <a:latin typeface="Arial"/>
                          <a:ea typeface="Arial"/>
                          <a:cs typeface="Arial"/>
                          <a:sym typeface="Arial"/>
                        </a:rPr>
                        <a:t>3</a:t>
                      </a:r>
                      <a:r>
                        <a:rPr lang="ja-JP" sz="1000" u="none" strike="noStrike" cap="none" dirty="0">
                          <a:latin typeface="Arial"/>
                          <a:ea typeface="Arial"/>
                          <a:cs typeface="Arial"/>
                          <a:sym typeface="Arial"/>
                        </a:rPr>
                        <a:t>日</a:t>
                      </a:r>
                      <a:r>
                        <a:rPr lang="ja-JP" altLang="en-US" sz="1000" u="none" strike="noStrike" cap="none" dirty="0">
                          <a:latin typeface="Arial"/>
                          <a:ea typeface="Arial"/>
                          <a:cs typeface="Arial"/>
                          <a:sym typeface="Arial"/>
                        </a:rPr>
                        <a:t>頃</a:t>
                      </a:r>
                      <a:endParaRPr lang="en-US" altLang="ja-JP"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altLang="ja-JP" sz="800" u="none" strike="noStrike" cap="none" dirty="0">
                          <a:latin typeface="Arial"/>
                          <a:ea typeface="Arial"/>
                          <a:cs typeface="Arial"/>
                          <a:sym typeface="Arial"/>
                        </a:rPr>
                        <a:t>※</a:t>
                      </a:r>
                      <a:r>
                        <a:rPr lang="ja-JP" altLang="en-US" sz="800" u="none" strike="noStrike" cap="none" dirty="0">
                          <a:latin typeface="Arial"/>
                          <a:ea typeface="Arial"/>
                          <a:cs typeface="Arial"/>
                          <a:sym typeface="Arial"/>
                        </a:rPr>
                        <a:t>具体的な日付はお問い合わせください。</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8903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料金</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altLang="ja-JP" sz="1000" u="none" strike="noStrike" cap="none" dirty="0">
                          <a:latin typeface="Arial"/>
                          <a:ea typeface="Arial"/>
                          <a:cs typeface="Arial"/>
                          <a:sym typeface="Arial"/>
                        </a:rPr>
                        <a:t>2024年4月～9月</a:t>
                      </a:r>
                      <a:r>
                        <a:rPr lang="ja-JP" altLang="en-US" sz="1000" u="none" strike="noStrike" cap="none" dirty="0">
                          <a:latin typeface="Arial"/>
                          <a:ea typeface="Arial"/>
                          <a:cs typeface="Arial"/>
                          <a:sym typeface="Arial"/>
                        </a:rPr>
                        <a:t>上映</a:t>
                      </a:r>
                      <a:r>
                        <a:rPr lang="ja-JP" altLang="ja-JP" sz="1000" u="none" strike="noStrike" cap="none" dirty="0">
                          <a:latin typeface="Arial"/>
                          <a:ea typeface="Arial"/>
                          <a:cs typeface="Arial"/>
                          <a:sym typeface="Arial"/>
                        </a:rPr>
                        <a:t>分：</a:t>
                      </a:r>
                      <a:r>
                        <a:rPr lang="ja-JP" sz="1000" u="none" strike="noStrike" cap="none" dirty="0">
                          <a:latin typeface="Arial"/>
                          <a:ea typeface="Arial"/>
                          <a:cs typeface="Arial"/>
                          <a:sym typeface="Arial"/>
                        </a:rPr>
                        <a:t>750,000円/枠 </a:t>
                      </a:r>
                      <a:r>
                        <a:rPr lang="ja-JP" altLang="en-US" sz="1000" b="0" i="0" u="none" strike="noStrike" cap="none" dirty="0">
                          <a:solidFill>
                            <a:srgbClr val="000000"/>
                          </a:solidFill>
                          <a:latin typeface="Arial"/>
                          <a:ea typeface="Arial"/>
                          <a:cs typeface="Arial"/>
                          <a:sym typeface="Arial"/>
                        </a:rPr>
                        <a:t>（</a:t>
                      </a:r>
                      <a:r>
                        <a:rPr lang="ja-JP" sz="1000" b="0" i="0" u="none" strike="noStrike" cap="none" dirty="0">
                          <a:solidFill>
                            <a:srgbClr val="000000"/>
                          </a:solidFill>
                          <a:latin typeface="Arial"/>
                          <a:ea typeface="Arial"/>
                          <a:cs typeface="Arial"/>
                          <a:sym typeface="Arial"/>
                        </a:rPr>
                        <a:t>税抜</a:t>
                      </a:r>
                      <a:r>
                        <a:rPr lang="ja-JP" altLang="en-US" sz="1000" b="0" i="0" u="none" strike="noStrike" cap="none" dirty="0">
                          <a:solidFill>
                            <a:srgbClr val="000000"/>
                          </a:solidFill>
                          <a:latin typeface="Arial"/>
                          <a:ea typeface="Arial"/>
                          <a:cs typeface="Arial"/>
                          <a:sym typeface="Arial"/>
                        </a:rPr>
                        <a:t>）</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96848">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備考</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外部遷移不可</a:t>
                      </a:r>
                      <a:endParaRPr lang="en-US" altLang="ja-JP" sz="1000" u="none" strike="noStrike" cap="none" dirty="0">
                        <a:latin typeface="Arial"/>
                        <a:ea typeface="Arial"/>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lang="en-US" altLang="ja-JP" sz="800" b="0" u="none" strike="noStrike" cap="none" dirty="0">
                          <a:solidFill>
                            <a:schemeClr val="tx1"/>
                          </a:solidFill>
                          <a:latin typeface="Arial"/>
                          <a:ea typeface="Arial"/>
                          <a:cs typeface="Arial"/>
                          <a:sym typeface="Arial"/>
                        </a:rPr>
                        <a:t>※</a:t>
                      </a:r>
                      <a:r>
                        <a:rPr lang="ja-JP" altLang="en-US" sz="800" u="none" strike="noStrike" cap="none" dirty="0">
                          <a:latin typeface="Arial"/>
                          <a:ea typeface="Arial"/>
                          <a:cs typeface="Arial"/>
                          <a:sym typeface="Arial"/>
                        </a:rPr>
                        <a:t>表示回数は測定できません。</a:t>
                      </a:r>
                    </a:p>
                  </a:txBody>
                  <a:tcPr marL="180000" marR="180000" marT="108000" marB="108000" anchor="ctr"/>
                </a:tc>
                <a:extLst>
                  <a:ext uri="{0D108BD9-81ED-4DB2-BD59-A6C34878D82A}">
                    <a16:rowId xmlns:a16="http://schemas.microsoft.com/office/drawing/2014/main" val="10008"/>
                  </a:ext>
                </a:extLst>
              </a:tr>
            </a:tbl>
          </a:graphicData>
        </a:graphic>
      </p:graphicFrame>
      <p:sp>
        <p:nvSpPr>
          <p:cNvPr id="993" name="Google Shape;993;p20"/>
          <p:cNvSpPr txBox="1"/>
          <p:nvPr/>
        </p:nvSpPr>
        <p:spPr>
          <a:xfrm>
            <a:off x="6486253" y="84445"/>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Arial"/>
                <a:ea typeface="Arial"/>
                <a:cs typeface="Arial"/>
                <a:sym typeface="Arial"/>
              </a:rPr>
              <a:t>※本メニューは料金変動制です。</a:t>
            </a:r>
            <a:endParaRPr sz="1050" b="1" i="0" u="none" strike="noStrike" cap="none" dirty="0">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Arial"/>
                <a:ea typeface="Arial"/>
                <a:cs typeface="Arial"/>
                <a:sym typeface="Arial"/>
              </a:rPr>
              <a:t>半期ごとに定価の見直しを行います。</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21"/>
          <p:cNvSpPr/>
          <p:nvPr/>
        </p:nvSpPr>
        <p:spPr>
          <a:xfrm>
            <a:off x="4100867" y="6658745"/>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00" name="Google Shape;1000;p21"/>
          <p:cNvPicPr preferRelativeResize="0"/>
          <p:nvPr/>
        </p:nvPicPr>
        <p:blipFill rotWithShape="1">
          <a:blip r:embed="rId3">
            <a:alphaModFix/>
          </a:blip>
          <a:srcRect/>
          <a:stretch/>
        </p:blipFill>
        <p:spPr>
          <a:xfrm>
            <a:off x="824918" y="2926025"/>
            <a:ext cx="4066376" cy="2457637"/>
          </a:xfrm>
          <a:prstGeom prst="rect">
            <a:avLst/>
          </a:prstGeom>
          <a:noFill/>
          <a:ln>
            <a:noFill/>
          </a:ln>
        </p:spPr>
      </p:pic>
      <p:sp>
        <p:nvSpPr>
          <p:cNvPr id="1001" name="Google Shape;1001;p21"/>
          <p:cNvSpPr txBox="1"/>
          <p:nvPr/>
        </p:nvSpPr>
        <p:spPr>
          <a:xfrm>
            <a:off x="786644" y="672979"/>
            <a:ext cx="695606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rPr>
              <a:t>映画前CM</a:t>
            </a:r>
            <a:endParaRPr sz="2000" b="1" i="0" u="none" strike="noStrike" cap="none" dirty="0">
              <a:solidFill>
                <a:schemeClr val="dk1"/>
              </a:solidFill>
              <a:latin typeface="Arial"/>
              <a:ea typeface="Arial"/>
              <a:cs typeface="Arial"/>
              <a:sym typeface="Arial"/>
            </a:endParaRPr>
          </a:p>
        </p:txBody>
      </p:sp>
      <p:cxnSp>
        <p:nvCxnSpPr>
          <p:cNvPr id="1002" name="Google Shape;1002;p21"/>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003" name="Google Shape;1003;p21"/>
          <p:cNvSpPr/>
          <p:nvPr/>
        </p:nvSpPr>
        <p:spPr>
          <a:xfrm>
            <a:off x="2026293" y="6283233"/>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1004" name="Google Shape;1004;p21"/>
          <p:cNvSpPr txBox="1"/>
          <p:nvPr/>
        </p:nvSpPr>
        <p:spPr>
          <a:xfrm>
            <a:off x="1977791" y="6310964"/>
            <a:ext cx="859160" cy="21307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映画を選択、再生</a:t>
            </a:r>
            <a:endParaRPr sz="1400" b="0" i="0" u="none" strike="noStrike" cap="none">
              <a:solidFill>
                <a:srgbClr val="000000"/>
              </a:solidFill>
              <a:latin typeface="Arial"/>
              <a:ea typeface="Arial"/>
              <a:cs typeface="Arial"/>
              <a:sym typeface="Arial"/>
            </a:endParaRPr>
          </a:p>
        </p:txBody>
      </p:sp>
      <p:sp>
        <p:nvSpPr>
          <p:cNvPr id="1005" name="Google Shape;1005;p21"/>
          <p:cNvSpPr/>
          <p:nvPr/>
        </p:nvSpPr>
        <p:spPr>
          <a:xfrm rot="5400000">
            <a:off x="2931981"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006" name="Google Shape;1006;p21"/>
          <p:cNvGrpSpPr/>
          <p:nvPr/>
        </p:nvGrpSpPr>
        <p:grpSpPr>
          <a:xfrm>
            <a:off x="679980" y="1971869"/>
            <a:ext cx="3813859" cy="627824"/>
            <a:chOff x="790556" y="2185702"/>
            <a:chExt cx="3813859" cy="627824"/>
          </a:xfrm>
        </p:grpSpPr>
        <p:sp>
          <p:nvSpPr>
            <p:cNvPr id="1007" name="Google Shape;1007;p2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月間視聴可能者数</a:t>
              </a:r>
              <a:endParaRPr sz="1400" b="0" i="0" u="none" strike="noStrike" cap="none" baseline="30000" dirty="0">
                <a:solidFill>
                  <a:schemeClr val="dk1"/>
                </a:solidFill>
                <a:latin typeface="Arial"/>
                <a:ea typeface="Arial"/>
                <a:cs typeface="Arial"/>
                <a:sym typeface="Arial"/>
              </a:endParaRPr>
            </a:p>
          </p:txBody>
        </p:sp>
        <p:sp>
          <p:nvSpPr>
            <p:cNvPr id="1008" name="Google Shape;1008;p21"/>
            <p:cNvSpPr txBox="1"/>
            <p:nvPr/>
          </p:nvSpPr>
          <p:spPr>
            <a:xfrm>
              <a:off x="3286392" y="2185702"/>
              <a:ext cx="131802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67.7</a:t>
              </a:r>
              <a:r>
                <a:rPr lang="ja-JP" sz="1200" b="0" i="0" u="none" strike="noStrike" cap="none" dirty="0">
                  <a:solidFill>
                    <a:schemeClr val="dk1"/>
                  </a:solidFill>
                  <a:latin typeface="Arial"/>
                  <a:ea typeface="Arial"/>
                  <a:cs typeface="Arial"/>
                  <a:sym typeface="Arial"/>
                </a:rPr>
                <a:t>万人</a:t>
              </a:r>
              <a:r>
                <a:rPr lang="en-US" altLang="ja-JP" sz="1200" b="0" i="0" u="none" strike="noStrike" cap="none" baseline="30000" dirty="0">
                  <a:solidFill>
                    <a:schemeClr val="dk1"/>
                  </a:solidFill>
                  <a:latin typeface="Arial"/>
                  <a:ea typeface="Arial"/>
                  <a:cs typeface="Arial"/>
                  <a:sym typeface="Arial"/>
                </a:rPr>
                <a:t>※1</a:t>
              </a:r>
              <a:endParaRPr sz="2000" b="0" i="0" u="none" strike="noStrike" cap="none" baseline="30000" dirty="0">
                <a:solidFill>
                  <a:schemeClr val="dk1"/>
                </a:solidFill>
                <a:latin typeface="Arial"/>
                <a:ea typeface="Arial"/>
                <a:cs typeface="Arial"/>
                <a:sym typeface="Arial"/>
              </a:endParaRPr>
            </a:p>
          </p:txBody>
        </p:sp>
        <p:sp>
          <p:nvSpPr>
            <p:cNvPr id="1009" name="Google Shape;1009;p21"/>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国内線新型機 約</a:t>
              </a:r>
              <a:endParaRPr sz="1000" b="0" i="0" u="none" strike="noStrike" cap="none" baseline="30000" dirty="0">
                <a:solidFill>
                  <a:schemeClr val="dk1"/>
                </a:solidFill>
                <a:latin typeface="Arial"/>
                <a:ea typeface="Arial"/>
                <a:cs typeface="Arial"/>
                <a:sym typeface="Arial"/>
              </a:endParaRPr>
            </a:p>
          </p:txBody>
        </p:sp>
      </p:grpSp>
      <p:sp>
        <p:nvSpPr>
          <p:cNvPr id="1010" name="Google Shape;1010;p21"/>
          <p:cNvSpPr/>
          <p:nvPr/>
        </p:nvSpPr>
        <p:spPr>
          <a:xfrm rot="5400000">
            <a:off x="1865615"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1" name="Google Shape;1011;p21"/>
          <p:cNvSpPr txBox="1"/>
          <p:nvPr/>
        </p:nvSpPr>
        <p:spPr>
          <a:xfrm>
            <a:off x="814654" y="470581"/>
            <a:ext cx="2265636" cy="53899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Pre-Film CM</a:t>
            </a:r>
            <a:endParaRPr sz="14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1012" name="Google Shape;1012;p21"/>
          <p:cNvSpPr/>
          <p:nvPr/>
        </p:nvSpPr>
        <p:spPr>
          <a:xfrm>
            <a:off x="859480" y="6058691"/>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3" name="Google Shape;1013;p2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12</a:t>
            </a:fld>
            <a:endParaRPr/>
          </a:p>
        </p:txBody>
      </p:sp>
      <p:sp>
        <p:nvSpPr>
          <p:cNvPr id="1014" name="Google Shape;1014;p21"/>
          <p:cNvSpPr/>
          <p:nvPr/>
        </p:nvSpPr>
        <p:spPr>
          <a:xfrm rot="5400000">
            <a:off x="3946304"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5" name="Google Shape;1015;p21"/>
          <p:cNvSpPr/>
          <p:nvPr/>
        </p:nvSpPr>
        <p:spPr>
          <a:xfrm>
            <a:off x="976546" y="6285737"/>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1016" name="Google Shape;1016;p21"/>
          <p:cNvSpPr txBox="1"/>
          <p:nvPr/>
        </p:nvSpPr>
        <p:spPr>
          <a:xfrm>
            <a:off x="886291" y="6303077"/>
            <a:ext cx="940236" cy="21307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1017" name="Google Shape;1017;p21"/>
          <p:cNvSpPr/>
          <p:nvPr/>
        </p:nvSpPr>
        <p:spPr>
          <a:xfrm>
            <a:off x="3067393" y="6666643"/>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8" name="Google Shape;1018;p21"/>
          <p:cNvSpPr txBox="1"/>
          <p:nvPr/>
        </p:nvSpPr>
        <p:spPr>
          <a:xfrm>
            <a:off x="3089627" y="6693950"/>
            <a:ext cx="7683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①②③④⑤</a:t>
            </a:r>
            <a:endParaRPr sz="900" b="1" i="0" u="none" strike="noStrike" cap="none">
              <a:solidFill>
                <a:schemeClr val="lt1"/>
              </a:solidFill>
              <a:latin typeface="Arial"/>
              <a:ea typeface="Arial"/>
              <a:cs typeface="Arial"/>
              <a:sym typeface="Arial"/>
            </a:endParaRPr>
          </a:p>
        </p:txBody>
      </p:sp>
      <p:sp>
        <p:nvSpPr>
          <p:cNvPr id="1019" name="Google Shape;1019;p21"/>
          <p:cNvSpPr txBox="1"/>
          <p:nvPr/>
        </p:nvSpPr>
        <p:spPr>
          <a:xfrm>
            <a:off x="676312" y="1215736"/>
            <a:ext cx="4636492" cy="9290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chemeClr val="dk1"/>
                </a:solidFill>
                <a:latin typeface="Arial"/>
                <a:ea typeface="Arial"/>
                <a:cs typeface="Arial"/>
                <a:sym typeface="Arial"/>
              </a:rPr>
              <a:t>映画前に</a:t>
            </a:r>
            <a:r>
              <a:rPr lang="ja-JP" altLang="en-US" sz="1250" b="0" i="0" u="none" strike="noStrike" cap="none" dirty="0">
                <a:solidFill>
                  <a:schemeClr val="dk1"/>
                </a:solidFill>
                <a:latin typeface="Arial"/>
                <a:ea typeface="Arial"/>
                <a:cs typeface="Arial"/>
                <a:sym typeface="Arial"/>
              </a:rPr>
              <a:t>上映</a:t>
            </a:r>
            <a:r>
              <a:rPr lang="ja-JP" sz="1250" b="0" i="0" u="none" strike="noStrike" cap="none" dirty="0">
                <a:solidFill>
                  <a:schemeClr val="dk1"/>
                </a:solidFill>
                <a:latin typeface="Arial"/>
                <a:ea typeface="Arial"/>
                <a:cs typeface="Arial"/>
                <a:sym typeface="Arial"/>
              </a:rPr>
              <a:t>するCM。</a:t>
            </a:r>
            <a:br>
              <a:rPr lang="en-US" altLang="ja-JP" sz="1250" b="0" i="0" u="none" strike="noStrike" cap="none" dirty="0">
                <a:solidFill>
                  <a:schemeClr val="dk1"/>
                </a:solidFill>
                <a:latin typeface="Arial"/>
                <a:ea typeface="Arial"/>
                <a:cs typeface="Arial"/>
                <a:sym typeface="Arial"/>
              </a:rPr>
            </a:br>
            <a:r>
              <a:rPr lang="ja-JP" sz="1250" b="0" i="0" u="none" strike="noStrike" cap="none" dirty="0">
                <a:solidFill>
                  <a:schemeClr val="dk1"/>
                </a:solidFill>
                <a:latin typeface="Arial"/>
                <a:ea typeface="Arial"/>
                <a:cs typeface="Arial"/>
                <a:sym typeface="Arial"/>
              </a:rPr>
              <a:t>多くのお客さまが視聴するため訴求力が高い</a:t>
            </a:r>
            <a:r>
              <a:rPr lang="ja-JP" altLang="en-US" sz="1250" b="0" i="0" u="none" strike="noStrike" cap="none" dirty="0">
                <a:solidFill>
                  <a:schemeClr val="dk1"/>
                </a:solidFill>
                <a:latin typeface="Arial"/>
                <a:ea typeface="Arial"/>
                <a:cs typeface="Arial"/>
                <a:sym typeface="Arial"/>
              </a:rPr>
              <a:t>です</a:t>
            </a:r>
            <a:r>
              <a:rPr lang="ja-JP" sz="1250" b="0" i="0" u="none" strike="noStrike" cap="none" dirty="0">
                <a:solidFill>
                  <a:schemeClr val="dk1"/>
                </a:solidFill>
                <a:latin typeface="Arial"/>
                <a:ea typeface="Arial"/>
                <a:cs typeface="Arial"/>
                <a:sym typeface="Arial"/>
              </a:rPr>
              <a:t>。</a:t>
            </a:r>
            <a:endParaRPr sz="12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dirty="0">
                <a:solidFill>
                  <a:schemeClr val="dk1"/>
                </a:solidFill>
                <a:latin typeface="Arial"/>
                <a:ea typeface="Arial"/>
                <a:cs typeface="Arial"/>
                <a:sym typeface="Arial"/>
              </a:rPr>
              <a:t>＊総作品数10ch</a:t>
            </a:r>
            <a:r>
              <a:rPr lang="ja-JP" sz="1200" b="0" i="0" u="none" strike="noStrike" cap="none" baseline="30000" dirty="0">
                <a:solidFill>
                  <a:schemeClr val="dk1"/>
                </a:solidFill>
                <a:latin typeface="Arial"/>
                <a:ea typeface="Arial"/>
                <a:cs typeface="Arial"/>
                <a:sym typeface="Arial"/>
              </a:rPr>
              <a:t>※2</a:t>
            </a:r>
            <a:endParaRPr sz="1200" b="0" i="0" u="none" strike="noStrike" cap="none" dirty="0">
              <a:solidFill>
                <a:srgbClr val="000000"/>
              </a:solidFill>
              <a:latin typeface="Arial"/>
              <a:ea typeface="Arial"/>
              <a:cs typeface="Arial"/>
              <a:sym typeface="Arial"/>
            </a:endParaRPr>
          </a:p>
        </p:txBody>
      </p:sp>
      <p:grpSp>
        <p:nvGrpSpPr>
          <p:cNvPr id="1020" name="Google Shape;1020;p21"/>
          <p:cNvGrpSpPr/>
          <p:nvPr/>
        </p:nvGrpSpPr>
        <p:grpSpPr>
          <a:xfrm>
            <a:off x="841608" y="5632201"/>
            <a:ext cx="4441431" cy="520172"/>
            <a:chOff x="776101" y="5344323"/>
            <a:chExt cx="4441431" cy="520172"/>
          </a:xfrm>
        </p:grpSpPr>
        <p:pic>
          <p:nvPicPr>
            <p:cNvPr id="1021" name="Google Shape;1021;p21"/>
            <p:cNvPicPr preferRelativeResize="0"/>
            <p:nvPr/>
          </p:nvPicPr>
          <p:blipFill rotWithShape="1">
            <a:blip r:embed="rId4">
              <a:alphaModFix/>
            </a:blip>
            <a:srcRect/>
            <a:stretch/>
          </p:blipFill>
          <p:spPr>
            <a:xfrm rot="-1800000">
              <a:off x="819893" y="5388115"/>
              <a:ext cx="239286" cy="239286"/>
            </a:xfrm>
            <a:prstGeom prst="rect">
              <a:avLst/>
            </a:prstGeom>
            <a:noFill/>
            <a:ln>
              <a:noFill/>
            </a:ln>
          </p:spPr>
        </p:pic>
        <p:grpSp>
          <p:nvGrpSpPr>
            <p:cNvPr id="1022" name="Google Shape;1022;p21"/>
            <p:cNvGrpSpPr/>
            <p:nvPr/>
          </p:nvGrpSpPr>
          <p:grpSpPr>
            <a:xfrm>
              <a:off x="793973" y="5397061"/>
              <a:ext cx="4423559" cy="467434"/>
              <a:chOff x="793973" y="5309975"/>
              <a:chExt cx="4423559" cy="467434"/>
            </a:xfrm>
          </p:grpSpPr>
          <p:sp>
            <p:nvSpPr>
              <p:cNvPr id="1023" name="Google Shape;1023;p21"/>
              <p:cNvSpPr txBox="1"/>
              <p:nvPr/>
            </p:nvSpPr>
            <p:spPr>
              <a:xfrm>
                <a:off x="1025428" y="5309975"/>
                <a:ext cx="1025748" cy="25878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国内線新型機</a:t>
                </a:r>
                <a:endParaRPr sz="1400" b="0" i="0" u="none" strike="noStrike" cap="none">
                  <a:solidFill>
                    <a:srgbClr val="000000"/>
                  </a:solidFill>
                  <a:latin typeface="Arial"/>
                  <a:ea typeface="Arial"/>
                  <a:cs typeface="Arial"/>
                  <a:sym typeface="Arial"/>
                </a:endParaRPr>
              </a:p>
            </p:txBody>
          </p:sp>
          <p:sp>
            <p:nvSpPr>
              <p:cNvPr id="1024" name="Google Shape;1024;p21"/>
              <p:cNvSpPr txBox="1"/>
              <p:nvPr/>
            </p:nvSpPr>
            <p:spPr>
              <a:xfrm>
                <a:off x="2222326" y="5503039"/>
                <a:ext cx="2995206" cy="274370"/>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映画前CM上映までの流れ</a:t>
                </a:r>
                <a:endParaRPr sz="900" b="0" i="0" u="none" strike="noStrike" cap="none">
                  <a:solidFill>
                    <a:schemeClr val="dk1"/>
                  </a:solidFill>
                  <a:latin typeface="Arial"/>
                  <a:ea typeface="Arial"/>
                  <a:cs typeface="Arial"/>
                  <a:sym typeface="Arial"/>
                </a:endParaRPr>
              </a:p>
            </p:txBody>
          </p:sp>
          <p:sp>
            <p:nvSpPr>
              <p:cNvPr id="1025" name="Google Shape;1025;p21"/>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6" name="Google Shape;1026;p21"/>
              <p:cNvSpPr txBox="1"/>
              <p:nvPr/>
            </p:nvSpPr>
            <p:spPr>
              <a:xfrm>
                <a:off x="929944" y="5504482"/>
                <a:ext cx="1199409"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個人モニター</a:t>
                </a:r>
                <a:endParaRPr sz="700" b="1" i="0" u="none" strike="noStrike" cap="none">
                  <a:solidFill>
                    <a:schemeClr val="lt1"/>
                  </a:solidFill>
                  <a:latin typeface="Arial"/>
                  <a:ea typeface="Arial"/>
                  <a:cs typeface="Arial"/>
                  <a:sym typeface="Arial"/>
                </a:endParaRPr>
              </a:p>
            </p:txBody>
          </p:sp>
        </p:grpSp>
      </p:grpSp>
      <p:pic>
        <p:nvPicPr>
          <p:cNvPr id="1027" name="Google Shape;1027;p21"/>
          <p:cNvPicPr preferRelativeResize="0"/>
          <p:nvPr/>
        </p:nvPicPr>
        <p:blipFill rotWithShape="1">
          <a:blip r:embed="rId5">
            <a:alphaModFix/>
          </a:blip>
          <a:srcRect/>
          <a:stretch/>
        </p:blipFill>
        <p:spPr>
          <a:xfrm>
            <a:off x="899465" y="6658744"/>
            <a:ext cx="912348" cy="525195"/>
          </a:xfrm>
          <a:prstGeom prst="round2SameRect">
            <a:avLst>
              <a:gd name="adj1" fmla="val 0"/>
              <a:gd name="adj2" fmla="val 0"/>
            </a:avLst>
          </a:prstGeom>
          <a:noFill/>
          <a:ln>
            <a:noFill/>
          </a:ln>
        </p:spPr>
      </p:pic>
      <p:pic>
        <p:nvPicPr>
          <p:cNvPr id="1028" name="Google Shape;1028;p21" descr="グラフィカル ユーザー インターフェイス が含まれている画像&#10;&#10;自動的に生成された説明"/>
          <p:cNvPicPr preferRelativeResize="0"/>
          <p:nvPr/>
        </p:nvPicPr>
        <p:blipFill rotWithShape="1">
          <a:blip r:embed="rId6">
            <a:alphaModFix/>
          </a:blip>
          <a:srcRect/>
          <a:stretch/>
        </p:blipFill>
        <p:spPr>
          <a:xfrm>
            <a:off x="1967862" y="6666643"/>
            <a:ext cx="919859" cy="517297"/>
          </a:xfrm>
          <a:prstGeom prst="rect">
            <a:avLst/>
          </a:prstGeom>
          <a:noFill/>
          <a:ln>
            <a:noFill/>
          </a:ln>
        </p:spPr>
      </p:pic>
      <p:sp>
        <p:nvSpPr>
          <p:cNvPr id="1029" name="Google Shape;1029;p21"/>
          <p:cNvSpPr txBox="1"/>
          <p:nvPr/>
        </p:nvSpPr>
        <p:spPr>
          <a:xfrm>
            <a:off x="494251" y="6760824"/>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1032" name="Google Shape;1032;p21"/>
          <p:cNvSpPr txBox="1"/>
          <p:nvPr/>
        </p:nvSpPr>
        <p:spPr>
          <a:xfrm>
            <a:off x="2653057" y="5321955"/>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※上記はAirbus A350-900</a:t>
            </a:r>
            <a:r>
              <a:rPr lang="ja-JP" altLang="en-US" sz="800" b="0" i="0" u="none" strike="noStrike" cap="none" dirty="0">
                <a:solidFill>
                  <a:schemeClr val="dk1"/>
                </a:solidFill>
                <a:latin typeface="Arial"/>
                <a:ea typeface="Arial"/>
                <a:cs typeface="Arial"/>
                <a:sym typeface="Arial"/>
              </a:rPr>
              <a:t>型機</a:t>
            </a:r>
            <a:r>
              <a:rPr lang="ja-JP" sz="800" b="0" i="0" u="none" strike="noStrike" cap="none" dirty="0">
                <a:solidFill>
                  <a:schemeClr val="dk1"/>
                </a:solidFill>
                <a:latin typeface="Arial"/>
                <a:ea typeface="Arial"/>
                <a:cs typeface="Arial"/>
                <a:sym typeface="Arial"/>
              </a:rPr>
              <a:t>機材</a:t>
            </a:r>
            <a:endParaRPr sz="800" b="0" i="0" u="none" strike="noStrike" cap="none" dirty="0">
              <a:solidFill>
                <a:schemeClr val="dk1"/>
              </a:solidFill>
              <a:latin typeface="Arial"/>
              <a:ea typeface="Arial"/>
              <a:cs typeface="Arial"/>
              <a:sym typeface="Arial"/>
            </a:endParaRPr>
          </a:p>
        </p:txBody>
      </p:sp>
      <p:grpSp>
        <p:nvGrpSpPr>
          <p:cNvPr id="1033" name="Google Shape;1033;p21"/>
          <p:cNvGrpSpPr/>
          <p:nvPr/>
        </p:nvGrpSpPr>
        <p:grpSpPr>
          <a:xfrm>
            <a:off x="680230" y="2412416"/>
            <a:ext cx="3913566" cy="627824"/>
            <a:chOff x="790556" y="2185702"/>
            <a:chExt cx="3913566" cy="627824"/>
          </a:xfrm>
        </p:grpSpPr>
        <p:sp>
          <p:nvSpPr>
            <p:cNvPr id="1034" name="Google Shape;1034;p2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1035" name="Google Shape;1035;p21"/>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highlight>
                    <a:srgbClr val="F5F5F5"/>
                  </a:highlight>
                  <a:latin typeface="Arial"/>
                  <a:ea typeface="Arial"/>
                  <a:cs typeface="Arial"/>
                  <a:sym typeface="Arial"/>
                </a:rPr>
                <a:t>   30</a:t>
              </a:r>
              <a:r>
                <a:rPr lang="ja-JP" sz="1200" b="0" i="0" u="none" strike="noStrike" cap="none" dirty="0">
                  <a:solidFill>
                    <a:schemeClr val="dk1"/>
                  </a:solidFill>
                  <a:highlight>
                    <a:srgbClr val="F5F5F5"/>
                  </a:highlight>
                  <a:latin typeface="Arial"/>
                  <a:ea typeface="Arial"/>
                  <a:cs typeface="Arial"/>
                  <a:sym typeface="Arial"/>
                </a:rPr>
                <a:t>万回</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※3</a:t>
              </a:r>
              <a:endParaRPr sz="2000" b="0" i="0" u="none" strike="noStrike" cap="none" baseline="30000" dirty="0">
                <a:solidFill>
                  <a:schemeClr val="dk1"/>
                </a:solidFill>
                <a:highlight>
                  <a:srgbClr val="F5F5F5"/>
                </a:highlight>
                <a:latin typeface="Arial"/>
                <a:ea typeface="Arial"/>
                <a:cs typeface="Arial"/>
                <a:sym typeface="Arial"/>
              </a:endParaRPr>
            </a:p>
          </p:txBody>
        </p:sp>
      </p:grpSp>
      <p:sp>
        <p:nvSpPr>
          <p:cNvPr id="1037" name="Google Shape;1037;p21"/>
          <p:cNvSpPr txBox="1"/>
          <p:nvPr/>
        </p:nvSpPr>
        <p:spPr>
          <a:xfrm>
            <a:off x="2223504" y="265462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aphicFrame>
        <p:nvGraphicFramePr>
          <p:cNvPr id="1038" name="Google Shape;1038;p21"/>
          <p:cNvGraphicFramePr/>
          <p:nvPr>
            <p:extLst>
              <p:ext uri="{D42A27DB-BD31-4B8C-83A1-F6EECF244321}">
                <p14:modId xmlns:p14="http://schemas.microsoft.com/office/powerpoint/2010/main" val="377811199"/>
              </p:ext>
            </p:extLst>
          </p:nvPr>
        </p:nvGraphicFramePr>
        <p:xfrm>
          <a:off x="5153046" y="1283103"/>
          <a:ext cx="5397337" cy="4904456"/>
        </p:xfrm>
        <a:graphic>
          <a:graphicData uri="http://schemas.openxmlformats.org/drawingml/2006/table">
            <a:tbl>
              <a:tblPr firstCol="1" bandRow="1">
                <a:noFill/>
                <a:tableStyleId>{0DF84AE7-DAF0-440A-AC48-965F873BCF0F}</a:tableStyleId>
              </a:tblPr>
              <a:tblGrid>
                <a:gridCol w="1032692">
                  <a:extLst>
                    <a:ext uri="{9D8B030D-6E8A-4147-A177-3AD203B41FA5}">
                      <a16:colId xmlns:a16="http://schemas.microsoft.com/office/drawing/2014/main" val="20000"/>
                    </a:ext>
                  </a:extLst>
                </a:gridCol>
                <a:gridCol w="4364645">
                  <a:extLst>
                    <a:ext uri="{9D8B030D-6E8A-4147-A177-3AD203B41FA5}">
                      <a16:colId xmlns:a16="http://schemas.microsoft.com/office/drawing/2014/main" val="20001"/>
                    </a:ext>
                  </a:extLst>
                </a:gridCol>
              </a:tblGrid>
              <a:tr h="521092">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上映</a:t>
                      </a:r>
                      <a:r>
                        <a:rPr lang="ja-JP" altLang="en-US" sz="1000" b="1" i="0" u="none" strike="noStrike" cap="none" dirty="0">
                          <a:latin typeface="+mn-lt"/>
                          <a:ea typeface="Arial"/>
                          <a:cs typeface="Arial"/>
                          <a:sym typeface="Arial"/>
                        </a:rPr>
                        <a:t>メディア</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JAL運航機材</a:t>
                      </a:r>
                      <a:r>
                        <a:rPr lang="ja-JP" altLang="en-US" sz="1000" u="none" strike="noStrike" cap="none" dirty="0">
                          <a:latin typeface="+mn-lt"/>
                          <a:ea typeface="Arial"/>
                          <a:cs typeface="Arial"/>
                          <a:sym typeface="Arial"/>
                        </a:rPr>
                        <a:t>　</a:t>
                      </a:r>
                      <a:r>
                        <a:rPr lang="ja-JP" sz="1000" u="none" strike="noStrike" cap="none" dirty="0">
                          <a:latin typeface="+mn-lt"/>
                          <a:ea typeface="Arial"/>
                          <a:cs typeface="Arial"/>
                          <a:sym typeface="Arial"/>
                        </a:rPr>
                        <a:t>国内線個人用モニター</a:t>
                      </a:r>
                      <a:endParaRPr lang="ja-JP" altLang="en-US" sz="1000" u="none" strike="noStrike" cap="none" dirty="0">
                        <a:latin typeface="+mn-lt"/>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65554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上映期間 </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1カ月</a:t>
                      </a:r>
                      <a:r>
                        <a:rPr lang="ja-JP" altLang="en-US" sz="1000" u="none" strike="noStrike" cap="none" dirty="0">
                          <a:latin typeface="+mn-lt"/>
                          <a:ea typeface="Arial"/>
                          <a:cs typeface="Arial"/>
                          <a:sym typeface="Arial"/>
                        </a:rPr>
                        <a:t>（</a:t>
                      </a:r>
                      <a:r>
                        <a:rPr lang="ja-JP" sz="1000" u="none" strike="noStrike" cap="none" dirty="0">
                          <a:latin typeface="+mn-lt"/>
                          <a:ea typeface="Arial"/>
                          <a:cs typeface="Arial"/>
                          <a:sym typeface="Arial"/>
                        </a:rPr>
                        <a:t>毎月1日〜末日</a:t>
                      </a:r>
                      <a:r>
                        <a:rPr lang="ja-JP" altLang="en-US" sz="1000" u="none" strike="noStrike" cap="none" dirty="0">
                          <a:latin typeface="+mn-lt"/>
                          <a:ea typeface="Arial"/>
                          <a:cs typeface="Arial"/>
                          <a:sym typeface="Arial"/>
                        </a:rPr>
                        <a:t>）</a:t>
                      </a:r>
                      <a:endParaRPr sz="1000" u="none" strike="noStrike" cap="none" dirty="0">
                        <a:latin typeface="+mn-lt"/>
                      </a:endParaRPr>
                    </a:p>
                    <a:p>
                      <a:pPr marL="0" marR="0" lvl="0" indent="0" algn="l" rtl="0">
                        <a:lnSpc>
                          <a:spcPct val="130000"/>
                        </a:lnSpc>
                        <a:spcBef>
                          <a:spcPts val="0"/>
                        </a:spcBef>
                        <a:spcAft>
                          <a:spcPts val="0"/>
                        </a:spcAft>
                        <a:buClr>
                          <a:srgbClr val="000000"/>
                        </a:buClr>
                        <a:buSzPts val="1100"/>
                        <a:buFont typeface="Arial"/>
                        <a:buNone/>
                      </a:pPr>
                      <a:r>
                        <a:rPr lang="ja-JP" sz="800" u="none" strike="noStrike" cap="none" dirty="0">
                          <a:latin typeface="+mn-lt"/>
                          <a:ea typeface="Arial"/>
                          <a:cs typeface="Arial"/>
                          <a:sym typeface="Arial"/>
                        </a:rPr>
                        <a:t>※機材繰りなどの諸事情により上映開始日および終了日が前後する場合がございます。</a:t>
                      </a:r>
                      <a:endParaRPr sz="800" u="none" strike="noStrike" cap="none" dirty="0">
                        <a:latin typeface="+mn-lt"/>
                      </a:endParaRPr>
                    </a:p>
                  </a:txBody>
                  <a:tcPr marL="180000" marR="180000" marT="108000" marB="108000" anchor="ctr"/>
                </a:tc>
                <a:extLst>
                  <a:ext uri="{0D108BD9-81ED-4DB2-BD59-A6C34878D82A}">
                    <a16:rowId xmlns:a16="http://schemas.microsoft.com/office/drawing/2014/main" val="10001"/>
                  </a:ext>
                </a:extLst>
              </a:tr>
              <a:tr h="46316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上映秒数</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15秒　</a:t>
                      </a:r>
                      <a:r>
                        <a:rPr lang="ja-JP" sz="800" u="none" strike="noStrike" cap="none" dirty="0">
                          <a:latin typeface="+mn-lt"/>
                          <a:ea typeface="Arial"/>
                          <a:cs typeface="Arial"/>
                          <a:sym typeface="Arial"/>
                        </a:rPr>
                        <a:t>※上映順はお任せいただきます。 </a:t>
                      </a:r>
                      <a:endParaRPr sz="1000" u="none" strike="noStrike" cap="none" dirty="0">
                        <a:latin typeface="+mn-lt"/>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65554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上映便数</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mn-lt"/>
                          <a:ea typeface="Arial"/>
                          <a:cs typeface="Arial"/>
                          <a:sym typeface="Arial"/>
                        </a:rPr>
                        <a:t>約2,690便</a:t>
                      </a:r>
                      <a:r>
                        <a:rPr lang="ja-JP" sz="1000" u="none" strike="noStrike" cap="none" baseline="30000" dirty="0">
                          <a:latin typeface="+mn-lt"/>
                          <a:ea typeface="Arial"/>
                          <a:cs typeface="Arial"/>
                          <a:sym typeface="Arial"/>
                        </a:rPr>
                        <a:t>※1</a:t>
                      </a:r>
                      <a:endParaRPr sz="1000" u="none" strike="noStrike" cap="none" dirty="0">
                        <a:latin typeface="+mn-lt"/>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mn-lt"/>
                          <a:ea typeface="Arial"/>
                          <a:cs typeface="Arial"/>
                          <a:sym typeface="Arial"/>
                        </a:rPr>
                        <a:t>※別途、一部国際線機材の国内転用でも</a:t>
                      </a:r>
                      <a:r>
                        <a:rPr lang="ja-JP" altLang="en-US" sz="800" b="0" i="0" u="none" strike="noStrike" cap="none" dirty="0">
                          <a:solidFill>
                            <a:srgbClr val="000000"/>
                          </a:solidFill>
                          <a:latin typeface="+mn-lt"/>
                          <a:ea typeface="Arial"/>
                          <a:cs typeface="Arial"/>
                          <a:sym typeface="Arial"/>
                        </a:rPr>
                        <a:t>上映</a:t>
                      </a:r>
                      <a:r>
                        <a:rPr lang="ja-JP" sz="800" b="0" i="0" u="none" strike="noStrike" cap="none" dirty="0">
                          <a:solidFill>
                            <a:srgbClr val="000000"/>
                          </a:solidFill>
                          <a:latin typeface="+mn-lt"/>
                          <a:ea typeface="Arial"/>
                          <a:cs typeface="Arial"/>
                          <a:sym typeface="Arial"/>
                        </a:rPr>
                        <a:t>する場合があります　</a:t>
                      </a:r>
                      <a:endParaRPr sz="800" u="none" strike="noStrike" cap="none" dirty="0">
                        <a:latin typeface="+mn-lt"/>
                      </a:endParaRPr>
                    </a:p>
                  </a:txBody>
                  <a:tcPr marL="180000" marR="180000" marT="108000" marB="108000" anchor="ctr"/>
                </a:tc>
                <a:extLst>
                  <a:ext uri="{0D108BD9-81ED-4DB2-BD59-A6C34878D82A}">
                    <a16:rowId xmlns:a16="http://schemas.microsoft.com/office/drawing/2014/main" val="10003"/>
                  </a:ext>
                </a:extLst>
              </a:tr>
              <a:tr h="480253">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上映路線</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羽田＝伊丹・新千歳・福岡・那覇、伊丹＝那覇 線</a:t>
                      </a:r>
                      <a:endParaRPr sz="1000" u="none" strike="noStrike" cap="none" dirty="0">
                        <a:latin typeface="+mn-lt"/>
                      </a:endParaRPr>
                    </a:p>
                  </a:txBody>
                  <a:tcPr marL="180000" marR="180000" marT="108000" marB="108000" anchor="ctr"/>
                </a:tc>
                <a:extLst>
                  <a:ext uri="{0D108BD9-81ED-4DB2-BD59-A6C34878D82A}">
                    <a16:rowId xmlns:a16="http://schemas.microsoft.com/office/drawing/2014/main" val="10004"/>
                  </a:ext>
                </a:extLst>
              </a:tr>
              <a:tr h="46316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販売枠</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5枠</a:t>
                      </a:r>
                      <a:r>
                        <a:rPr lang="ja-JP" sz="1000" b="0" i="0" u="none" strike="noStrike" cap="none" dirty="0">
                          <a:solidFill>
                            <a:schemeClr val="dk1"/>
                          </a:solidFill>
                          <a:latin typeface="+mn-lt"/>
                          <a:ea typeface="Arial"/>
                          <a:cs typeface="Arial"/>
                          <a:sym typeface="Arial"/>
                        </a:rPr>
                        <a:t>    </a:t>
                      </a:r>
                      <a:r>
                        <a:rPr lang="ja-JP" sz="800" b="0" i="0" u="none" strike="noStrike" cap="none" dirty="0">
                          <a:solidFill>
                            <a:srgbClr val="000000"/>
                          </a:solidFill>
                          <a:latin typeface="+mn-lt"/>
                          <a:ea typeface="Arial"/>
                          <a:cs typeface="Arial"/>
                          <a:sym typeface="Arial"/>
                        </a:rPr>
                        <a:t>※1社につき2枠/月まで購入可。</a:t>
                      </a:r>
                      <a:endParaRPr sz="1000" u="none" strike="noStrike" cap="none" dirty="0">
                        <a:latin typeface="+mn-lt"/>
                      </a:endParaRPr>
                    </a:p>
                  </a:txBody>
                  <a:tcPr marL="180000" marR="180000" marT="108000" marB="108000" anchor="ctr"/>
                </a:tc>
                <a:extLst>
                  <a:ext uri="{0D108BD9-81ED-4DB2-BD59-A6C34878D82A}">
                    <a16:rowId xmlns:a16="http://schemas.microsoft.com/office/drawing/2014/main" val="10005"/>
                  </a:ext>
                </a:extLst>
              </a:tr>
              <a:tr h="655540">
                <a:tc>
                  <a:txBody>
                    <a:bodyPr/>
                    <a:lstStyle/>
                    <a:p>
                      <a:pPr marL="0" marR="0" lvl="0" indent="0" algn="ctr" rtl="0">
                        <a:lnSpc>
                          <a:spcPct val="100000"/>
                        </a:lnSpc>
                        <a:spcBef>
                          <a:spcPts val="0"/>
                        </a:spcBef>
                        <a:spcAft>
                          <a:spcPts val="0"/>
                        </a:spcAft>
                        <a:buClr>
                          <a:srgbClr val="000000"/>
                        </a:buClr>
                        <a:buSzPts val="1200"/>
                        <a:buFont typeface="Arial"/>
                        <a:buNone/>
                      </a:pPr>
                      <a:r>
                        <a:rPr lang="ja-JP" altLang="en-US" sz="1000" b="1" i="0" u="none" strike="noStrike" cap="none" dirty="0">
                          <a:latin typeface="+mn-lt"/>
                          <a:cs typeface="Arial"/>
                          <a:sym typeface="Arial"/>
                        </a:rPr>
                        <a:t>納品日</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mn-lt"/>
                          <a:ea typeface="Arial"/>
                          <a:cs typeface="Arial"/>
                          <a:sym typeface="Arial"/>
                        </a:rPr>
                        <a:t>上映開始の前々月</a:t>
                      </a:r>
                      <a:r>
                        <a:rPr kumimoji="0" lang="en-US" altLang="ja-JP" sz="1000" b="0" i="0" u="none" strike="noStrike" kern="0" cap="none" spc="0" normalizeH="0" baseline="0" noProof="0" dirty="0">
                          <a:ln>
                            <a:noFill/>
                          </a:ln>
                          <a:solidFill>
                            <a:srgbClr val="000000"/>
                          </a:solidFill>
                          <a:effectLst/>
                          <a:uLnTx/>
                          <a:uFillTx/>
                          <a:latin typeface="+mn-lt"/>
                          <a:ea typeface="Arial"/>
                          <a:cs typeface="Arial"/>
                          <a:sym typeface="Arial"/>
                        </a:rPr>
                        <a:t>13</a:t>
                      </a:r>
                      <a:r>
                        <a:rPr kumimoji="0" lang="ja-JP" altLang="en-US" sz="1000" b="0" i="0" u="none" strike="noStrike" kern="0" cap="none" spc="0" normalizeH="0" baseline="0" noProof="0" dirty="0">
                          <a:ln>
                            <a:noFill/>
                          </a:ln>
                          <a:solidFill>
                            <a:srgbClr val="000000"/>
                          </a:solidFill>
                          <a:effectLst/>
                          <a:uLnTx/>
                          <a:uFillTx/>
                          <a:latin typeface="+mn-lt"/>
                          <a:ea typeface="Arial"/>
                          <a:cs typeface="Arial"/>
                          <a:sym typeface="Arial"/>
                        </a:rPr>
                        <a:t>日頃</a:t>
                      </a: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en-US" altLang="ja-JP" sz="800" b="0" i="0" u="none" strike="noStrike" kern="0" cap="none" spc="0" normalizeH="0" baseline="0" noProof="0" dirty="0">
                          <a:ln>
                            <a:noFill/>
                          </a:ln>
                          <a:solidFill>
                            <a:srgbClr val="000000"/>
                          </a:solidFill>
                          <a:effectLst/>
                          <a:uLnTx/>
                          <a:uFillTx/>
                          <a:latin typeface="+mn-lt"/>
                          <a:ea typeface="Arial"/>
                          <a:cs typeface="Arial"/>
                          <a:sym typeface="Arial"/>
                        </a:rPr>
                        <a:t>※</a:t>
                      </a:r>
                      <a:r>
                        <a:rPr kumimoji="0" lang="ja-JP" altLang="en-US" sz="800" b="0" i="0" u="none" strike="noStrike" kern="0" cap="none" spc="0" normalizeH="0" baseline="0" noProof="0" dirty="0">
                          <a:ln>
                            <a:noFill/>
                          </a:ln>
                          <a:solidFill>
                            <a:srgbClr val="000000"/>
                          </a:solidFill>
                          <a:effectLst/>
                          <a:uLnTx/>
                          <a:uFillTx/>
                          <a:latin typeface="+mn-lt"/>
                          <a:ea typeface="Arial"/>
                          <a:cs typeface="Arial"/>
                          <a:sym typeface="Arial"/>
                        </a:rPr>
                        <a:t>具体的な日付はお問い合わせください。</a:t>
                      </a:r>
                    </a:p>
                  </a:txBody>
                  <a:tcPr marL="180000" marR="180000" marT="108000" marB="108000" anchor="ctr"/>
                </a:tc>
                <a:extLst>
                  <a:ext uri="{0D108BD9-81ED-4DB2-BD59-A6C34878D82A}">
                    <a16:rowId xmlns:a16="http://schemas.microsoft.com/office/drawing/2014/main" val="10006"/>
                  </a:ext>
                </a:extLst>
              </a:tr>
              <a:tr h="46316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料金</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dirty="0">
                          <a:latin typeface="+mn-lt"/>
                          <a:ea typeface="Arial"/>
                          <a:cs typeface="Arial"/>
                          <a:sym typeface="Arial"/>
                        </a:rPr>
                        <a:t>2024年4月～9月</a:t>
                      </a:r>
                      <a:r>
                        <a:rPr lang="ja-JP" altLang="en-US" sz="1000" u="none" strike="noStrike" cap="none" dirty="0">
                          <a:latin typeface="+mn-lt"/>
                          <a:ea typeface="Arial"/>
                          <a:cs typeface="Arial"/>
                          <a:sym typeface="Arial"/>
                        </a:rPr>
                        <a:t>上映</a:t>
                      </a:r>
                      <a:r>
                        <a:rPr lang="ja-JP" sz="1000" u="none" strike="noStrike" cap="none" dirty="0">
                          <a:latin typeface="+mn-lt"/>
                          <a:ea typeface="Arial"/>
                          <a:cs typeface="Arial"/>
                          <a:sym typeface="Arial"/>
                        </a:rPr>
                        <a:t>分：2,100,000円/枠/月 </a:t>
                      </a:r>
                      <a:r>
                        <a:rPr lang="ja-JP" altLang="en-US" sz="1000" b="0" i="0" u="none" strike="noStrike" cap="none" dirty="0">
                          <a:solidFill>
                            <a:srgbClr val="000000"/>
                          </a:solidFill>
                          <a:latin typeface="+mn-lt"/>
                          <a:ea typeface="Arial"/>
                          <a:cs typeface="Arial"/>
                          <a:sym typeface="Arial"/>
                        </a:rPr>
                        <a:t>（</a:t>
                      </a:r>
                      <a:r>
                        <a:rPr lang="ja-JP" sz="1000" b="0" i="0" u="none" strike="noStrike" cap="none" dirty="0">
                          <a:solidFill>
                            <a:srgbClr val="000000"/>
                          </a:solidFill>
                          <a:latin typeface="+mn-lt"/>
                          <a:ea typeface="Arial"/>
                          <a:cs typeface="Arial"/>
                          <a:sym typeface="Arial"/>
                        </a:rPr>
                        <a:t>税抜</a:t>
                      </a:r>
                      <a:r>
                        <a:rPr lang="ja-JP" altLang="en-US" sz="1000" b="0" i="0" u="none" strike="noStrike" cap="none" dirty="0">
                          <a:solidFill>
                            <a:srgbClr val="000000"/>
                          </a:solidFill>
                          <a:latin typeface="+mn-lt"/>
                          <a:ea typeface="Arial"/>
                          <a:cs typeface="Arial"/>
                          <a:sym typeface="Arial"/>
                        </a:rPr>
                        <a:t>）</a:t>
                      </a:r>
                      <a:endParaRPr lang="en-US" altLang="ja-JP" sz="1000" b="0" i="0" u="none" strike="noStrike" cap="none" dirty="0">
                        <a:solidFill>
                          <a:srgbClr val="000000"/>
                        </a:solidFill>
                        <a:latin typeface="+mn-lt"/>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46993">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mn-lt"/>
                          <a:ea typeface="Arial"/>
                          <a:cs typeface="Arial"/>
                          <a:sym typeface="Arial"/>
                        </a:rPr>
                        <a:t>備考</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mn-lt"/>
                          <a:ea typeface="Arial"/>
                          <a:cs typeface="Arial"/>
                          <a:sym typeface="Arial"/>
                        </a:rPr>
                        <a:t>30秒単位でのスキップ・早送り可/外部遷移不可</a:t>
                      </a:r>
                      <a:endParaRPr sz="1000" u="none" strike="noStrike" cap="none" dirty="0">
                        <a:latin typeface="+mn-lt"/>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sp>
        <p:nvSpPr>
          <p:cNvPr id="1039" name="Google Shape;1039;p21"/>
          <p:cNvSpPr txBox="1"/>
          <p:nvPr/>
        </p:nvSpPr>
        <p:spPr>
          <a:xfrm>
            <a:off x="1985458" y="1867359"/>
            <a:ext cx="1430965"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23年</a:t>
            </a:r>
            <a:r>
              <a:rPr lang="ja-JP" sz="800" b="0" i="0" u="none" strike="noStrike" cap="none">
                <a:solidFill>
                  <a:schemeClr val="dk1"/>
                </a:solidFill>
                <a:latin typeface="Arial"/>
                <a:ea typeface="Arial"/>
                <a:cs typeface="Arial"/>
                <a:sym typeface="Arial"/>
              </a:rPr>
              <a:t>9月実績</a:t>
            </a:r>
            <a:r>
              <a:rPr lang="ja-JP" altLang="en-US" sz="800" b="0" i="0" u="none" strike="noStrike" cap="none">
                <a:solidFill>
                  <a:schemeClr val="dk1"/>
                </a:solidFill>
                <a:latin typeface="Arial"/>
                <a:ea typeface="Arial"/>
                <a:cs typeface="Arial"/>
                <a:sym typeface="Arial"/>
              </a:rPr>
              <a:t>）</a:t>
            </a:r>
            <a:endParaRPr b="0" i="0" u="none" strike="noStrike" cap="none" dirty="0">
              <a:solidFill>
                <a:srgbClr val="000000"/>
              </a:solidFill>
              <a:latin typeface="Arial"/>
              <a:ea typeface="Arial"/>
              <a:cs typeface="Arial"/>
              <a:sym typeface="Arial"/>
            </a:endParaRPr>
          </a:p>
        </p:txBody>
      </p:sp>
      <p:sp>
        <p:nvSpPr>
          <p:cNvPr id="1040" name="Google Shape;1040;p21"/>
          <p:cNvSpPr txBox="1"/>
          <p:nvPr/>
        </p:nvSpPr>
        <p:spPr>
          <a:xfrm>
            <a:off x="6204858" y="826227"/>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※本メニューは料金変動制です。</a:t>
            </a:r>
            <a:endParaRPr sz="105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半期ごとに定価の見直しを行います。</a:t>
            </a:r>
            <a:endParaRPr sz="1400" b="0" i="0" u="none" strike="noStrike" cap="none">
              <a:solidFill>
                <a:srgbClr val="000000"/>
              </a:solidFill>
              <a:latin typeface="Arial"/>
              <a:ea typeface="Arial"/>
              <a:cs typeface="Arial"/>
              <a:sym typeface="Arial"/>
            </a:endParaRPr>
          </a:p>
        </p:txBody>
      </p:sp>
      <p:sp>
        <p:nvSpPr>
          <p:cNvPr id="1041" name="Google Shape;1041;p21"/>
          <p:cNvSpPr txBox="1"/>
          <p:nvPr/>
        </p:nvSpPr>
        <p:spPr>
          <a:xfrm>
            <a:off x="5153046" y="6228937"/>
            <a:ext cx="539733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※1：22年4月～23年3月平均</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JAL保有データ</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総作品数は月ごとに変動します。国際線機材の国内転用運航便では</a:t>
            </a:r>
            <a:r>
              <a:rPr lang="ja-JP" sz="800" b="0" i="0" u="none" strike="noStrike" cap="none" dirty="0">
                <a:solidFill>
                  <a:schemeClr val="dk1"/>
                </a:solidFill>
                <a:latin typeface="Arial"/>
                <a:ea typeface="Arial"/>
                <a:cs typeface="Arial"/>
                <a:sym typeface="Arial"/>
              </a:rPr>
              <a:t>作品数が異なります。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※3</a:t>
            </a:r>
            <a:r>
              <a:rPr lang="ja-JP" altLang="ja-JP"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JAL保有データ</a:t>
            </a:r>
            <a:r>
              <a:rPr lang="ja-JP" altLang="en-US" sz="800" b="0" i="0" u="none" strike="noStrike" cap="none" dirty="0">
                <a:solidFill>
                  <a:schemeClr val="dk1"/>
                </a:solidFill>
                <a:latin typeface="Arial"/>
                <a:ea typeface="Arial"/>
                <a:cs typeface="Arial"/>
                <a:sym typeface="Arial"/>
              </a:rPr>
              <a:t>（参考値）</a:t>
            </a:r>
            <a:endParaRPr lang="en-US" altLang="ja-JP" sz="800" b="0" i="0" u="none" strike="noStrike" cap="none" dirty="0">
              <a:solidFill>
                <a:schemeClr val="dk1"/>
              </a:solidFill>
              <a:latin typeface="Arial"/>
              <a:ea typeface="Arial"/>
              <a:cs typeface="Arial"/>
              <a:sym typeface="Arial"/>
            </a:endParaRPr>
          </a:p>
          <a:p>
            <a:pPr>
              <a:lnSpc>
                <a:spcPct val="125000"/>
              </a:lnSpc>
              <a:buSzPts val="1000"/>
            </a:pP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再生・スキップ等の操作を行う際、画面</a:t>
            </a:r>
            <a:r>
              <a:rPr lang="en-US" altLang="ja-JP" sz="800" b="0" i="0" u="none" strike="noStrike" cap="none" dirty="0">
                <a:solidFill>
                  <a:schemeClr val="dk1"/>
                </a:solidFill>
                <a:latin typeface="Arial"/>
                <a:ea typeface="Arial"/>
                <a:cs typeface="Arial"/>
                <a:sym typeface="Arial"/>
              </a:rPr>
              <a:t>1/3</a:t>
            </a:r>
            <a:r>
              <a:rPr lang="ja-JP" altLang="en-US" sz="800" b="0" i="0" u="none" strike="noStrike" cap="none" dirty="0">
                <a:solidFill>
                  <a:schemeClr val="dk1"/>
                </a:solidFill>
                <a:latin typeface="Arial"/>
                <a:ea typeface="Arial"/>
                <a:cs typeface="Arial"/>
                <a:sym typeface="Arial"/>
              </a:rPr>
              <a:t>程度にウィンドウスキップ・巻き戻しの表示が数秒間表示されます。その他、運航上のアナウンス発生時には再生が一時中止等される場合がございます。</a:t>
            </a:r>
            <a:br>
              <a:rPr lang="en-US" altLang="ja-JP" sz="800" b="0" i="0" u="none" strike="noStrike" cap="none" dirty="0">
                <a:solidFill>
                  <a:schemeClr val="tx1"/>
                </a:solidFill>
                <a:latin typeface="Arial"/>
                <a:ea typeface="Arial"/>
                <a:cs typeface="Arial"/>
                <a:sym typeface="Arial"/>
              </a:rPr>
            </a:br>
            <a:r>
              <a:rPr lang="en-US" altLang="ja-JP" sz="800" i="0" u="none" strike="noStrike" cap="none" dirty="0">
                <a:solidFill>
                  <a:srgbClr val="FF0000"/>
                </a:solidFill>
                <a:latin typeface="Arial"/>
                <a:ea typeface="Arial"/>
                <a:cs typeface="Arial"/>
                <a:sym typeface="Arial"/>
              </a:rPr>
              <a:t>※</a:t>
            </a:r>
            <a:r>
              <a:rPr lang="ja-JP" altLang="en-US" sz="800" i="0" u="none" strike="noStrike" cap="none" dirty="0">
                <a:solidFill>
                  <a:srgbClr val="FF0000"/>
                </a:solidFill>
                <a:latin typeface="Arial"/>
                <a:ea typeface="Arial"/>
                <a:cs typeface="Arial"/>
                <a:sym typeface="Arial"/>
              </a:rPr>
              <a:t>実機での上映の様子の撮影提供はいたしかねます。</a:t>
            </a:r>
            <a:endParaRPr lang="ja-JP" altLang="en-US" sz="800" i="0" u="none" strike="noStrike" cap="none" dirty="0">
              <a:solidFill>
                <a:schemeClr val="tx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22"/>
          <p:cNvSpPr/>
          <p:nvPr/>
        </p:nvSpPr>
        <p:spPr>
          <a:xfrm>
            <a:off x="4100867" y="6607943"/>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48" name="Google Shape;1048;p22"/>
          <p:cNvPicPr preferRelativeResize="0"/>
          <p:nvPr/>
        </p:nvPicPr>
        <p:blipFill rotWithShape="1">
          <a:blip r:embed="rId3">
            <a:alphaModFix/>
          </a:blip>
          <a:srcRect/>
          <a:stretch/>
        </p:blipFill>
        <p:spPr>
          <a:xfrm>
            <a:off x="824918" y="2969057"/>
            <a:ext cx="4066376" cy="2457637"/>
          </a:xfrm>
          <a:prstGeom prst="rect">
            <a:avLst/>
          </a:prstGeom>
          <a:noFill/>
          <a:ln>
            <a:noFill/>
          </a:ln>
        </p:spPr>
      </p:pic>
      <p:sp>
        <p:nvSpPr>
          <p:cNvPr id="1049" name="Google Shape;1049;p22"/>
          <p:cNvSpPr txBox="1"/>
          <p:nvPr/>
        </p:nvSpPr>
        <p:spPr>
          <a:xfrm>
            <a:off x="786644" y="672979"/>
            <a:ext cx="695606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rPr>
              <a:t>ビデオ</a:t>
            </a:r>
            <a:r>
              <a:rPr lang="ja-JP" altLang="en-US" sz="2000" b="1" i="0" u="none" strike="noStrike" cap="none" dirty="0">
                <a:solidFill>
                  <a:schemeClr val="tx1"/>
                </a:solidFill>
                <a:latin typeface="Arial"/>
                <a:ea typeface="Arial"/>
                <a:cs typeface="Arial"/>
                <a:sym typeface="Arial"/>
              </a:rPr>
              <a:t>前</a:t>
            </a:r>
            <a:r>
              <a:rPr lang="ja-JP" sz="2000" b="1" i="0" u="none" strike="noStrike" cap="none" dirty="0">
                <a:solidFill>
                  <a:schemeClr val="tx1"/>
                </a:solidFill>
                <a:latin typeface="Arial"/>
                <a:ea typeface="Arial"/>
                <a:cs typeface="Arial"/>
                <a:sym typeface="Arial"/>
              </a:rPr>
              <a:t>CM</a:t>
            </a:r>
            <a:endParaRPr sz="1600" b="1" i="0" u="none" strike="noStrike" cap="none" dirty="0">
              <a:solidFill>
                <a:schemeClr val="tx1"/>
              </a:solidFill>
              <a:latin typeface="Arial"/>
              <a:ea typeface="Arial"/>
              <a:cs typeface="Arial"/>
              <a:sym typeface="Arial"/>
            </a:endParaRPr>
          </a:p>
        </p:txBody>
      </p:sp>
      <p:cxnSp>
        <p:nvCxnSpPr>
          <p:cNvPr id="1050" name="Google Shape;1050;p22"/>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051" name="Google Shape;1051;p22"/>
          <p:cNvGraphicFramePr/>
          <p:nvPr>
            <p:extLst>
              <p:ext uri="{D42A27DB-BD31-4B8C-83A1-F6EECF244321}">
                <p14:modId xmlns:p14="http://schemas.microsoft.com/office/powerpoint/2010/main" val="1105791101"/>
              </p:ext>
            </p:extLst>
          </p:nvPr>
        </p:nvGraphicFramePr>
        <p:xfrm>
          <a:off x="5172075" y="1285984"/>
          <a:ext cx="5378308" cy="4774106"/>
        </p:xfrm>
        <a:graphic>
          <a:graphicData uri="http://schemas.openxmlformats.org/drawingml/2006/table">
            <a:tbl>
              <a:tblPr firstCol="1" bandRow="1">
                <a:noFill/>
                <a:tableStyleId>{0DF84AE7-DAF0-440A-AC48-965F873BCF0F}</a:tableStyleId>
              </a:tblPr>
              <a:tblGrid>
                <a:gridCol w="1064076">
                  <a:extLst>
                    <a:ext uri="{9D8B030D-6E8A-4147-A177-3AD203B41FA5}">
                      <a16:colId xmlns:a16="http://schemas.microsoft.com/office/drawing/2014/main" val="20000"/>
                    </a:ext>
                  </a:extLst>
                </a:gridCol>
                <a:gridCol w="4314232">
                  <a:extLst>
                    <a:ext uri="{9D8B030D-6E8A-4147-A177-3AD203B41FA5}">
                      <a16:colId xmlns:a16="http://schemas.microsoft.com/office/drawing/2014/main" val="20001"/>
                    </a:ext>
                  </a:extLst>
                </a:gridCol>
              </a:tblGrid>
              <a:tr h="640157">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a:t>
                      </a:r>
                      <a:r>
                        <a:rPr lang="ja-JP" altLang="en-US" sz="1000" b="1" i="0" u="none" strike="noStrike" cap="none" dirty="0">
                          <a:latin typeface="Arial"/>
                          <a:ea typeface="Arial"/>
                          <a:cs typeface="Arial"/>
                          <a:sym typeface="Arial"/>
                        </a:rPr>
                        <a:t>メディア</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JAL運航機材</a:t>
                      </a:r>
                      <a:r>
                        <a:rPr lang="ja-JP" altLang="en-US" sz="1000" u="none" strike="noStrike" cap="none" dirty="0">
                          <a:latin typeface="Arial"/>
                          <a:ea typeface="Arial"/>
                          <a:cs typeface="Arial"/>
                          <a:sym typeface="Arial"/>
                        </a:rPr>
                        <a:t>　</a:t>
                      </a:r>
                      <a:r>
                        <a:rPr lang="ja-JP" sz="1000" u="none" strike="noStrike" cap="none" dirty="0">
                          <a:latin typeface="Arial"/>
                          <a:ea typeface="Arial"/>
                          <a:cs typeface="Arial"/>
                          <a:sym typeface="Arial"/>
                        </a:rPr>
                        <a:t>国内線個人用モニター</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769271">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上映期間 </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a:t>
                      </a:r>
                      <a:r>
                        <a:rPr lang="ja-JP" altLang="en-US" sz="1000" u="none" strike="noStrike" cap="none" dirty="0">
                          <a:latin typeface="Arial"/>
                          <a:ea typeface="Arial"/>
                          <a:cs typeface="Arial"/>
                          <a:sym typeface="Arial"/>
                        </a:rPr>
                        <a:t>）</a:t>
                      </a:r>
                      <a:endParaRPr lang="en-US" altLang="ja-JP" sz="1000" u="none" strike="noStrike" cap="none" dirty="0">
                        <a:latin typeface="游ゴシック"/>
                        <a:ea typeface="游ゴシック"/>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※機材繰り</a:t>
                      </a:r>
                      <a:r>
                        <a:rPr lang="ja-JP" altLang="en-US" sz="800" u="none" strike="noStrike" cap="none" dirty="0">
                          <a:latin typeface="Arial"/>
                          <a:ea typeface="Arial"/>
                          <a:cs typeface="Arial"/>
                          <a:sym typeface="Arial"/>
                        </a:rPr>
                        <a:t>など</a:t>
                      </a:r>
                      <a:r>
                        <a:rPr lang="ja-JP" sz="800" u="none" strike="noStrike" cap="none" dirty="0">
                          <a:latin typeface="Arial"/>
                          <a:ea typeface="Arial"/>
                          <a:cs typeface="Arial"/>
                          <a:sym typeface="Arial"/>
                        </a:rPr>
                        <a:t>の諸事情により上映開始日および終了日が前後する場合がございます。</a:t>
                      </a:r>
                      <a:endParaRPr sz="800" u="none" strike="noStrike" cap="none" dirty="0"/>
                    </a:p>
                  </a:txBody>
                  <a:tcPr marL="180000" marR="180000" marT="108000" marB="108000" anchor="ctr"/>
                </a:tc>
                <a:extLst>
                  <a:ext uri="{0D108BD9-81ED-4DB2-BD59-A6C34878D82A}">
                    <a16:rowId xmlns:a16="http://schemas.microsoft.com/office/drawing/2014/main" val="10001"/>
                  </a:ext>
                </a:extLst>
              </a:tr>
              <a:tr h="42035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上映秒数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15秒　</a:t>
                      </a:r>
                      <a:r>
                        <a:rPr lang="ja-JP" sz="800" u="none" strike="noStrike" cap="none" dirty="0">
                          <a:latin typeface="Arial"/>
                          <a:ea typeface="Arial"/>
                          <a:cs typeface="Arial"/>
                          <a:sym typeface="Arial"/>
                        </a:rPr>
                        <a:t>※上映順はお任せいただきます。</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599374">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上映便数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約2,690便</a:t>
                      </a:r>
                      <a:r>
                        <a:rPr lang="ja-JP" sz="1000" u="none" strike="noStrike" cap="none" baseline="30000" dirty="0">
                          <a:latin typeface="Arial"/>
                          <a:ea typeface="Arial"/>
                          <a:cs typeface="Arial"/>
                          <a:sym typeface="Arial"/>
                        </a:rPr>
                        <a:t>※1</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※別途、一部国際線機材の国内転用でも</a:t>
                      </a:r>
                      <a:r>
                        <a:rPr lang="ja-JP" altLang="en-US" sz="800" b="0" i="0" u="none" strike="noStrike" cap="none" dirty="0">
                          <a:solidFill>
                            <a:srgbClr val="000000"/>
                          </a:solidFill>
                          <a:latin typeface="Arial"/>
                          <a:ea typeface="Arial"/>
                          <a:cs typeface="Arial"/>
                          <a:sym typeface="Arial"/>
                        </a:rPr>
                        <a:t>上映</a:t>
                      </a:r>
                      <a:r>
                        <a:rPr lang="ja-JP" sz="800" b="0" i="0" u="none" strike="noStrike" cap="none" dirty="0">
                          <a:solidFill>
                            <a:srgbClr val="000000"/>
                          </a:solidFill>
                          <a:latin typeface="Arial"/>
                          <a:ea typeface="Arial"/>
                          <a:cs typeface="Arial"/>
                          <a:sym typeface="Arial"/>
                        </a:rPr>
                        <a:t>する場合があります</a:t>
                      </a:r>
                      <a:r>
                        <a:rPr lang="ja-JP" altLang="en-US" sz="800" b="0" i="0" u="none" strike="noStrike" cap="none" dirty="0">
                          <a:solidFill>
                            <a:srgbClr val="000000"/>
                          </a:solidFill>
                          <a:latin typeface="Arial"/>
                          <a:ea typeface="Arial"/>
                          <a:cs typeface="Arial"/>
                          <a:sym typeface="Arial"/>
                        </a:rPr>
                        <a:t>。</a:t>
                      </a:r>
                      <a:endParaRPr sz="800" u="none" strike="noStrike" cap="none" dirty="0"/>
                    </a:p>
                  </a:txBody>
                  <a:tcPr marL="180000" marR="180000" marT="108000" marB="108000" anchor="ctr"/>
                </a:tc>
                <a:extLst>
                  <a:ext uri="{0D108BD9-81ED-4DB2-BD59-A6C34878D82A}">
                    <a16:rowId xmlns:a16="http://schemas.microsoft.com/office/drawing/2014/main" val="10003"/>
                  </a:ext>
                </a:extLst>
              </a:tr>
              <a:tr h="481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上映路線</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羽田＝伊丹・新千歳・福岡・那覇、伊丹＝那覇 線</a:t>
                      </a:r>
                      <a:endParaRPr sz="1000" u="none" strike="noStrike" cap="none" dirty="0"/>
                    </a:p>
                  </a:txBody>
                  <a:tcPr marL="180000" marR="180000" marT="108000" marB="108000" anchor="ctr"/>
                </a:tc>
                <a:extLst>
                  <a:ext uri="{0D108BD9-81ED-4DB2-BD59-A6C34878D82A}">
                    <a16:rowId xmlns:a16="http://schemas.microsoft.com/office/drawing/2014/main" val="10004"/>
                  </a:ext>
                </a:extLst>
              </a:tr>
              <a:tr h="42823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販売枠</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5枠</a:t>
                      </a:r>
                      <a:r>
                        <a:rPr lang="ja-JP" sz="1000" b="0" i="0" u="none" strike="noStrike" cap="none" dirty="0">
                          <a:solidFill>
                            <a:schemeClr val="dk1"/>
                          </a:solidFill>
                          <a:latin typeface="Arial"/>
                          <a:ea typeface="Arial"/>
                          <a:cs typeface="Arial"/>
                          <a:sym typeface="Arial"/>
                        </a:rPr>
                        <a:t>     </a:t>
                      </a:r>
                      <a:r>
                        <a:rPr lang="ja-JP" sz="800" b="0" i="0" u="none" strike="noStrike" cap="none" dirty="0">
                          <a:solidFill>
                            <a:srgbClr val="000000"/>
                          </a:solidFill>
                          <a:latin typeface="Arial"/>
                          <a:ea typeface="Arial"/>
                          <a:cs typeface="Arial"/>
                          <a:sym typeface="Arial"/>
                        </a:rPr>
                        <a:t>※1社につき2枠/月まで購入可。</a:t>
                      </a:r>
                      <a:endParaRPr sz="1000" u="none" strike="noStrike" cap="none" dirty="0"/>
                    </a:p>
                  </a:txBody>
                  <a:tcPr marL="180000" marR="180000" marT="108000" marB="108000" anchor="ctr"/>
                </a:tc>
                <a:extLst>
                  <a:ext uri="{0D108BD9-81ED-4DB2-BD59-A6C34878D82A}">
                    <a16:rowId xmlns:a16="http://schemas.microsoft.com/office/drawing/2014/main" val="10005"/>
                  </a:ext>
                </a:extLst>
              </a:tr>
              <a:tr h="594950">
                <a:tc>
                  <a:txBody>
                    <a:bodyPr/>
                    <a:lstStyle/>
                    <a:p>
                      <a:pPr marL="0" marR="0" lvl="0" indent="0" algn="ctr" rtl="0">
                        <a:lnSpc>
                          <a:spcPct val="100000"/>
                        </a:lnSpc>
                        <a:spcBef>
                          <a:spcPts val="0"/>
                        </a:spcBef>
                        <a:spcAft>
                          <a:spcPts val="0"/>
                        </a:spcAft>
                        <a:buClr>
                          <a:srgbClr val="000000"/>
                        </a:buClr>
                        <a:buSzPts val="1200"/>
                        <a:buFont typeface="Arial"/>
                        <a:buNone/>
                      </a:pPr>
                      <a:r>
                        <a:rPr lang="ja-JP" altLang="en-US" sz="1000" b="1" i="0" u="none" strike="noStrike" cap="none" dirty="0">
                          <a:latin typeface="+mn-lt"/>
                          <a:cs typeface="Arial"/>
                          <a:sym typeface="Arial"/>
                        </a:rPr>
                        <a:t>納品日</a:t>
                      </a:r>
                      <a:endParaRPr sz="1000" u="none" strike="noStrike" cap="none" dirty="0">
                        <a:latin typeface="+mn-lt"/>
                      </a:endParaRPr>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上映開始の前々月</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13</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日頃</a:t>
                      </a:r>
                      <a:endPar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en-US" altLang="ja-JP" sz="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具体的な日付はお問い合わせください。</a:t>
                      </a:r>
                    </a:p>
                  </a:txBody>
                  <a:tcPr marL="180000" marR="180000" marT="108000" marB="108000" anchor="ctr"/>
                </a:tc>
                <a:extLst>
                  <a:ext uri="{0D108BD9-81ED-4DB2-BD59-A6C34878D82A}">
                    <a16:rowId xmlns:a16="http://schemas.microsoft.com/office/drawing/2014/main" val="10006"/>
                  </a:ext>
                </a:extLst>
              </a:tr>
              <a:tr h="42035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料金</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dirty="0">
                          <a:latin typeface="Arial"/>
                          <a:ea typeface="Arial"/>
                          <a:cs typeface="Arial"/>
                          <a:sym typeface="Arial"/>
                        </a:rPr>
                        <a:t>2024年4月～9月</a:t>
                      </a:r>
                      <a:r>
                        <a:rPr lang="ja-JP" altLang="en-US" sz="1000" u="none" strike="noStrike" cap="none" dirty="0">
                          <a:latin typeface="Arial"/>
                          <a:ea typeface="Arial"/>
                          <a:cs typeface="Arial"/>
                          <a:sym typeface="Arial"/>
                        </a:rPr>
                        <a:t>上映</a:t>
                      </a:r>
                      <a:r>
                        <a:rPr lang="ja-JP" sz="1000" u="none" strike="noStrike" cap="none" dirty="0">
                          <a:latin typeface="Arial"/>
                          <a:ea typeface="Arial"/>
                          <a:cs typeface="Arial"/>
                          <a:sym typeface="Arial"/>
                        </a:rPr>
                        <a:t>分：2,250,000円/枠/月</a:t>
                      </a:r>
                      <a:r>
                        <a:rPr lang="ja-JP" altLang="en-US" sz="1000" b="0" i="0" u="none" strike="noStrike" cap="none" dirty="0">
                          <a:solidFill>
                            <a:srgbClr val="000000"/>
                          </a:solidFill>
                          <a:latin typeface="Arial"/>
                          <a:ea typeface="Arial"/>
                          <a:cs typeface="Arial"/>
                          <a:sym typeface="Arial"/>
                        </a:rPr>
                        <a:t>（</a:t>
                      </a:r>
                      <a:r>
                        <a:rPr lang="ja-JP" sz="1000" b="0" i="0" u="none" strike="noStrike" cap="none" dirty="0">
                          <a:solidFill>
                            <a:srgbClr val="000000"/>
                          </a:solidFill>
                          <a:latin typeface="Arial"/>
                          <a:ea typeface="Arial"/>
                          <a:cs typeface="Arial"/>
                          <a:sym typeface="Arial"/>
                        </a:rPr>
                        <a:t>税抜</a:t>
                      </a:r>
                      <a:r>
                        <a:rPr lang="ja-JP" altLang="en-US" sz="1000" b="0" i="0" u="none" strike="noStrike" cap="none" dirty="0">
                          <a:solidFill>
                            <a:srgbClr val="000000"/>
                          </a:solidFill>
                          <a:latin typeface="Arial"/>
                          <a:ea typeface="Arial"/>
                          <a:cs typeface="Arial"/>
                          <a:sym typeface="Arial"/>
                        </a:rPr>
                        <a:t>）</a:t>
                      </a:r>
                      <a:endParaRPr lang="en-US" altLang="ja-JP"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42035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備考</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30秒単位でのスキップ・早送り可/外部遷移不可</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sp>
        <p:nvSpPr>
          <p:cNvPr id="1052" name="Google Shape;1052;p22"/>
          <p:cNvSpPr/>
          <p:nvPr/>
        </p:nvSpPr>
        <p:spPr>
          <a:xfrm>
            <a:off x="2026293" y="6232431"/>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1053" name="Google Shape;1053;p22"/>
          <p:cNvSpPr txBox="1"/>
          <p:nvPr/>
        </p:nvSpPr>
        <p:spPr>
          <a:xfrm>
            <a:off x="1977791" y="6234762"/>
            <a:ext cx="859160" cy="21307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番組を選択、再生</a:t>
            </a:r>
            <a:endParaRPr sz="1400" b="0" i="0" u="none" strike="noStrike" cap="none">
              <a:solidFill>
                <a:srgbClr val="000000"/>
              </a:solidFill>
              <a:latin typeface="Arial"/>
              <a:ea typeface="Arial"/>
              <a:cs typeface="Arial"/>
              <a:sym typeface="Arial"/>
            </a:endParaRPr>
          </a:p>
        </p:txBody>
      </p:sp>
      <p:sp>
        <p:nvSpPr>
          <p:cNvPr id="1054" name="Google Shape;1054;p22"/>
          <p:cNvSpPr/>
          <p:nvPr/>
        </p:nvSpPr>
        <p:spPr>
          <a:xfrm rot="5400000">
            <a:off x="2970081"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5" name="Google Shape;1055;p22"/>
          <p:cNvSpPr/>
          <p:nvPr/>
        </p:nvSpPr>
        <p:spPr>
          <a:xfrm rot="5400000">
            <a:off x="1865615"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6" name="Google Shape;1056;p22"/>
          <p:cNvSpPr txBox="1"/>
          <p:nvPr/>
        </p:nvSpPr>
        <p:spPr>
          <a:xfrm>
            <a:off x="814654" y="470581"/>
            <a:ext cx="2265636" cy="53899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Pre-Video CM</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sp>
        <p:nvSpPr>
          <p:cNvPr id="1057" name="Google Shape;1057;p22"/>
          <p:cNvSpPr/>
          <p:nvPr/>
        </p:nvSpPr>
        <p:spPr>
          <a:xfrm>
            <a:off x="859480" y="6007889"/>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8" name="Google Shape;1058;p2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13</a:t>
            </a:fld>
            <a:endParaRPr/>
          </a:p>
        </p:txBody>
      </p:sp>
      <p:sp>
        <p:nvSpPr>
          <p:cNvPr id="1059" name="Google Shape;1059;p22"/>
          <p:cNvSpPr/>
          <p:nvPr/>
        </p:nvSpPr>
        <p:spPr>
          <a:xfrm rot="5400000">
            <a:off x="3946304"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0" name="Google Shape;1060;p22"/>
          <p:cNvSpPr/>
          <p:nvPr/>
        </p:nvSpPr>
        <p:spPr>
          <a:xfrm>
            <a:off x="976546" y="6234935"/>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1061" name="Google Shape;1061;p22"/>
          <p:cNvSpPr txBox="1"/>
          <p:nvPr/>
        </p:nvSpPr>
        <p:spPr>
          <a:xfrm>
            <a:off x="886291" y="6252275"/>
            <a:ext cx="940236" cy="21307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1062" name="Google Shape;1062;p22"/>
          <p:cNvSpPr/>
          <p:nvPr/>
        </p:nvSpPr>
        <p:spPr>
          <a:xfrm>
            <a:off x="3067393" y="6615841"/>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3" name="Google Shape;1063;p22"/>
          <p:cNvSpPr txBox="1"/>
          <p:nvPr/>
        </p:nvSpPr>
        <p:spPr>
          <a:xfrm>
            <a:off x="3080290" y="6650735"/>
            <a:ext cx="7776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①②③④⑤</a:t>
            </a:r>
            <a:endParaRPr sz="900" b="1" i="0" u="none" strike="noStrike" cap="none">
              <a:solidFill>
                <a:schemeClr val="lt1"/>
              </a:solidFill>
              <a:latin typeface="Arial"/>
              <a:ea typeface="Arial"/>
              <a:cs typeface="Arial"/>
              <a:sym typeface="Arial"/>
            </a:endParaRPr>
          </a:p>
        </p:txBody>
      </p:sp>
      <p:grpSp>
        <p:nvGrpSpPr>
          <p:cNvPr id="1064" name="Google Shape;1064;p22"/>
          <p:cNvGrpSpPr/>
          <p:nvPr/>
        </p:nvGrpSpPr>
        <p:grpSpPr>
          <a:xfrm>
            <a:off x="841608" y="5613673"/>
            <a:ext cx="4441431" cy="541688"/>
            <a:chOff x="776101" y="5344323"/>
            <a:chExt cx="4441431" cy="541688"/>
          </a:xfrm>
        </p:grpSpPr>
        <p:pic>
          <p:nvPicPr>
            <p:cNvPr id="1065" name="Google Shape;1065;p22"/>
            <p:cNvPicPr preferRelativeResize="0"/>
            <p:nvPr/>
          </p:nvPicPr>
          <p:blipFill rotWithShape="1">
            <a:blip r:embed="rId4">
              <a:alphaModFix/>
            </a:blip>
            <a:srcRect/>
            <a:stretch/>
          </p:blipFill>
          <p:spPr>
            <a:xfrm rot="-1800000">
              <a:off x="819893" y="5388115"/>
              <a:ext cx="239286" cy="239286"/>
            </a:xfrm>
            <a:prstGeom prst="rect">
              <a:avLst/>
            </a:prstGeom>
            <a:noFill/>
            <a:ln>
              <a:noFill/>
            </a:ln>
          </p:spPr>
        </p:pic>
        <p:grpSp>
          <p:nvGrpSpPr>
            <p:cNvPr id="1066" name="Google Shape;1066;p22"/>
            <p:cNvGrpSpPr/>
            <p:nvPr/>
          </p:nvGrpSpPr>
          <p:grpSpPr>
            <a:xfrm>
              <a:off x="793973" y="5397061"/>
              <a:ext cx="4423559" cy="488950"/>
              <a:chOff x="793973" y="5309975"/>
              <a:chExt cx="4423559" cy="488950"/>
            </a:xfrm>
          </p:grpSpPr>
          <p:sp>
            <p:nvSpPr>
              <p:cNvPr id="1067" name="Google Shape;1067;p22"/>
              <p:cNvSpPr txBox="1"/>
              <p:nvPr/>
            </p:nvSpPr>
            <p:spPr>
              <a:xfrm>
                <a:off x="1025428" y="5309975"/>
                <a:ext cx="1025748" cy="25878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国内線新型機</a:t>
                </a:r>
                <a:endParaRPr sz="1400" b="0" i="0" u="none" strike="noStrike" cap="none">
                  <a:solidFill>
                    <a:srgbClr val="000000"/>
                  </a:solidFill>
                  <a:latin typeface="Arial"/>
                  <a:ea typeface="Arial"/>
                  <a:cs typeface="Arial"/>
                  <a:sym typeface="Arial"/>
                </a:endParaRPr>
              </a:p>
            </p:txBody>
          </p:sp>
          <p:sp>
            <p:nvSpPr>
              <p:cNvPr id="1068" name="Google Shape;1068;p22"/>
              <p:cNvSpPr txBox="1"/>
              <p:nvPr/>
            </p:nvSpPr>
            <p:spPr>
              <a:xfrm>
                <a:off x="2222326" y="5524555"/>
                <a:ext cx="2995206" cy="274370"/>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ビデオ前CM上映までの流れ</a:t>
                </a:r>
                <a:endParaRPr sz="900" b="0" i="0" u="none" strike="noStrike" cap="none">
                  <a:solidFill>
                    <a:schemeClr val="dk1"/>
                  </a:solidFill>
                  <a:latin typeface="Arial"/>
                  <a:ea typeface="Arial"/>
                  <a:cs typeface="Arial"/>
                  <a:sym typeface="Arial"/>
                </a:endParaRPr>
              </a:p>
            </p:txBody>
          </p:sp>
          <p:sp>
            <p:nvSpPr>
              <p:cNvPr id="1069" name="Google Shape;1069;p22"/>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0" name="Google Shape;1070;p22"/>
              <p:cNvSpPr txBox="1"/>
              <p:nvPr/>
            </p:nvSpPr>
            <p:spPr>
              <a:xfrm>
                <a:off x="929944" y="5504482"/>
                <a:ext cx="1199409"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個人モニター</a:t>
                </a:r>
                <a:endParaRPr sz="700" b="1" i="0" u="none" strike="noStrike" cap="none">
                  <a:solidFill>
                    <a:schemeClr val="lt1"/>
                  </a:solidFill>
                  <a:latin typeface="Arial"/>
                  <a:ea typeface="Arial"/>
                  <a:cs typeface="Arial"/>
                  <a:sym typeface="Arial"/>
                </a:endParaRPr>
              </a:p>
            </p:txBody>
          </p:sp>
        </p:grpSp>
      </p:grpSp>
      <p:sp>
        <p:nvSpPr>
          <p:cNvPr id="1071" name="Google Shape;1071;p22"/>
          <p:cNvSpPr txBox="1"/>
          <p:nvPr/>
        </p:nvSpPr>
        <p:spPr>
          <a:xfrm>
            <a:off x="712384" y="1204082"/>
            <a:ext cx="4760254" cy="119682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chemeClr val="dk1"/>
                </a:solidFill>
                <a:latin typeface="Arial"/>
                <a:ea typeface="Arial"/>
                <a:cs typeface="Arial"/>
                <a:sym typeface="Arial"/>
              </a:rPr>
              <a:t>紀行番組</a:t>
            </a:r>
            <a:r>
              <a:rPr lang="ja-JP" altLang="en-US" sz="1250" b="0" i="0" u="none" strike="noStrike" cap="none" dirty="0">
                <a:solidFill>
                  <a:schemeClr val="dk1"/>
                </a:solidFill>
                <a:latin typeface="Arial"/>
                <a:ea typeface="Arial"/>
                <a:cs typeface="Arial"/>
                <a:sym typeface="Arial"/>
              </a:rPr>
              <a:t>や</a:t>
            </a:r>
            <a:r>
              <a:rPr lang="en-US" altLang="ja-JP" sz="1250" b="0" i="0" u="none" strike="noStrike" cap="none" dirty="0">
                <a:solidFill>
                  <a:schemeClr val="dk1"/>
                </a:solidFill>
                <a:latin typeface="Arial"/>
                <a:ea typeface="Arial"/>
                <a:cs typeface="Arial"/>
                <a:sym typeface="Arial"/>
              </a:rPr>
              <a:t>JAL</a:t>
            </a:r>
            <a:r>
              <a:rPr lang="ja-JP" altLang="en-US" sz="1250" b="0" i="0" u="none" strike="noStrike" cap="none" dirty="0">
                <a:solidFill>
                  <a:schemeClr val="dk1"/>
                </a:solidFill>
                <a:latin typeface="Arial"/>
                <a:ea typeface="Arial"/>
                <a:cs typeface="Arial"/>
                <a:sym typeface="Arial"/>
              </a:rPr>
              <a:t>オリジナル番組</a:t>
            </a:r>
            <a:r>
              <a:rPr lang="ja-JP" sz="1250" b="0" i="0" u="none" strike="noStrike" cap="none" dirty="0">
                <a:solidFill>
                  <a:schemeClr val="dk1"/>
                </a:solidFill>
                <a:latin typeface="Arial"/>
                <a:ea typeface="Arial"/>
                <a:cs typeface="Arial"/>
                <a:sym typeface="Arial"/>
              </a:rPr>
              <a:t>など</a:t>
            </a:r>
            <a:r>
              <a:rPr lang="ja-JP" altLang="en-US" sz="1250" b="0" i="0" u="none" strike="noStrike" cap="none" dirty="0">
                <a:solidFill>
                  <a:schemeClr val="dk1"/>
                </a:solidFill>
                <a:latin typeface="Arial"/>
                <a:ea typeface="Arial"/>
                <a:cs typeface="Arial"/>
                <a:sym typeface="Arial"/>
              </a:rPr>
              <a:t>豊富なコンテンツが魅力。</a:t>
            </a:r>
            <a:endParaRPr sz="12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altLang="en-US" sz="1250" dirty="0">
                <a:solidFill>
                  <a:schemeClr val="dk1"/>
                </a:solidFill>
              </a:rPr>
              <a:t>インバウンド</a:t>
            </a:r>
            <a:r>
              <a:rPr lang="ja-JP" altLang="en-US" sz="1250" b="0" i="0" u="none" strike="noStrike" cap="none" dirty="0">
                <a:solidFill>
                  <a:schemeClr val="dk1"/>
                </a:solidFill>
                <a:latin typeface="Arial"/>
                <a:ea typeface="Arial"/>
                <a:cs typeface="Arial"/>
                <a:sym typeface="Arial"/>
              </a:rPr>
              <a:t>の</a:t>
            </a:r>
            <a:r>
              <a:rPr lang="ja-JP" sz="1250" b="0" i="0" u="none" strike="noStrike" cap="none" dirty="0">
                <a:solidFill>
                  <a:schemeClr val="dk1"/>
                </a:solidFill>
                <a:latin typeface="Arial"/>
                <a:ea typeface="Arial"/>
                <a:cs typeface="Arial"/>
                <a:sym typeface="Arial"/>
              </a:rPr>
              <a:t>お客さまに対しても訴求可能</a:t>
            </a:r>
            <a:r>
              <a:rPr lang="ja-JP" altLang="en-US" sz="1250" b="0" i="0" u="none" strike="noStrike" cap="none" dirty="0">
                <a:solidFill>
                  <a:schemeClr val="dk1"/>
                </a:solidFill>
                <a:latin typeface="Arial"/>
                <a:ea typeface="Arial"/>
                <a:cs typeface="Arial"/>
                <a:sym typeface="Arial"/>
              </a:rPr>
              <a:t>です</a:t>
            </a:r>
            <a:r>
              <a:rPr lang="ja-JP" sz="1250" b="0" i="0" u="none" strike="noStrike" cap="none" dirty="0">
                <a:solidFill>
                  <a:schemeClr val="dk1"/>
                </a:solidFill>
                <a:latin typeface="Arial"/>
                <a:ea typeface="Arial"/>
                <a:cs typeface="Arial"/>
                <a:sym typeface="Arial"/>
              </a:rPr>
              <a:t>。　</a:t>
            </a:r>
            <a:endParaRPr lang="en-US" altLang="ja-JP" sz="12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dirty="0">
                <a:solidFill>
                  <a:schemeClr val="dk1"/>
                </a:solidFill>
                <a:latin typeface="Arial"/>
                <a:ea typeface="Arial"/>
                <a:cs typeface="Arial"/>
                <a:sym typeface="Arial"/>
              </a:rPr>
              <a:t>＊総番組数87ch</a:t>
            </a:r>
            <a:r>
              <a:rPr lang="ja-JP" sz="1200" b="0" i="0" u="none" strike="noStrike" cap="none" baseline="30000" dirty="0">
                <a:solidFill>
                  <a:schemeClr val="dk1"/>
                </a:solidFill>
                <a:latin typeface="Arial"/>
                <a:ea typeface="Arial"/>
                <a:cs typeface="Arial"/>
                <a:sym typeface="Arial"/>
              </a:rPr>
              <a:t>※2</a:t>
            </a:r>
            <a:endParaRPr sz="12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endParaRPr sz="1250" b="0" i="0" u="none" strike="noStrike" cap="none" dirty="0">
              <a:solidFill>
                <a:schemeClr val="dk1"/>
              </a:solidFill>
              <a:latin typeface="Arial"/>
              <a:ea typeface="Arial"/>
              <a:cs typeface="Arial"/>
              <a:sym typeface="Arial"/>
            </a:endParaRPr>
          </a:p>
        </p:txBody>
      </p:sp>
      <p:pic>
        <p:nvPicPr>
          <p:cNvPr id="1072" name="Google Shape;1072;p22" descr="グラフ, ウォーターフォール図&#10;&#10;自動的に生成された説明"/>
          <p:cNvPicPr preferRelativeResize="0"/>
          <p:nvPr/>
        </p:nvPicPr>
        <p:blipFill rotWithShape="1">
          <a:blip r:embed="rId5">
            <a:alphaModFix/>
          </a:blip>
          <a:srcRect/>
          <a:stretch/>
        </p:blipFill>
        <p:spPr>
          <a:xfrm>
            <a:off x="911678" y="6615841"/>
            <a:ext cx="910065" cy="511912"/>
          </a:xfrm>
          <a:prstGeom prst="rect">
            <a:avLst/>
          </a:prstGeom>
          <a:noFill/>
          <a:ln>
            <a:noFill/>
          </a:ln>
        </p:spPr>
      </p:pic>
      <p:sp>
        <p:nvSpPr>
          <p:cNvPr id="1073" name="Google Shape;1073;p22"/>
          <p:cNvSpPr txBox="1"/>
          <p:nvPr/>
        </p:nvSpPr>
        <p:spPr>
          <a:xfrm>
            <a:off x="494251" y="6472946"/>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pic>
        <p:nvPicPr>
          <p:cNvPr id="1074" name="Google Shape;1074;p22" descr="コンピューターのスクリーンショット&#10;&#10;自動的に生成された説明"/>
          <p:cNvPicPr preferRelativeResize="0"/>
          <p:nvPr/>
        </p:nvPicPr>
        <p:blipFill rotWithShape="1">
          <a:blip r:embed="rId6">
            <a:alphaModFix/>
          </a:blip>
          <a:srcRect/>
          <a:stretch/>
        </p:blipFill>
        <p:spPr>
          <a:xfrm>
            <a:off x="1977790" y="6615841"/>
            <a:ext cx="932839" cy="524722"/>
          </a:xfrm>
          <a:prstGeom prst="rect">
            <a:avLst/>
          </a:prstGeom>
          <a:noFill/>
          <a:ln>
            <a:noFill/>
          </a:ln>
        </p:spPr>
      </p:pic>
      <p:sp>
        <p:nvSpPr>
          <p:cNvPr id="1075" name="Google Shape;1075;p22"/>
          <p:cNvSpPr txBox="1"/>
          <p:nvPr/>
        </p:nvSpPr>
        <p:spPr>
          <a:xfrm>
            <a:off x="1977790" y="1846970"/>
            <a:ext cx="143096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23年</a:t>
            </a:r>
            <a:r>
              <a:rPr lang="ja-JP" sz="800" b="0" i="0" u="none" strike="noStrike" cap="none">
                <a:solidFill>
                  <a:schemeClr val="dk1"/>
                </a:solidFill>
                <a:latin typeface="Arial"/>
                <a:ea typeface="Arial"/>
                <a:cs typeface="Arial"/>
                <a:sym typeface="Arial"/>
              </a:rPr>
              <a:t>9月実績</a:t>
            </a:r>
            <a:r>
              <a:rPr lang="ja-JP" altLang="en-US" sz="8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077" name="Google Shape;1077;p22"/>
          <p:cNvSpPr txBox="1"/>
          <p:nvPr/>
        </p:nvSpPr>
        <p:spPr>
          <a:xfrm>
            <a:off x="2653057" y="5415795"/>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※上記はAirbus A350-900</a:t>
            </a:r>
            <a:r>
              <a:rPr lang="ja-JP" altLang="en-US" sz="800" b="0" i="0" u="none" strike="noStrike" cap="none" dirty="0">
                <a:solidFill>
                  <a:schemeClr val="dk1"/>
                </a:solidFill>
                <a:latin typeface="Arial"/>
                <a:ea typeface="Arial"/>
                <a:cs typeface="Arial"/>
                <a:sym typeface="Arial"/>
              </a:rPr>
              <a:t>型機</a:t>
            </a:r>
            <a:r>
              <a:rPr lang="ja-JP" sz="800" b="0" i="0" u="none" strike="noStrike" cap="none" dirty="0">
                <a:solidFill>
                  <a:schemeClr val="dk1"/>
                </a:solidFill>
                <a:latin typeface="Arial"/>
                <a:ea typeface="Arial"/>
                <a:cs typeface="Arial"/>
                <a:sym typeface="Arial"/>
              </a:rPr>
              <a:t>機材</a:t>
            </a:r>
            <a:endParaRPr sz="800" b="0" i="0" u="none" strike="noStrike" cap="none" dirty="0">
              <a:solidFill>
                <a:schemeClr val="dk1"/>
              </a:solidFill>
              <a:latin typeface="Arial"/>
              <a:ea typeface="Arial"/>
              <a:cs typeface="Arial"/>
              <a:sym typeface="Arial"/>
            </a:endParaRPr>
          </a:p>
        </p:txBody>
      </p:sp>
      <p:grpSp>
        <p:nvGrpSpPr>
          <p:cNvPr id="1078" name="Google Shape;1078;p22"/>
          <p:cNvGrpSpPr/>
          <p:nvPr/>
        </p:nvGrpSpPr>
        <p:grpSpPr>
          <a:xfrm>
            <a:off x="688677" y="1922989"/>
            <a:ext cx="3794622" cy="627824"/>
            <a:chOff x="790556" y="2185702"/>
            <a:chExt cx="3794622" cy="627824"/>
          </a:xfrm>
        </p:grpSpPr>
        <p:sp>
          <p:nvSpPr>
            <p:cNvPr id="1079" name="Google Shape;1079;p22"/>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1080" name="Google Shape;1080;p22"/>
            <p:cNvSpPr txBox="1"/>
            <p:nvPr/>
          </p:nvSpPr>
          <p:spPr>
            <a:xfrm>
              <a:off x="3286392" y="2185702"/>
              <a:ext cx="129878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67.7</a:t>
              </a:r>
              <a:r>
                <a:rPr lang="ja-JP" sz="1200" b="0" i="0" u="none" strike="noStrike" cap="none" dirty="0">
                  <a:solidFill>
                    <a:schemeClr val="dk1"/>
                  </a:solidFill>
                  <a:latin typeface="Arial"/>
                  <a:ea typeface="Arial"/>
                  <a:cs typeface="Arial"/>
                  <a:sym typeface="Arial"/>
                </a:rPr>
                <a:t>万人</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※1</a:t>
              </a:r>
              <a:endParaRPr sz="2000" b="0" i="0" u="none" strike="noStrike" cap="none" baseline="30000" dirty="0">
                <a:solidFill>
                  <a:schemeClr val="dk1"/>
                </a:solidFill>
                <a:latin typeface="Arial"/>
                <a:ea typeface="Arial"/>
                <a:cs typeface="Arial"/>
                <a:sym typeface="Arial"/>
              </a:endParaRPr>
            </a:p>
          </p:txBody>
        </p:sp>
        <p:sp>
          <p:nvSpPr>
            <p:cNvPr id="1081" name="Google Shape;1081;p22"/>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nvGrpSpPr>
          <p:cNvPr id="1082" name="Google Shape;1082;p22"/>
          <p:cNvGrpSpPr/>
          <p:nvPr/>
        </p:nvGrpSpPr>
        <p:grpSpPr>
          <a:xfrm>
            <a:off x="688927" y="2363536"/>
            <a:ext cx="3818079" cy="627824"/>
            <a:chOff x="790556" y="2185702"/>
            <a:chExt cx="3818079" cy="627824"/>
          </a:xfrm>
        </p:grpSpPr>
        <p:sp>
          <p:nvSpPr>
            <p:cNvPr id="1083" name="Google Shape;1083;p22"/>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1084" name="Google Shape;1084;p22"/>
            <p:cNvSpPr txBox="1"/>
            <p:nvPr/>
          </p:nvSpPr>
          <p:spPr>
            <a:xfrm>
              <a:off x="3286392" y="2185702"/>
              <a:ext cx="132224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   55</a:t>
              </a:r>
              <a:r>
                <a:rPr lang="ja-JP" sz="1200" b="0" i="0" u="none" strike="noStrike" cap="none" dirty="0">
                  <a:solidFill>
                    <a:schemeClr val="dk1"/>
                  </a:solidFill>
                  <a:latin typeface="Arial"/>
                  <a:ea typeface="Arial"/>
                  <a:cs typeface="Arial"/>
                  <a:sym typeface="Arial"/>
                </a:rPr>
                <a:t>万回</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※3</a:t>
              </a:r>
              <a:endParaRPr sz="2000" b="0" i="0" u="none" strike="noStrike" cap="none" baseline="30000" dirty="0">
                <a:solidFill>
                  <a:schemeClr val="dk1"/>
                </a:solidFill>
                <a:latin typeface="Arial"/>
                <a:ea typeface="Arial"/>
                <a:cs typeface="Arial"/>
                <a:sym typeface="Arial"/>
              </a:endParaRPr>
            </a:p>
          </p:txBody>
        </p:sp>
      </p:grpSp>
      <p:sp>
        <p:nvSpPr>
          <p:cNvPr id="1086" name="Google Shape;1086;p22"/>
          <p:cNvSpPr txBox="1"/>
          <p:nvPr/>
        </p:nvSpPr>
        <p:spPr>
          <a:xfrm>
            <a:off x="2235994" y="263765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sp>
        <p:nvSpPr>
          <p:cNvPr id="1088" name="Google Shape;1088;p22"/>
          <p:cNvSpPr txBox="1"/>
          <p:nvPr/>
        </p:nvSpPr>
        <p:spPr>
          <a:xfrm>
            <a:off x="6204858" y="826227"/>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※本メニューは料金変動制です。</a:t>
            </a:r>
            <a:endParaRPr sz="105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半期ごとに定価の見直しを行います。</a:t>
            </a:r>
            <a:endParaRPr sz="1400" b="0" i="0" u="none" strike="noStrike" cap="none">
              <a:solidFill>
                <a:srgbClr val="000000"/>
              </a:solidFill>
              <a:latin typeface="Arial"/>
              <a:ea typeface="Arial"/>
              <a:cs typeface="Arial"/>
              <a:sym typeface="Arial"/>
            </a:endParaRPr>
          </a:p>
        </p:txBody>
      </p:sp>
      <p:sp>
        <p:nvSpPr>
          <p:cNvPr id="2" name="Google Shape;1041;p21">
            <a:extLst>
              <a:ext uri="{FF2B5EF4-FFF2-40B4-BE49-F238E27FC236}">
                <a16:creationId xmlns:a16="http://schemas.microsoft.com/office/drawing/2014/main" id="{FB53FDA5-3EAB-52B4-13E3-E29675CBC45C}"/>
              </a:ext>
            </a:extLst>
          </p:cNvPr>
          <p:cNvSpPr txBox="1"/>
          <p:nvPr/>
        </p:nvSpPr>
        <p:spPr>
          <a:xfrm>
            <a:off x="5172074" y="6065979"/>
            <a:ext cx="5378308" cy="116951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※1：22年4月～23年3月平均</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JAL保有データ</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en-US" altLang="ja-JP" sz="800" b="0" i="0" u="none" strike="noStrike" cap="none" dirty="0">
                <a:solidFill>
                  <a:schemeClr val="dk1"/>
                </a:solidFill>
                <a:latin typeface="Arial"/>
                <a:ea typeface="Arial"/>
                <a:cs typeface="Arial"/>
                <a:sym typeface="Arial"/>
              </a:rPr>
              <a:t>※2</a:t>
            </a:r>
            <a:r>
              <a:rPr lang="ja-JP" altLang="en-US" sz="800" b="0" i="0" u="none" strike="noStrike" cap="none" dirty="0">
                <a:solidFill>
                  <a:schemeClr val="dk1"/>
                </a:solidFill>
                <a:latin typeface="Arial"/>
                <a:ea typeface="Arial"/>
                <a:cs typeface="Arial"/>
                <a:sym typeface="Arial"/>
              </a:rPr>
              <a:t>：</a:t>
            </a:r>
            <a:r>
              <a:rPr lang="ja-JP" altLang="en-US" sz="800" b="0" i="0" u="none" strike="noStrike" cap="none" dirty="0">
                <a:solidFill>
                  <a:srgbClr val="000000"/>
                </a:solidFill>
                <a:latin typeface="Arial"/>
                <a:ea typeface="Arial"/>
                <a:cs typeface="Arial"/>
                <a:sym typeface="Arial"/>
              </a:rPr>
              <a:t>総番組数は月ごとに変動します。一部、</a:t>
            </a:r>
            <a:r>
              <a:rPr lang="en-US" altLang="ja-JP" sz="800" b="0" i="0" u="none" strike="noStrike" cap="none" dirty="0">
                <a:solidFill>
                  <a:srgbClr val="000000"/>
                </a:solidFill>
                <a:latin typeface="Arial"/>
                <a:ea typeface="Arial"/>
                <a:cs typeface="Arial"/>
                <a:sym typeface="Arial"/>
              </a:rPr>
              <a:t>CM</a:t>
            </a:r>
            <a:r>
              <a:rPr lang="ja-JP" altLang="en-US" sz="800" b="0" i="0" u="none" strike="noStrike" cap="none" dirty="0">
                <a:solidFill>
                  <a:srgbClr val="000000"/>
                </a:solidFill>
                <a:latin typeface="Arial"/>
                <a:ea typeface="Arial"/>
                <a:cs typeface="Arial"/>
                <a:sym typeface="Arial"/>
              </a:rPr>
              <a:t>上映不可の番組がございます。</a:t>
            </a:r>
          </a:p>
          <a:p>
            <a:pPr marL="0" marR="0" lvl="0" indent="0" algn="l" rtl="0">
              <a:lnSpc>
                <a:spcPct val="125000"/>
              </a:lnSpc>
              <a:spcBef>
                <a:spcPts val="0"/>
              </a:spcBef>
              <a:spcAft>
                <a:spcPts val="0"/>
              </a:spcAft>
              <a:buClr>
                <a:srgbClr val="000000"/>
              </a:buClr>
              <a:buSzPts val="1000"/>
              <a:buFont typeface="Arial"/>
              <a:buNone/>
            </a:pPr>
            <a:r>
              <a:rPr lang="ja-JP" altLang="en-US" sz="800" b="0" i="0" u="none" strike="noStrike" cap="none" dirty="0">
                <a:solidFill>
                  <a:srgbClr val="000000"/>
                </a:solidFill>
                <a:latin typeface="Arial"/>
                <a:ea typeface="Arial"/>
                <a:cs typeface="Arial"/>
                <a:sym typeface="Arial"/>
              </a:rPr>
              <a:t>      　国際線機材の国内転用運航便では番組数が異なります。</a:t>
            </a:r>
            <a:endParaRPr lang="ja-JP" altLang="en-US"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※3</a:t>
            </a:r>
            <a:r>
              <a:rPr lang="ja-JP" altLang="ja-JP"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JAL保有データ</a:t>
            </a:r>
            <a:r>
              <a:rPr lang="ja-JP" altLang="en-US" sz="800" b="0" i="0" u="none" strike="noStrike" cap="none" dirty="0">
                <a:solidFill>
                  <a:schemeClr val="dk1"/>
                </a:solidFill>
                <a:latin typeface="Arial"/>
                <a:ea typeface="Arial"/>
                <a:cs typeface="Arial"/>
                <a:sym typeface="Arial"/>
              </a:rPr>
              <a:t>（参考値）</a:t>
            </a:r>
            <a:endParaRPr lang="en-US" altLang="ja-JP" sz="800" b="0" i="0" u="none" strike="noStrike" cap="none" dirty="0">
              <a:solidFill>
                <a:schemeClr val="dk1"/>
              </a:solidFill>
              <a:latin typeface="Arial"/>
              <a:ea typeface="Arial"/>
              <a:cs typeface="Arial"/>
              <a:sym typeface="Arial"/>
            </a:endParaRPr>
          </a:p>
          <a:p>
            <a:pPr>
              <a:lnSpc>
                <a:spcPct val="125000"/>
              </a:lnSpc>
              <a:buSzPts val="1000"/>
            </a:pPr>
            <a:r>
              <a:rPr lang="en-US" altLang="ja-JP" sz="800" i="0" u="none" strike="noStrike" cap="none" dirty="0">
                <a:solidFill>
                  <a:schemeClr val="dk1"/>
                </a:solidFill>
                <a:latin typeface="Arial"/>
                <a:ea typeface="Arial"/>
                <a:cs typeface="Arial"/>
                <a:sym typeface="Arial"/>
              </a:rPr>
              <a:t>※</a:t>
            </a:r>
            <a:r>
              <a:rPr lang="ja-JP" altLang="en-US" sz="800" i="0" u="none" strike="noStrike" cap="none" dirty="0">
                <a:solidFill>
                  <a:schemeClr val="dk1"/>
                </a:solidFill>
                <a:latin typeface="Arial"/>
                <a:ea typeface="Arial"/>
                <a:cs typeface="Arial"/>
                <a:sym typeface="Arial"/>
              </a:rPr>
              <a:t>再生・スキップ等の操作を行う際、画面</a:t>
            </a:r>
            <a:r>
              <a:rPr lang="en-US" altLang="ja-JP" sz="800" i="0" u="none" strike="noStrike" cap="none" dirty="0">
                <a:solidFill>
                  <a:schemeClr val="dk1"/>
                </a:solidFill>
                <a:latin typeface="Arial"/>
                <a:ea typeface="Arial"/>
                <a:cs typeface="Arial"/>
                <a:sym typeface="Arial"/>
              </a:rPr>
              <a:t>1/3</a:t>
            </a:r>
            <a:r>
              <a:rPr lang="ja-JP" altLang="en-US" sz="800" i="0" u="none" strike="noStrike" cap="none" dirty="0">
                <a:solidFill>
                  <a:schemeClr val="dk1"/>
                </a:solidFill>
                <a:latin typeface="Arial"/>
                <a:ea typeface="Arial"/>
                <a:cs typeface="Arial"/>
                <a:sym typeface="Arial"/>
              </a:rPr>
              <a:t>程度にウィンドウスキップ・巻き戻しの表示）が数秒間表示されます。その他、運航上の</a:t>
            </a:r>
            <a:r>
              <a:rPr lang="ja-JP" altLang="en-US" sz="800" i="0" u="none" strike="noStrike" cap="none" dirty="0">
                <a:solidFill>
                  <a:schemeClr val="tx1"/>
                </a:solidFill>
                <a:latin typeface="Arial"/>
                <a:ea typeface="Arial"/>
                <a:cs typeface="Arial"/>
                <a:sym typeface="Arial"/>
              </a:rPr>
              <a:t>アナウンス発生時には再生が一時中止等される場合がございます。</a:t>
            </a:r>
            <a:br>
              <a:rPr lang="en-US" altLang="ja-JP" sz="800" i="0" u="none" strike="noStrike" cap="none" dirty="0">
                <a:solidFill>
                  <a:schemeClr val="tx1"/>
                </a:solidFill>
                <a:latin typeface="Arial"/>
                <a:ea typeface="Arial"/>
                <a:cs typeface="Arial"/>
                <a:sym typeface="Arial"/>
              </a:rPr>
            </a:br>
            <a:r>
              <a:rPr lang="en-US" altLang="ja-JP" sz="800" i="0" u="none" strike="noStrike" cap="none" dirty="0">
                <a:solidFill>
                  <a:srgbClr val="FF0000"/>
                </a:solidFill>
                <a:latin typeface="Arial"/>
                <a:ea typeface="Arial"/>
                <a:cs typeface="Arial"/>
                <a:sym typeface="Arial"/>
              </a:rPr>
              <a:t>※</a:t>
            </a:r>
            <a:r>
              <a:rPr lang="ja-JP" altLang="en-US" sz="800" i="0" u="none" strike="noStrike" cap="none" dirty="0">
                <a:solidFill>
                  <a:srgbClr val="FF0000"/>
                </a:solidFill>
                <a:latin typeface="Arial"/>
                <a:ea typeface="Arial"/>
                <a:cs typeface="Arial"/>
                <a:sym typeface="Arial"/>
              </a:rPr>
              <a:t>実機での上映の様子の撮影提供はいたしかねます。</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24"/>
          <p:cNvPicPr preferRelativeResize="0"/>
          <p:nvPr/>
        </p:nvPicPr>
        <p:blipFill rotWithShape="1">
          <a:blip r:embed="rId3">
            <a:alphaModFix/>
          </a:blip>
          <a:srcRect/>
          <a:stretch/>
        </p:blipFill>
        <p:spPr>
          <a:xfrm>
            <a:off x="831516" y="2793976"/>
            <a:ext cx="4064000" cy="2078450"/>
          </a:xfrm>
          <a:prstGeom prst="rect">
            <a:avLst/>
          </a:prstGeom>
          <a:noFill/>
          <a:ln>
            <a:noFill/>
          </a:ln>
        </p:spPr>
      </p:pic>
      <p:cxnSp>
        <p:nvCxnSpPr>
          <p:cNvPr id="1112" name="Google Shape;1112;p24"/>
          <p:cNvCxnSpPr>
            <a:stCxn id="1113" idx="3"/>
            <a:endCxn id="1114" idx="3"/>
          </p:cNvCxnSpPr>
          <p:nvPr/>
        </p:nvCxnSpPr>
        <p:spPr>
          <a:xfrm rot="10800000">
            <a:off x="1514682" y="5634029"/>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13" name="Google Shape;1113;p24"/>
          <p:cNvPicPr preferRelativeResize="0"/>
          <p:nvPr/>
        </p:nvPicPr>
        <p:blipFill rotWithShape="1">
          <a:blip r:embed="rId4">
            <a:alphaModFix/>
          </a:blip>
          <a:srcRect/>
          <a:stretch/>
        </p:blipFill>
        <p:spPr>
          <a:xfrm>
            <a:off x="3947084" y="5418029"/>
            <a:ext cx="719998" cy="431999"/>
          </a:xfrm>
          <a:prstGeom prst="rect">
            <a:avLst/>
          </a:prstGeom>
          <a:noFill/>
          <a:ln>
            <a:noFill/>
          </a:ln>
        </p:spPr>
      </p:pic>
      <p:pic>
        <p:nvPicPr>
          <p:cNvPr id="1115" name="Google Shape;1115;p24"/>
          <p:cNvPicPr preferRelativeResize="0"/>
          <p:nvPr/>
        </p:nvPicPr>
        <p:blipFill rotWithShape="1">
          <a:blip r:embed="rId5">
            <a:alphaModFix/>
          </a:blip>
          <a:srcRect/>
          <a:stretch/>
        </p:blipFill>
        <p:spPr>
          <a:xfrm>
            <a:off x="3158957" y="5418029"/>
            <a:ext cx="719998" cy="431999"/>
          </a:xfrm>
          <a:prstGeom prst="rect">
            <a:avLst/>
          </a:prstGeom>
          <a:noFill/>
          <a:ln>
            <a:noFill/>
          </a:ln>
        </p:spPr>
      </p:pic>
      <p:pic>
        <p:nvPicPr>
          <p:cNvPr id="1116" name="Google Shape;1116;p24"/>
          <p:cNvPicPr preferRelativeResize="0"/>
          <p:nvPr/>
        </p:nvPicPr>
        <p:blipFill rotWithShape="1">
          <a:blip r:embed="rId6">
            <a:alphaModFix/>
          </a:blip>
          <a:srcRect/>
          <a:stretch/>
        </p:blipFill>
        <p:spPr>
          <a:xfrm>
            <a:off x="2370828" y="5418030"/>
            <a:ext cx="720001" cy="432000"/>
          </a:xfrm>
          <a:prstGeom prst="rect">
            <a:avLst/>
          </a:prstGeom>
          <a:noFill/>
          <a:ln>
            <a:noFill/>
          </a:ln>
        </p:spPr>
      </p:pic>
      <p:pic>
        <p:nvPicPr>
          <p:cNvPr id="1117" name="Google Shape;1117;p24"/>
          <p:cNvPicPr preferRelativeResize="0"/>
          <p:nvPr/>
        </p:nvPicPr>
        <p:blipFill rotWithShape="1">
          <a:blip r:embed="rId7">
            <a:alphaModFix/>
          </a:blip>
          <a:srcRect/>
          <a:stretch/>
        </p:blipFill>
        <p:spPr>
          <a:xfrm>
            <a:off x="1582701" y="5418029"/>
            <a:ext cx="720001" cy="432000"/>
          </a:xfrm>
          <a:prstGeom prst="rect">
            <a:avLst/>
          </a:prstGeom>
          <a:noFill/>
          <a:ln>
            <a:noFill/>
          </a:ln>
        </p:spPr>
      </p:pic>
      <p:sp>
        <p:nvSpPr>
          <p:cNvPr id="1118" name="Google Shape;1118;p24"/>
          <p:cNvSpPr/>
          <p:nvPr/>
        </p:nvSpPr>
        <p:spPr>
          <a:xfrm>
            <a:off x="793973" y="5151727"/>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19" name="Google Shape;1119;p24"/>
          <p:cNvCxnSpPr/>
          <p:nvPr/>
        </p:nvCxnSpPr>
        <p:spPr>
          <a:xfrm>
            <a:off x="803118" y="1050127"/>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120" name="Google Shape;1120;p24"/>
          <p:cNvGraphicFramePr/>
          <p:nvPr>
            <p:extLst>
              <p:ext uri="{D42A27DB-BD31-4B8C-83A1-F6EECF244321}">
                <p14:modId xmlns:p14="http://schemas.microsoft.com/office/powerpoint/2010/main" val="4086934093"/>
              </p:ext>
            </p:extLst>
          </p:nvPr>
        </p:nvGraphicFramePr>
        <p:xfrm>
          <a:off x="5172075" y="1076253"/>
          <a:ext cx="5378308" cy="5133746"/>
        </p:xfrm>
        <a:graphic>
          <a:graphicData uri="http://schemas.openxmlformats.org/drawingml/2006/table">
            <a:tbl>
              <a:tblPr firstCol="1" bandRow="1">
                <a:noFill/>
                <a:tableStyleId>{0DF84AE7-DAF0-440A-AC48-965F873BCF0F}</a:tableStyleId>
              </a:tblPr>
              <a:tblGrid>
                <a:gridCol w="1152056">
                  <a:extLst>
                    <a:ext uri="{9D8B030D-6E8A-4147-A177-3AD203B41FA5}">
                      <a16:colId xmlns:a16="http://schemas.microsoft.com/office/drawing/2014/main" val="20000"/>
                    </a:ext>
                  </a:extLst>
                </a:gridCol>
                <a:gridCol w="4226252">
                  <a:extLst>
                    <a:ext uri="{9D8B030D-6E8A-4147-A177-3AD203B41FA5}">
                      <a16:colId xmlns:a16="http://schemas.microsoft.com/office/drawing/2014/main" val="20001"/>
                    </a:ext>
                  </a:extLst>
                </a:gridCol>
              </a:tblGrid>
              <a:tr h="475783">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a:t>
                      </a:r>
                      <a:r>
                        <a:rPr lang="ja-JP" altLang="en-US" sz="1000" b="1" i="0" u="none" strike="noStrike" cap="none" dirty="0">
                          <a:latin typeface="Arial"/>
                          <a:ea typeface="Arial"/>
                          <a:cs typeface="Arial"/>
                          <a:sym typeface="Arial"/>
                        </a:rPr>
                        <a:t>メディア</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JAL運航機材　個人用モニター </a:t>
                      </a:r>
                      <a:endParaRPr sz="1000" u="none" strike="noStrike" cap="none" dirty="0"/>
                    </a:p>
                  </a:txBody>
                  <a:tcPr marL="180000" marR="180000" marT="108000" marB="108000" anchor="ctr"/>
                </a:tc>
                <a:extLst>
                  <a:ext uri="{0D108BD9-81ED-4DB2-BD59-A6C34878D82A}">
                    <a16:rowId xmlns:a16="http://schemas.microsoft.com/office/drawing/2014/main" val="10000"/>
                  </a:ext>
                </a:extLst>
              </a:tr>
              <a:tr h="7934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上映期間 </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a:t>
                      </a:r>
                      <a:r>
                        <a:rPr lang="ja-JP" altLang="en-US" sz="1000" u="none" strike="noStrike" cap="none" dirty="0">
                          <a:latin typeface="Arial"/>
                          <a:ea typeface="Arial"/>
                          <a:cs typeface="Arial"/>
                          <a:sym typeface="Arial"/>
                        </a:rPr>
                        <a:t>）</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dirty="0">
                          <a:latin typeface="Arial"/>
                          <a:ea typeface="Arial"/>
                          <a:cs typeface="Arial"/>
                          <a:sym typeface="Arial"/>
                        </a:rPr>
                        <a:t>※機材繰りなどの諸事情により上映開始日および終了日が前後する場合がございます。</a:t>
                      </a:r>
                      <a:endParaRPr sz="800" u="none" strike="noStrike" cap="none" dirty="0"/>
                    </a:p>
                  </a:txBody>
                  <a:tcPr marL="180000" marR="180000" marT="108000" marB="108000" anchor="ctr"/>
                </a:tc>
                <a:extLst>
                  <a:ext uri="{0D108BD9-81ED-4DB2-BD59-A6C34878D82A}">
                    <a16:rowId xmlns:a16="http://schemas.microsoft.com/office/drawing/2014/main" val="10001"/>
                  </a:ext>
                </a:extLst>
              </a:tr>
              <a:tr h="433569">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上映秒数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15秒 　</a:t>
                      </a:r>
                      <a:r>
                        <a:rPr lang="ja-JP" sz="800" u="none" strike="noStrike" cap="none" dirty="0">
                          <a:latin typeface="Arial"/>
                          <a:ea typeface="Arial"/>
                          <a:cs typeface="Arial"/>
                          <a:sym typeface="Arial"/>
                        </a:rPr>
                        <a:t>※上映順はお任せいただきます。 </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618214">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上映便数</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約2,390便/月</a:t>
                      </a:r>
                      <a:r>
                        <a:rPr lang="ja-JP" sz="1000" u="none" strike="noStrike" cap="none" baseline="30000" dirty="0">
                          <a:latin typeface="Arial"/>
                          <a:ea typeface="Arial"/>
                          <a:cs typeface="Arial"/>
                          <a:sym typeface="Arial"/>
                        </a:rPr>
                        <a:t>※1 </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a:t>
                      </a:r>
                      <a:r>
                        <a:rPr lang="ja-JP" altLang="en-US" sz="800" b="0" i="0" u="none" strike="noStrike" cap="none" dirty="0">
                          <a:solidFill>
                            <a:srgbClr val="000000"/>
                          </a:solidFill>
                          <a:latin typeface="Arial"/>
                          <a:ea typeface="Arial"/>
                          <a:cs typeface="Arial"/>
                          <a:sym typeface="Arial"/>
                        </a:rPr>
                        <a:t>このうち、</a:t>
                      </a:r>
                      <a:r>
                        <a:rPr lang="ja-JP" sz="800" b="0" i="0" u="none" strike="noStrike" cap="none" dirty="0">
                          <a:solidFill>
                            <a:srgbClr val="000000"/>
                          </a:solidFill>
                          <a:latin typeface="Arial"/>
                          <a:ea typeface="Arial"/>
                          <a:cs typeface="Arial"/>
                          <a:sym typeface="Arial"/>
                        </a:rPr>
                        <a:t>一部の機材では</a:t>
                      </a:r>
                      <a:r>
                        <a:rPr lang="ja-JP" altLang="en-US" sz="800" b="0" i="0" u="none" strike="noStrike" cap="none" dirty="0">
                          <a:solidFill>
                            <a:srgbClr val="000000"/>
                          </a:solidFill>
                          <a:latin typeface="Arial"/>
                          <a:ea typeface="Arial"/>
                          <a:cs typeface="Arial"/>
                          <a:sym typeface="Arial"/>
                        </a:rPr>
                        <a:t>上映</a:t>
                      </a:r>
                      <a:r>
                        <a:rPr lang="ja-JP" sz="800" b="0" i="0" u="none" strike="noStrike" cap="none" dirty="0">
                          <a:solidFill>
                            <a:srgbClr val="000000"/>
                          </a:solidFill>
                          <a:latin typeface="Arial"/>
                          <a:ea typeface="Arial"/>
                          <a:cs typeface="Arial"/>
                          <a:sym typeface="Arial"/>
                        </a:rPr>
                        <a:t>されない場合がございます。</a:t>
                      </a:r>
                      <a:endParaRPr sz="800" u="none" strike="noStrike" cap="none" dirty="0"/>
                    </a:p>
                  </a:txBody>
                  <a:tcPr marL="180000" marR="180000" marT="108000" marB="108000" anchor="ctr"/>
                </a:tc>
                <a:extLst>
                  <a:ext uri="{0D108BD9-81ED-4DB2-BD59-A6C34878D82A}">
                    <a16:rowId xmlns:a16="http://schemas.microsoft.com/office/drawing/2014/main" val="10003"/>
                  </a:ext>
                </a:extLst>
              </a:tr>
              <a:tr h="456453">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上映路線</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国際線</a:t>
                      </a:r>
                      <a:r>
                        <a:rPr lang="ja-JP" sz="1000" b="0" u="none" strike="noStrike" cap="none" dirty="0">
                          <a:latin typeface="Arial"/>
                          <a:ea typeface="Arial"/>
                          <a:cs typeface="Arial"/>
                          <a:sym typeface="Arial"/>
                        </a:rPr>
                        <a:t>JAL運航</a:t>
                      </a:r>
                      <a:r>
                        <a:rPr lang="ja-JP" sz="1000" u="none" strike="noStrike" cap="none" dirty="0">
                          <a:latin typeface="Arial"/>
                          <a:ea typeface="Arial"/>
                          <a:cs typeface="Arial"/>
                          <a:sym typeface="Arial"/>
                        </a:rPr>
                        <a:t>路線</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83726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販売枠</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10 ~ 12 枠</a:t>
                      </a:r>
                      <a:br>
                        <a:rPr lang="en-US" altLang="ja-JP" sz="1000" u="none" strike="noStrike" cap="none" dirty="0">
                          <a:latin typeface="Arial"/>
                          <a:ea typeface="Arial"/>
                          <a:cs typeface="Arial"/>
                          <a:sym typeface="Arial"/>
                        </a:rPr>
                      </a:b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奇数チャンネル15秒×5~6枠、偶数チャンネル15秒×5~6枠</a:t>
                      </a:r>
                      <a:r>
                        <a:rPr lang="ja-JP" altLang="en-US" sz="1000" u="none" strike="noStrike" cap="none" dirty="0">
                          <a:latin typeface="Arial"/>
                          <a:ea typeface="Arial"/>
                          <a:cs typeface="Arial"/>
                          <a:sym typeface="Arial"/>
                        </a:rPr>
                        <a:t>）</a:t>
                      </a:r>
                      <a:r>
                        <a:rPr lang="ja-JP" sz="1000" u="none" strike="noStrike" cap="none" baseline="30000" dirty="0">
                          <a:latin typeface="Arial"/>
                          <a:ea typeface="Arial"/>
                          <a:cs typeface="Arial"/>
                          <a:sym typeface="Arial"/>
                        </a:rPr>
                        <a:t>※3</a:t>
                      </a:r>
                      <a:endParaRPr sz="10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dirty="0">
                          <a:solidFill>
                            <a:srgbClr val="000000"/>
                          </a:solidFill>
                          <a:latin typeface="Arial"/>
                          <a:ea typeface="Arial"/>
                          <a:cs typeface="Arial"/>
                          <a:sym typeface="Arial"/>
                        </a:rPr>
                        <a:t>※1社につき2枠/月まで購入可。</a:t>
                      </a:r>
                      <a:endParaRPr sz="800" u="none" strike="noStrike" cap="none" dirty="0"/>
                    </a:p>
                  </a:txBody>
                  <a:tcPr marL="180000" marR="180000" marT="108000" marB="108000" anchor="ctr"/>
                </a:tc>
                <a:extLst>
                  <a:ext uri="{0D108BD9-81ED-4DB2-BD59-A6C34878D82A}">
                    <a16:rowId xmlns:a16="http://schemas.microsoft.com/office/drawing/2014/main" val="10005"/>
                  </a:ext>
                </a:extLst>
              </a:tr>
              <a:tr h="613651">
                <a:tc>
                  <a:txBody>
                    <a:bodyPr/>
                    <a:lstStyle/>
                    <a:p>
                      <a:pPr marL="0" marR="0" lvl="0" indent="0" algn="ctr" rtl="0">
                        <a:lnSpc>
                          <a:spcPct val="100000"/>
                        </a:lnSpc>
                        <a:spcBef>
                          <a:spcPts val="0"/>
                        </a:spcBef>
                        <a:spcAft>
                          <a:spcPts val="0"/>
                        </a:spcAft>
                        <a:buClr>
                          <a:srgbClr val="000000"/>
                        </a:buClr>
                        <a:buSzPts val="1200"/>
                        <a:buFont typeface="Arial"/>
                        <a:buNone/>
                      </a:pPr>
                      <a:r>
                        <a:rPr lang="ja-JP" altLang="en-US" sz="1000" b="1" i="0" u="none" strike="noStrike" cap="none" dirty="0">
                          <a:latin typeface="Arial"/>
                          <a:ea typeface="Arial"/>
                          <a:cs typeface="Arial"/>
                          <a:sym typeface="Arial"/>
                        </a:rPr>
                        <a:t>納品</a:t>
                      </a:r>
                      <a:r>
                        <a:rPr lang="ja-JP" sz="1000" b="1" i="0" u="none" strike="noStrike" cap="none" dirty="0">
                          <a:latin typeface="Arial"/>
                          <a:ea typeface="Arial"/>
                          <a:cs typeface="Arial"/>
                          <a:sym typeface="Arial"/>
                        </a:rPr>
                        <a:t>日</a:t>
                      </a:r>
                      <a:endParaRPr sz="1000" u="none" strike="noStrike" cap="none" dirty="0"/>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上映開始の前々月</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13</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日頃</a:t>
                      </a: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en-US" altLang="ja-JP" sz="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具体的な日付はお問い合わせください。</a:t>
                      </a:r>
                    </a:p>
                  </a:txBody>
                  <a:tcPr marL="180000" marR="180000" marT="108000" marB="108000" anchor="ctr"/>
                </a:tc>
                <a:extLst>
                  <a:ext uri="{0D108BD9-81ED-4DB2-BD59-A6C34878D82A}">
                    <a16:rowId xmlns:a16="http://schemas.microsoft.com/office/drawing/2014/main" val="10006"/>
                  </a:ext>
                </a:extLst>
              </a:tr>
              <a:tr h="433569">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料金</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altLang="ja-JP" sz="1000" u="none" strike="noStrike" cap="none" dirty="0">
                          <a:latin typeface="Arial"/>
                          <a:ea typeface="Arial"/>
                          <a:cs typeface="Arial"/>
                          <a:sym typeface="Arial"/>
                        </a:rPr>
                        <a:t>2024年4月～9月</a:t>
                      </a:r>
                      <a:r>
                        <a:rPr lang="ja-JP" altLang="en-US" sz="1000" u="none" strike="noStrike" cap="none" dirty="0">
                          <a:latin typeface="Arial"/>
                          <a:ea typeface="Arial"/>
                          <a:cs typeface="Arial"/>
                          <a:sym typeface="Arial"/>
                        </a:rPr>
                        <a:t>上映</a:t>
                      </a:r>
                      <a:r>
                        <a:rPr lang="ja-JP" altLang="ja-JP" sz="1000" u="none" strike="noStrike" cap="none" dirty="0">
                          <a:latin typeface="Arial"/>
                          <a:ea typeface="Arial"/>
                          <a:cs typeface="Arial"/>
                          <a:sym typeface="Arial"/>
                        </a:rPr>
                        <a:t>分：</a:t>
                      </a:r>
                      <a:r>
                        <a:rPr lang="ja-JP" sz="1000" u="none" strike="noStrike" cap="none" dirty="0">
                          <a:latin typeface="Arial"/>
                          <a:ea typeface="Arial"/>
                          <a:cs typeface="Arial"/>
                          <a:sym typeface="Arial"/>
                        </a:rPr>
                        <a:t>2,250,000円/枠/月</a:t>
                      </a:r>
                      <a:r>
                        <a:rPr lang="ja-JP" altLang="en-US" sz="1000" b="0" i="0" u="none" strike="noStrike" cap="none" dirty="0">
                          <a:solidFill>
                            <a:srgbClr val="000000"/>
                          </a:solidFill>
                          <a:latin typeface="Arial"/>
                          <a:ea typeface="Arial"/>
                          <a:cs typeface="Arial"/>
                          <a:sym typeface="Arial"/>
                        </a:rPr>
                        <a:t>（</a:t>
                      </a:r>
                      <a:r>
                        <a:rPr lang="ja-JP" sz="1000" b="0" i="0" u="none" strike="noStrike" cap="none" dirty="0">
                          <a:solidFill>
                            <a:srgbClr val="000000"/>
                          </a:solidFill>
                          <a:latin typeface="Arial"/>
                          <a:ea typeface="Arial"/>
                          <a:cs typeface="Arial"/>
                          <a:sym typeface="Arial"/>
                        </a:rPr>
                        <a:t>税抜</a:t>
                      </a:r>
                      <a:r>
                        <a:rPr lang="ja-JP" altLang="en-US" sz="1000" b="0" i="0" u="none" strike="noStrike" cap="none" dirty="0">
                          <a:solidFill>
                            <a:srgbClr val="000000"/>
                          </a:solidFill>
                          <a:latin typeface="Arial"/>
                          <a:ea typeface="Arial"/>
                          <a:cs typeface="Arial"/>
                          <a:sym typeface="Arial"/>
                        </a:rPr>
                        <a:t>）</a:t>
                      </a:r>
                      <a:endParaRPr lang="en-US" altLang="ja-JP"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471797">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備考</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早送り可/外部遷移不可</a:t>
                      </a:r>
                      <a:endParaRPr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sp>
        <p:nvSpPr>
          <p:cNvPr id="1121" name="Google Shape;1121;p24"/>
          <p:cNvSpPr txBox="1"/>
          <p:nvPr/>
        </p:nvSpPr>
        <p:spPr>
          <a:xfrm>
            <a:off x="3500527" y="4874531"/>
            <a:ext cx="138892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sp>
        <p:nvSpPr>
          <p:cNvPr id="1122" name="Google Shape;1122;p24"/>
          <p:cNvSpPr txBox="1"/>
          <p:nvPr/>
        </p:nvSpPr>
        <p:spPr>
          <a:xfrm>
            <a:off x="775108" y="544878"/>
            <a:ext cx="607729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a:t>
            </a:r>
            <a:r>
              <a:rPr lang="ja-JP" sz="2000" b="1" i="0" u="none" strike="noStrike" cap="none" dirty="0">
                <a:solidFill>
                  <a:schemeClr val="dk1"/>
                </a:solidFill>
                <a:latin typeface="Arial"/>
                <a:ea typeface="Arial"/>
                <a:cs typeface="Arial"/>
                <a:sym typeface="Arial"/>
              </a:rPr>
              <a:t> 映画前CM</a:t>
            </a:r>
            <a:endParaRPr sz="2000" b="1" i="0" u="none" strike="noStrike" cap="none" dirty="0">
              <a:solidFill>
                <a:schemeClr val="dk1"/>
              </a:solidFill>
              <a:latin typeface="Arial"/>
              <a:ea typeface="Arial"/>
              <a:cs typeface="Arial"/>
              <a:sym typeface="Arial"/>
            </a:endParaRPr>
          </a:p>
        </p:txBody>
      </p:sp>
      <p:sp>
        <p:nvSpPr>
          <p:cNvPr id="1123" name="Google Shape;1123;p24"/>
          <p:cNvSpPr txBox="1"/>
          <p:nvPr/>
        </p:nvSpPr>
        <p:spPr>
          <a:xfrm>
            <a:off x="2099079" y="6436155"/>
            <a:ext cx="309490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※機材によって画面イメージが異なります。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※｢奇｣は｢奇数チャンネル｣、｢偶｣は｢偶数チャネル｣を表します。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便宜上記載したもので、実際の画面には表示されません。</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※各月の映画プログラムは</a:t>
            </a:r>
            <a:r>
              <a:rPr lang="ja-JP" sz="800" b="0" i="0" u="none" strike="noStrike" cap="none" dirty="0">
                <a:solidFill>
                  <a:schemeClr val="tx1"/>
                </a:solidFill>
                <a:latin typeface="Arial"/>
                <a:ea typeface="Arial"/>
                <a:cs typeface="Arial"/>
                <a:sym typeface="Arial"/>
              </a:rPr>
              <a:t>JAL</a:t>
            </a:r>
            <a:r>
              <a:rPr lang="en-US" altLang="ja-JP" sz="800" b="0" i="0" u="none" strike="noStrike" cap="none" dirty="0">
                <a:solidFill>
                  <a:schemeClr val="tx1"/>
                </a:solidFill>
                <a:latin typeface="Arial"/>
                <a:ea typeface="Arial"/>
                <a:cs typeface="Arial"/>
                <a:sym typeface="Arial"/>
              </a:rPr>
              <a:t> Web</a:t>
            </a:r>
            <a:r>
              <a:rPr lang="ja-JP" altLang="en-US" sz="800" b="0" i="0" u="none" strike="noStrike" cap="none" dirty="0">
                <a:solidFill>
                  <a:schemeClr val="tx1"/>
                </a:solidFill>
                <a:latin typeface="Arial"/>
                <a:ea typeface="Arial"/>
                <a:cs typeface="Arial"/>
                <a:sym typeface="Arial"/>
              </a:rPr>
              <a:t>サイト</a:t>
            </a:r>
            <a:r>
              <a:rPr lang="ja-JP" sz="800" b="0" i="0" u="none" strike="noStrike" cap="none" dirty="0">
                <a:solidFill>
                  <a:schemeClr val="tx1"/>
                </a:solidFill>
                <a:latin typeface="Arial"/>
                <a:ea typeface="Arial"/>
                <a:cs typeface="Arial"/>
                <a:sym typeface="Arial"/>
              </a:rPr>
              <a:t>内、</a:t>
            </a:r>
            <a:endParaRPr sz="800" b="0" i="0" u="none" strike="noStrike" cap="none" dirty="0">
              <a:solidFill>
                <a:schemeClr val="tx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tx1"/>
                </a:solidFill>
                <a:latin typeface="Arial"/>
                <a:ea typeface="Arial"/>
                <a:cs typeface="Arial"/>
                <a:sym typeface="Arial"/>
              </a:rPr>
              <a:t>　国際線＞機内・ラウンジ＞機内エンターテイ</a:t>
            </a:r>
            <a:r>
              <a:rPr lang="ja-JP" altLang="en-US" sz="800" b="0" i="0" u="none" strike="noStrike" cap="none" dirty="0">
                <a:solidFill>
                  <a:schemeClr val="tx1"/>
                </a:solidFill>
                <a:latin typeface="Arial"/>
                <a:ea typeface="Arial"/>
                <a:cs typeface="Arial"/>
                <a:sym typeface="Arial"/>
              </a:rPr>
              <a:t>ン</a:t>
            </a:r>
            <a:r>
              <a:rPr lang="ja-JP" sz="800" b="0" i="0" u="none" strike="noStrike" cap="none" dirty="0">
                <a:solidFill>
                  <a:schemeClr val="tx1"/>
                </a:solidFill>
                <a:latin typeface="Arial"/>
                <a:ea typeface="Arial"/>
                <a:cs typeface="Arial"/>
                <a:sym typeface="Arial"/>
              </a:rPr>
              <a:t>メント</a:t>
            </a:r>
            <a:endParaRPr sz="800" b="0" i="0" u="none" strike="noStrike" cap="none" dirty="0">
              <a:solidFill>
                <a:schemeClr val="tx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tx1"/>
                </a:solidFill>
                <a:latin typeface="Arial"/>
                <a:ea typeface="Arial"/>
                <a:cs typeface="Arial"/>
                <a:sym typeface="Arial"/>
              </a:rPr>
              <a:t>　</a:t>
            </a:r>
            <a:r>
              <a:rPr lang="ja-JP" altLang="en-US" sz="800" b="0" i="0" u="none" strike="noStrike" cap="none" dirty="0">
                <a:solidFill>
                  <a:schemeClr val="tx1"/>
                </a:solidFill>
                <a:latin typeface="Arial"/>
                <a:ea typeface="Arial"/>
                <a:cs typeface="Arial"/>
                <a:sym typeface="Arial"/>
              </a:rPr>
              <a:t>（</a:t>
            </a:r>
            <a:r>
              <a:rPr lang="ja-JP" sz="800" b="0" i="0" u="none" strike="noStrike" cap="none" dirty="0">
                <a:solidFill>
                  <a:schemeClr val="tx1"/>
                </a:solidFill>
                <a:latin typeface="Arial"/>
                <a:ea typeface="Arial"/>
                <a:cs typeface="Arial"/>
                <a:sym typeface="Arial"/>
              </a:rPr>
              <a:t>プログラム</a:t>
            </a:r>
            <a:r>
              <a:rPr lang="ja-JP" altLang="en-US" sz="800" b="0" i="0" u="none" strike="noStrike" cap="none" dirty="0">
                <a:solidFill>
                  <a:schemeClr val="tx1"/>
                </a:solidFill>
                <a:latin typeface="Arial"/>
                <a:ea typeface="Arial"/>
                <a:cs typeface="Arial"/>
                <a:sym typeface="Arial"/>
              </a:rPr>
              <a:t>ガイド）</a:t>
            </a:r>
            <a:r>
              <a:rPr lang="ja-JP" sz="800" b="0" i="0" u="none" strike="noStrike" cap="none" dirty="0">
                <a:solidFill>
                  <a:schemeClr val="tx1"/>
                </a:solidFill>
                <a:latin typeface="Arial"/>
                <a:ea typeface="Arial"/>
                <a:cs typeface="Arial"/>
                <a:sym typeface="Arial"/>
              </a:rPr>
              <a:t>でご確認いただけます。</a:t>
            </a:r>
            <a:endParaRPr sz="800" b="0" i="0" u="none" strike="noStrike" cap="none" dirty="0">
              <a:solidFill>
                <a:schemeClr val="tx1"/>
              </a:solidFill>
              <a:latin typeface="Arial"/>
              <a:ea typeface="Arial"/>
              <a:cs typeface="Arial"/>
              <a:sym typeface="Arial"/>
            </a:endParaRPr>
          </a:p>
        </p:txBody>
      </p:sp>
      <p:sp>
        <p:nvSpPr>
          <p:cNvPr id="1124" name="Google Shape;1124;p24"/>
          <p:cNvSpPr txBox="1"/>
          <p:nvPr/>
        </p:nvSpPr>
        <p:spPr>
          <a:xfrm>
            <a:off x="2263279" y="5079702"/>
            <a:ext cx="2239017" cy="295209"/>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映画前CM上映までの流れ</a:t>
            </a:r>
            <a:endParaRPr sz="900" b="0" i="0" u="none" strike="noStrike" cap="none">
              <a:solidFill>
                <a:schemeClr val="dk1"/>
              </a:solidFill>
              <a:latin typeface="Arial"/>
              <a:ea typeface="Arial"/>
              <a:cs typeface="Arial"/>
              <a:sym typeface="Arial"/>
            </a:endParaRPr>
          </a:p>
        </p:txBody>
      </p:sp>
      <p:sp>
        <p:nvSpPr>
          <p:cNvPr id="1125" name="Google Shape;1125;p24"/>
          <p:cNvSpPr txBox="1"/>
          <p:nvPr/>
        </p:nvSpPr>
        <p:spPr>
          <a:xfrm>
            <a:off x="688109" y="1194984"/>
            <a:ext cx="4201339" cy="9402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altLang="en-US" sz="1300" b="0" i="0" u="none" strike="noStrike" cap="none" dirty="0">
                <a:solidFill>
                  <a:schemeClr val="dk1"/>
                </a:solidFill>
                <a:latin typeface="Arial"/>
                <a:ea typeface="Arial"/>
                <a:cs typeface="Arial"/>
                <a:sym typeface="Arial"/>
              </a:rPr>
              <a:t>映画前</a:t>
            </a:r>
            <a:r>
              <a:rPr lang="ja-JP" sz="1300" b="0" i="0" u="none" strike="noStrike" cap="none" dirty="0">
                <a:solidFill>
                  <a:schemeClr val="dk1"/>
                </a:solidFill>
                <a:latin typeface="Arial"/>
                <a:ea typeface="Arial"/>
                <a:cs typeface="Arial"/>
                <a:sym typeface="Arial"/>
              </a:rPr>
              <a:t>に</a:t>
            </a:r>
            <a:r>
              <a:rPr lang="ja-JP" altLang="en-US" sz="1300" b="0" i="0" u="none" strike="noStrike" cap="none" dirty="0">
                <a:solidFill>
                  <a:schemeClr val="dk1"/>
                </a:solidFill>
                <a:latin typeface="Arial"/>
                <a:ea typeface="Arial"/>
                <a:cs typeface="Arial"/>
                <a:sym typeface="Arial"/>
              </a:rPr>
              <a:t>上映</a:t>
            </a:r>
            <a:r>
              <a:rPr lang="ja-JP" sz="1300" b="0" i="0" u="none" strike="noStrike" cap="none" dirty="0">
                <a:solidFill>
                  <a:schemeClr val="dk1"/>
                </a:solidFill>
                <a:latin typeface="Arial"/>
                <a:ea typeface="Arial"/>
                <a:cs typeface="Arial"/>
                <a:sym typeface="Arial"/>
              </a:rPr>
              <a:t>するCM。</a:t>
            </a:r>
            <a:r>
              <a:rPr lang="ja-JP" altLang="en-US" sz="1300" b="0" i="0" u="none" strike="noStrike" cap="none" dirty="0">
                <a:solidFill>
                  <a:schemeClr val="dk1"/>
                </a:solidFill>
                <a:latin typeface="Arial"/>
                <a:ea typeface="Arial"/>
                <a:cs typeface="Arial"/>
                <a:sym typeface="Arial"/>
              </a:rPr>
              <a:t>長時間のフライトで視聴するお客さまが多く、人気の広告枠です。</a:t>
            </a:r>
            <a:br>
              <a:rPr lang="en-US" altLang="ja-JP" sz="1300" b="0" i="0" u="none" strike="noStrike" cap="none" dirty="0">
                <a:solidFill>
                  <a:schemeClr val="dk1"/>
                </a:solidFill>
                <a:latin typeface="Arial"/>
                <a:ea typeface="Arial"/>
                <a:cs typeface="Arial"/>
                <a:sym typeface="Arial"/>
              </a:rPr>
            </a:br>
            <a:r>
              <a:rPr lang="ja-JP" sz="1200" b="0" i="0" u="none" strike="noStrike" cap="none" dirty="0">
                <a:solidFill>
                  <a:schemeClr val="dk1"/>
                </a:solidFill>
                <a:latin typeface="Arial"/>
                <a:ea typeface="Arial"/>
                <a:cs typeface="Arial"/>
                <a:sym typeface="Arial"/>
              </a:rPr>
              <a:t>＊総作品数101ch</a:t>
            </a:r>
            <a:r>
              <a:rPr lang="ja-JP" sz="1200" b="0" i="0" u="none" strike="noStrike" cap="none" baseline="30000" dirty="0">
                <a:solidFill>
                  <a:schemeClr val="dk1"/>
                </a:solidFill>
                <a:latin typeface="Arial"/>
                <a:ea typeface="Arial"/>
                <a:cs typeface="Arial"/>
                <a:sym typeface="Arial"/>
              </a:rPr>
              <a:t> ※2</a:t>
            </a:r>
            <a:r>
              <a:rPr lang="ja-JP"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1126" name="Google Shape;1126;p24"/>
          <p:cNvSpPr txBox="1"/>
          <p:nvPr/>
        </p:nvSpPr>
        <p:spPr>
          <a:xfrm>
            <a:off x="803118" y="328155"/>
            <a:ext cx="2265636" cy="30643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Pre-Film CM</a:t>
            </a:r>
            <a:endParaRPr sz="1400" b="0" i="0" u="none" strike="noStrike" cap="none">
              <a:solidFill>
                <a:srgbClr val="000000"/>
              </a:solidFill>
              <a:latin typeface="Arial"/>
              <a:ea typeface="Arial"/>
              <a:cs typeface="Arial"/>
              <a:sym typeface="Arial"/>
            </a:endParaRPr>
          </a:p>
        </p:txBody>
      </p:sp>
      <p:sp>
        <p:nvSpPr>
          <p:cNvPr id="1127" name="Google Shape;1127;p2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14</a:t>
            </a:fld>
            <a:endParaRPr/>
          </a:p>
        </p:txBody>
      </p:sp>
      <p:grpSp>
        <p:nvGrpSpPr>
          <p:cNvPr id="1128" name="Google Shape;1128;p24"/>
          <p:cNvGrpSpPr/>
          <p:nvPr/>
        </p:nvGrpSpPr>
        <p:grpSpPr>
          <a:xfrm>
            <a:off x="744745" y="2172228"/>
            <a:ext cx="3217378" cy="627824"/>
            <a:chOff x="744745" y="2197628"/>
            <a:chExt cx="2848077" cy="627824"/>
          </a:xfrm>
        </p:grpSpPr>
        <p:sp>
          <p:nvSpPr>
            <p:cNvPr id="1129" name="Google Shape;1129;p24"/>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月間視聴可能者数</a:t>
              </a:r>
              <a:endParaRPr sz="1200" b="0" i="0" u="none" strike="noStrike" cap="none" baseline="30000">
                <a:solidFill>
                  <a:schemeClr val="dk1"/>
                </a:solidFill>
                <a:latin typeface="Arial"/>
                <a:ea typeface="Arial"/>
                <a:cs typeface="Arial"/>
                <a:sym typeface="Arial"/>
              </a:endParaRPr>
            </a:p>
          </p:txBody>
        </p:sp>
        <p:sp>
          <p:nvSpPr>
            <p:cNvPr id="1130" name="Google Shape;1130;p24"/>
            <p:cNvSpPr txBox="1"/>
            <p:nvPr/>
          </p:nvSpPr>
          <p:spPr>
            <a:xfrm>
              <a:off x="2626127" y="2197628"/>
              <a:ext cx="96669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36</a:t>
              </a:r>
              <a:r>
                <a:rPr lang="ja-JP" sz="1200" b="0" i="0" u="none" strike="noStrike" cap="none" dirty="0">
                  <a:solidFill>
                    <a:schemeClr val="dk1"/>
                  </a:solidFill>
                  <a:latin typeface="Arial"/>
                  <a:ea typeface="Arial"/>
                  <a:cs typeface="Arial"/>
                  <a:sym typeface="Arial"/>
                </a:rPr>
                <a:t>万人</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※1</a:t>
              </a:r>
              <a:endParaRPr sz="2000" b="0" i="0" u="none" strike="noStrike" cap="none" baseline="30000" dirty="0">
                <a:solidFill>
                  <a:schemeClr val="dk1"/>
                </a:solidFill>
                <a:latin typeface="Arial"/>
                <a:ea typeface="Arial"/>
                <a:cs typeface="Arial"/>
                <a:sym typeface="Arial"/>
              </a:endParaRPr>
            </a:p>
          </p:txBody>
        </p:sp>
        <p:sp>
          <p:nvSpPr>
            <p:cNvPr id="1132" name="Google Shape;1132;p24"/>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 約</a:t>
              </a:r>
              <a:endParaRPr sz="1000" b="0" i="0" u="none" strike="noStrike" cap="none" baseline="30000">
                <a:solidFill>
                  <a:schemeClr val="dk1"/>
                </a:solidFill>
                <a:latin typeface="Arial"/>
                <a:ea typeface="Arial"/>
                <a:cs typeface="Arial"/>
                <a:sym typeface="Arial"/>
              </a:endParaRPr>
            </a:p>
          </p:txBody>
        </p:sp>
      </p:grpSp>
      <p:sp>
        <p:nvSpPr>
          <p:cNvPr id="1133" name="Google Shape;1133;p24"/>
          <p:cNvSpPr txBox="1"/>
          <p:nvPr/>
        </p:nvSpPr>
        <p:spPr>
          <a:xfrm>
            <a:off x="929944" y="5112599"/>
            <a:ext cx="1199409"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個人モニター</a:t>
            </a:r>
            <a:endParaRPr sz="700" b="1" i="0" u="none" strike="noStrike" cap="none">
              <a:solidFill>
                <a:schemeClr val="lt1"/>
              </a:solidFill>
              <a:latin typeface="Arial"/>
              <a:ea typeface="Arial"/>
              <a:cs typeface="Arial"/>
              <a:sym typeface="Arial"/>
            </a:endParaRPr>
          </a:p>
        </p:txBody>
      </p:sp>
      <p:pic>
        <p:nvPicPr>
          <p:cNvPr id="1114" name="Google Shape;1114;p24"/>
          <p:cNvPicPr preferRelativeResize="0"/>
          <p:nvPr/>
        </p:nvPicPr>
        <p:blipFill rotWithShape="1">
          <a:blip r:embed="rId8">
            <a:alphaModFix/>
          </a:blip>
          <a:srcRect/>
          <a:stretch/>
        </p:blipFill>
        <p:spPr>
          <a:xfrm>
            <a:off x="794573" y="5418029"/>
            <a:ext cx="719998" cy="432000"/>
          </a:xfrm>
          <a:prstGeom prst="rect">
            <a:avLst/>
          </a:prstGeom>
          <a:noFill/>
          <a:ln>
            <a:noFill/>
          </a:ln>
        </p:spPr>
      </p:pic>
      <p:sp>
        <p:nvSpPr>
          <p:cNvPr id="1134" name="Google Shape;1134;p24"/>
          <p:cNvSpPr txBox="1"/>
          <p:nvPr/>
        </p:nvSpPr>
        <p:spPr>
          <a:xfrm>
            <a:off x="2464202" y="5432504"/>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奇</a:t>
            </a:r>
            <a:endParaRPr sz="700" b="1" i="0" u="none" strike="noStrike" cap="none">
              <a:solidFill>
                <a:srgbClr val="F2F2F2"/>
              </a:solidFill>
              <a:latin typeface="Arial"/>
              <a:ea typeface="Arial"/>
              <a:cs typeface="Arial"/>
              <a:sym typeface="Arial"/>
            </a:endParaRPr>
          </a:p>
        </p:txBody>
      </p:sp>
      <p:sp>
        <p:nvSpPr>
          <p:cNvPr id="1135" name="Google Shape;1135;p24"/>
          <p:cNvSpPr txBox="1"/>
          <p:nvPr/>
        </p:nvSpPr>
        <p:spPr>
          <a:xfrm>
            <a:off x="2803927" y="5432504"/>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奇</a:t>
            </a:r>
            <a:endParaRPr sz="700" b="1" i="0" u="none" strike="noStrike" cap="none">
              <a:solidFill>
                <a:srgbClr val="F2F2F2"/>
              </a:solidFill>
              <a:latin typeface="Arial"/>
              <a:ea typeface="Arial"/>
              <a:cs typeface="Arial"/>
              <a:sym typeface="Arial"/>
            </a:endParaRPr>
          </a:p>
        </p:txBody>
      </p:sp>
      <p:sp>
        <p:nvSpPr>
          <p:cNvPr id="1136" name="Google Shape;1136;p24"/>
          <p:cNvSpPr txBox="1"/>
          <p:nvPr/>
        </p:nvSpPr>
        <p:spPr>
          <a:xfrm>
            <a:off x="2626127" y="5600779"/>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奇</a:t>
            </a:r>
            <a:endParaRPr sz="700" b="1" i="0" u="none" strike="noStrike" cap="none">
              <a:solidFill>
                <a:srgbClr val="F2F2F2"/>
              </a:solidFill>
              <a:latin typeface="Arial"/>
              <a:ea typeface="Arial"/>
              <a:cs typeface="Arial"/>
              <a:sym typeface="Arial"/>
            </a:endParaRPr>
          </a:p>
        </p:txBody>
      </p:sp>
      <p:sp>
        <p:nvSpPr>
          <p:cNvPr id="1137" name="Google Shape;1137;p24"/>
          <p:cNvSpPr txBox="1"/>
          <p:nvPr/>
        </p:nvSpPr>
        <p:spPr>
          <a:xfrm>
            <a:off x="2626127" y="5432504"/>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偶</a:t>
            </a:r>
            <a:endParaRPr sz="700" b="1" i="0" u="none" strike="noStrike" cap="none">
              <a:solidFill>
                <a:srgbClr val="F2F2F2"/>
              </a:solidFill>
              <a:latin typeface="Arial"/>
              <a:ea typeface="Arial"/>
              <a:cs typeface="Arial"/>
              <a:sym typeface="Arial"/>
            </a:endParaRPr>
          </a:p>
        </p:txBody>
      </p:sp>
      <p:sp>
        <p:nvSpPr>
          <p:cNvPr id="1138" name="Google Shape;1138;p24"/>
          <p:cNvSpPr txBox="1"/>
          <p:nvPr/>
        </p:nvSpPr>
        <p:spPr>
          <a:xfrm>
            <a:off x="2464202" y="5600779"/>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偶</a:t>
            </a:r>
            <a:endParaRPr sz="700" b="1" i="0" u="none" strike="noStrike" cap="none">
              <a:solidFill>
                <a:srgbClr val="F2F2F2"/>
              </a:solidFill>
              <a:latin typeface="Arial"/>
              <a:ea typeface="Arial"/>
              <a:cs typeface="Arial"/>
              <a:sym typeface="Arial"/>
            </a:endParaRPr>
          </a:p>
        </p:txBody>
      </p:sp>
      <p:sp>
        <p:nvSpPr>
          <p:cNvPr id="1139" name="Google Shape;1139;p24"/>
          <p:cNvSpPr txBox="1"/>
          <p:nvPr/>
        </p:nvSpPr>
        <p:spPr>
          <a:xfrm>
            <a:off x="2803927" y="5600779"/>
            <a:ext cx="151335" cy="162480"/>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1" i="0" u="none" strike="noStrike" cap="none">
                <a:solidFill>
                  <a:srgbClr val="F2F2F2"/>
                </a:solidFill>
                <a:latin typeface="Arial"/>
                <a:ea typeface="Arial"/>
                <a:cs typeface="Arial"/>
                <a:sym typeface="Arial"/>
              </a:rPr>
              <a:t>偶</a:t>
            </a:r>
            <a:endParaRPr sz="700" b="1" i="0" u="none" strike="noStrike" cap="none">
              <a:solidFill>
                <a:srgbClr val="F2F2F2"/>
              </a:solidFill>
              <a:latin typeface="Arial"/>
              <a:ea typeface="Arial"/>
              <a:cs typeface="Arial"/>
              <a:sym typeface="Arial"/>
            </a:endParaRPr>
          </a:p>
        </p:txBody>
      </p:sp>
      <p:cxnSp>
        <p:nvCxnSpPr>
          <p:cNvPr id="1149" name="Google Shape;1149;p24"/>
          <p:cNvCxnSpPr/>
          <p:nvPr/>
        </p:nvCxnSpPr>
        <p:spPr>
          <a:xfrm flipH="1">
            <a:off x="1085946" y="5735821"/>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1150" name="Google Shape;1150;p24"/>
          <p:cNvSpPr txBox="1"/>
          <p:nvPr/>
        </p:nvSpPr>
        <p:spPr>
          <a:xfrm>
            <a:off x="708177" y="5787669"/>
            <a:ext cx="860184"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1151" name="Google Shape;1151;p24"/>
          <p:cNvSpPr txBox="1"/>
          <p:nvPr/>
        </p:nvSpPr>
        <p:spPr>
          <a:xfrm>
            <a:off x="1510427" y="5787669"/>
            <a:ext cx="856250"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1152" name="Google Shape;1152;p24"/>
          <p:cNvSpPr txBox="1"/>
          <p:nvPr/>
        </p:nvSpPr>
        <p:spPr>
          <a:xfrm>
            <a:off x="2250258" y="5800977"/>
            <a:ext cx="972674"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｢映画タイトル｣</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r>
              <a:rPr lang="ja-JP" sz="700" b="0" i="0" u="none" strike="noStrike" cap="none" baseline="30000">
                <a:solidFill>
                  <a:schemeClr val="dk1"/>
                </a:solidFill>
                <a:latin typeface="Arial"/>
                <a:ea typeface="Arial"/>
                <a:cs typeface="Arial"/>
                <a:sym typeface="Arial"/>
              </a:rPr>
              <a:t>※</a:t>
            </a:r>
            <a:endParaRPr sz="600" b="0" i="0" u="none" strike="noStrike" cap="none" baseline="30000">
              <a:solidFill>
                <a:schemeClr val="dk1"/>
              </a:solidFill>
              <a:latin typeface="Arial"/>
              <a:ea typeface="Arial"/>
              <a:cs typeface="Arial"/>
              <a:sym typeface="Arial"/>
            </a:endParaRPr>
          </a:p>
        </p:txBody>
      </p:sp>
      <p:sp>
        <p:nvSpPr>
          <p:cNvPr id="1153" name="Google Shape;1153;p24"/>
          <p:cNvSpPr txBox="1"/>
          <p:nvPr/>
        </p:nvSpPr>
        <p:spPr>
          <a:xfrm>
            <a:off x="3176295" y="5800977"/>
            <a:ext cx="637460"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1154" name="Google Shape;1154;p24"/>
          <p:cNvSpPr txBox="1"/>
          <p:nvPr/>
        </p:nvSpPr>
        <p:spPr>
          <a:xfrm>
            <a:off x="3939281" y="5819442"/>
            <a:ext cx="676569"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1156" name="Google Shape;1156;p24"/>
          <p:cNvSpPr txBox="1"/>
          <p:nvPr/>
        </p:nvSpPr>
        <p:spPr>
          <a:xfrm>
            <a:off x="2098487" y="1892231"/>
            <a:ext cx="1093579"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23年9月実績</a:t>
            </a:r>
            <a:r>
              <a:rPr lang="ja-JP" altLang="en-US" sz="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157" name="Google Shape;1157;p24"/>
          <p:cNvSpPr txBox="1"/>
          <p:nvPr/>
        </p:nvSpPr>
        <p:spPr>
          <a:xfrm>
            <a:off x="6193322" y="683801"/>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※本メニューは料金変動制です。</a:t>
            </a:r>
            <a:endParaRPr sz="105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半期ごとに定価の見直しを行います。</a:t>
            </a:r>
            <a:endParaRPr sz="1400" b="0" i="0" u="none" strike="noStrike" cap="none">
              <a:solidFill>
                <a:srgbClr val="000000"/>
              </a:solidFill>
              <a:latin typeface="Arial"/>
              <a:ea typeface="Arial"/>
              <a:cs typeface="Arial"/>
              <a:sym typeface="Arial"/>
            </a:endParaRPr>
          </a:p>
        </p:txBody>
      </p:sp>
      <p:sp>
        <p:nvSpPr>
          <p:cNvPr id="1158" name="Google Shape;1158;p24"/>
          <p:cNvSpPr txBox="1"/>
          <p:nvPr/>
        </p:nvSpPr>
        <p:spPr>
          <a:xfrm>
            <a:off x="5172075" y="6271558"/>
            <a:ext cx="5378308" cy="116951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※1： JALグループマンスリーレポート22年4月～23年3月 平均</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総作品数は月ごとに変動します。一部、</a:t>
            </a:r>
            <a:r>
              <a:rPr lang="ja-JP" sz="800" b="0" i="0" u="none" strike="noStrike" cap="none" dirty="0">
                <a:solidFill>
                  <a:schemeClr val="dk1"/>
                </a:solidFill>
                <a:latin typeface="Arial"/>
                <a:ea typeface="Arial"/>
                <a:cs typeface="Arial"/>
                <a:sym typeface="Arial"/>
              </a:rPr>
              <a:t>作品数が少ない機材もございます。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※3：「奇数チャンネル」「偶数チャンネル」は判読しやすくするための仮称です。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　　  実際は作品タイトルが並びます。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en-US" altLang="ja-JP" sz="800" dirty="0">
                <a:solidFill>
                  <a:schemeClr val="dk1"/>
                </a:solidFill>
              </a:rPr>
              <a:t>※</a:t>
            </a:r>
            <a:r>
              <a:rPr lang="ja-JP" sz="800" b="0" i="0" u="none" strike="noStrike" cap="none" dirty="0">
                <a:solidFill>
                  <a:schemeClr val="dk1"/>
                </a:solidFill>
                <a:latin typeface="Arial"/>
                <a:ea typeface="Arial"/>
                <a:cs typeface="Arial"/>
                <a:sym typeface="Arial"/>
              </a:rPr>
              <a:t>再生・早送り・巻き戻し等の操作を行う際、画面1/3程度にウィンドウ</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早送り・巻き戻し の表示</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が数秒間表示されます。</a:t>
            </a:r>
            <a:endParaRPr lang="en-US" altLang="ja-JP" sz="800" b="0" i="0" u="none" strike="noStrike" cap="none" dirty="0">
              <a:solidFill>
                <a:schemeClr val="dk1"/>
              </a:solidFill>
              <a:latin typeface="Arial"/>
              <a:ea typeface="Arial"/>
              <a:cs typeface="Arial"/>
              <a:sym typeface="Arial"/>
            </a:endParaRPr>
          </a:p>
          <a:p>
            <a:pPr>
              <a:lnSpc>
                <a:spcPct val="125000"/>
              </a:lnSpc>
            </a:pPr>
            <a:r>
              <a:rPr lang="en-US" altLang="ja-JP" sz="800" i="0" u="none" strike="noStrike" cap="none" dirty="0">
                <a:solidFill>
                  <a:srgbClr val="FF0000"/>
                </a:solidFill>
                <a:latin typeface="Arial"/>
                <a:ea typeface="Arial"/>
                <a:cs typeface="Arial"/>
                <a:sym typeface="Arial"/>
              </a:rPr>
              <a:t>※</a:t>
            </a:r>
            <a:r>
              <a:rPr lang="ja-JP" altLang="en-US" sz="800" i="0" u="none" strike="noStrike" cap="none" dirty="0">
                <a:solidFill>
                  <a:srgbClr val="FF0000"/>
                </a:solidFill>
                <a:latin typeface="Arial"/>
                <a:ea typeface="Arial"/>
                <a:cs typeface="Arial"/>
                <a:sym typeface="Arial"/>
              </a:rPr>
              <a:t>実機での上映の様子の撮影提供はいたしかねます。</a:t>
            </a:r>
            <a:endParaRPr lang="ja-JP" altLang="en-US" sz="800" i="0" u="none" strike="noStrike" cap="none" dirty="0">
              <a:solidFill>
                <a:srgbClr val="000000"/>
              </a:solidFill>
              <a:latin typeface="Arial"/>
              <a:ea typeface="Arial"/>
              <a:cs typeface="Arial"/>
              <a:sym typeface="Arial"/>
            </a:endParaRPr>
          </a:p>
        </p:txBody>
      </p:sp>
      <p:grpSp>
        <p:nvGrpSpPr>
          <p:cNvPr id="11" name="グループ化 10">
            <a:extLst>
              <a:ext uri="{FF2B5EF4-FFF2-40B4-BE49-F238E27FC236}">
                <a16:creationId xmlns:a16="http://schemas.microsoft.com/office/drawing/2014/main" id="{9C51AB37-EE6D-D866-79AC-EF2D698D358B}"/>
              </a:ext>
            </a:extLst>
          </p:cNvPr>
          <p:cNvGrpSpPr/>
          <p:nvPr/>
        </p:nvGrpSpPr>
        <p:grpSpPr>
          <a:xfrm>
            <a:off x="435969" y="6477409"/>
            <a:ext cx="1693384" cy="698898"/>
            <a:chOff x="770818" y="6401557"/>
            <a:chExt cx="1693384" cy="698898"/>
          </a:xfrm>
        </p:grpSpPr>
        <p:sp>
          <p:nvSpPr>
            <p:cNvPr id="8" name="Google Shape;1142;p24">
              <a:extLst>
                <a:ext uri="{FF2B5EF4-FFF2-40B4-BE49-F238E27FC236}">
                  <a16:creationId xmlns:a16="http://schemas.microsoft.com/office/drawing/2014/main" id="{A4A70FB7-53DE-E8C0-29C9-5915EC52145B}"/>
                </a:ext>
              </a:extLst>
            </p:cNvPr>
            <p:cNvSpPr/>
            <p:nvPr/>
          </p:nvSpPr>
          <p:spPr>
            <a:xfrm>
              <a:off x="785859" y="6401557"/>
              <a:ext cx="1678343" cy="698898"/>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lang="ja-JP" altLang="en-US" sz="1100" b="0" i="0" u="none" strike="noStrike" cap="none" dirty="0">
                  <a:solidFill>
                    <a:schemeClr val="lt1"/>
                  </a:solidFill>
                  <a:latin typeface="Arial"/>
                  <a:ea typeface="Arial"/>
                  <a:cs typeface="Arial"/>
                  <a:sym typeface="Arial"/>
                </a:rPr>
                <a:t>（奇）</a:t>
              </a:r>
              <a:r>
                <a:rPr lang="ja-JP" altLang="en-US" sz="1050" b="0" i="0" u="none" strike="noStrike" cap="none" dirty="0">
                  <a:solidFill>
                    <a:schemeClr val="lt1"/>
                  </a:solidFill>
                  <a:latin typeface="Arial"/>
                  <a:ea typeface="Arial"/>
                  <a:cs typeface="Arial"/>
                  <a:sym typeface="Arial"/>
                </a:rPr>
                <a:t>①②③④⑤⑥</a:t>
              </a:r>
              <a:br>
                <a:rPr lang="en-US" altLang="ja-JP" sz="1050" b="0" i="0" u="none" strike="noStrike" cap="none" dirty="0">
                  <a:solidFill>
                    <a:schemeClr val="lt1"/>
                  </a:solidFill>
                  <a:latin typeface="Arial"/>
                  <a:ea typeface="Arial"/>
                  <a:cs typeface="Arial"/>
                  <a:sym typeface="Arial"/>
                </a:rPr>
              </a:br>
              <a:r>
                <a:rPr lang="en-US" altLang="ja-JP" sz="1050" b="0" i="0" u="none" strike="noStrike" cap="none" dirty="0">
                  <a:solidFill>
                    <a:schemeClr val="lt1"/>
                  </a:solidFill>
                  <a:latin typeface="Arial"/>
                  <a:ea typeface="Arial"/>
                  <a:cs typeface="Arial"/>
                  <a:sym typeface="Arial"/>
                </a:rPr>
                <a:t> </a:t>
              </a:r>
              <a:r>
                <a:rPr kumimoji="0" lang="ja-JP" altLang="en-US" sz="1100" b="0" i="0" u="none" strike="noStrike" kern="0" cap="none" spc="0" normalizeH="0" baseline="0" noProof="0" dirty="0">
                  <a:ln>
                    <a:noFill/>
                  </a:ln>
                  <a:solidFill>
                    <a:srgbClr val="FFFFFF"/>
                  </a:solidFill>
                  <a:effectLst/>
                  <a:uLnTx/>
                  <a:uFillTx/>
                  <a:latin typeface="Arial"/>
                  <a:ea typeface="Arial"/>
                  <a:cs typeface="Arial"/>
                  <a:sym typeface="Arial"/>
                </a:rPr>
                <a:t>（偶）</a:t>
              </a:r>
              <a:r>
                <a:rPr kumimoji="0" lang="ja-JP" altLang="en-US" sz="1050" b="0" i="0" u="none" strike="noStrike" kern="0" cap="none" spc="0" normalizeH="0" baseline="0" noProof="0" dirty="0">
                  <a:ln>
                    <a:noFill/>
                  </a:ln>
                  <a:solidFill>
                    <a:srgbClr val="FFFFFF"/>
                  </a:solidFill>
                  <a:effectLst/>
                  <a:uLnTx/>
                  <a:uFillTx/>
                  <a:latin typeface="Arial"/>
                  <a:ea typeface="Arial"/>
                  <a:cs typeface="Arial"/>
                  <a:sym typeface="Arial"/>
                </a:rPr>
                <a:t>①②③④⑤⑥</a:t>
              </a:r>
              <a:endParaRPr kumimoji="0" lang="ja-JP" altLang="en-US" sz="12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0" name="テキスト ボックス 9">
              <a:extLst>
                <a:ext uri="{FF2B5EF4-FFF2-40B4-BE49-F238E27FC236}">
                  <a16:creationId xmlns:a16="http://schemas.microsoft.com/office/drawing/2014/main" id="{EA4A4353-3F12-0593-43E5-4BACBF13FA4B}"/>
                </a:ext>
              </a:extLst>
            </p:cNvPr>
            <p:cNvSpPr txBox="1"/>
            <p:nvPr/>
          </p:nvSpPr>
          <p:spPr>
            <a:xfrm>
              <a:off x="770818" y="6612506"/>
              <a:ext cx="463588" cy="276999"/>
            </a:xfrm>
            <a:prstGeom prst="rect">
              <a:avLst/>
            </a:prstGeom>
            <a:noFill/>
          </p:spPr>
          <p:txBody>
            <a:bodyPr wrap="square" rtlCol="0">
              <a:spAutoFit/>
            </a:bodyPr>
            <a:lstStyle/>
            <a:p>
              <a:r>
                <a:rPr kumimoji="1" lang="en-US" altLang="ja-JP" sz="1200" dirty="0">
                  <a:solidFill>
                    <a:schemeClr val="bg1"/>
                  </a:solidFill>
                </a:rPr>
                <a:t>CM</a:t>
              </a:r>
              <a:endParaRPr kumimoji="1" lang="ja-JP" altLang="en-US" sz="1200" dirty="0">
                <a:solidFill>
                  <a:schemeClr val="bg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25"/>
          <p:cNvPicPr preferRelativeResize="0"/>
          <p:nvPr/>
        </p:nvPicPr>
        <p:blipFill rotWithShape="1">
          <a:blip r:embed="rId3">
            <a:alphaModFix/>
          </a:blip>
          <a:srcRect/>
          <a:stretch/>
        </p:blipFill>
        <p:spPr>
          <a:xfrm>
            <a:off x="831516" y="2793976"/>
            <a:ext cx="4064000" cy="2163522"/>
          </a:xfrm>
          <a:prstGeom prst="rect">
            <a:avLst/>
          </a:prstGeom>
          <a:noFill/>
          <a:ln>
            <a:noFill/>
          </a:ln>
        </p:spPr>
      </p:pic>
      <p:cxnSp>
        <p:nvCxnSpPr>
          <p:cNvPr id="1164" name="Google Shape;1164;p25"/>
          <p:cNvCxnSpPr>
            <a:stCxn id="1165" idx="3"/>
            <a:endCxn id="1166" idx="3"/>
          </p:cNvCxnSpPr>
          <p:nvPr/>
        </p:nvCxnSpPr>
        <p:spPr>
          <a:xfrm rot="10800000">
            <a:off x="1514682" y="586197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67" name="Google Shape;1167;p25"/>
          <p:cNvPicPr preferRelativeResize="0"/>
          <p:nvPr/>
        </p:nvPicPr>
        <p:blipFill rotWithShape="1">
          <a:blip r:embed="rId4">
            <a:alphaModFix/>
          </a:blip>
          <a:srcRect/>
          <a:stretch/>
        </p:blipFill>
        <p:spPr>
          <a:xfrm>
            <a:off x="2370828" y="5645977"/>
            <a:ext cx="719997" cy="431998"/>
          </a:xfrm>
          <a:prstGeom prst="rect">
            <a:avLst/>
          </a:prstGeom>
          <a:noFill/>
          <a:ln>
            <a:noFill/>
          </a:ln>
        </p:spPr>
      </p:pic>
      <p:cxnSp>
        <p:nvCxnSpPr>
          <p:cNvPr id="1168" name="Google Shape;1168;p25"/>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169" name="Google Shape;1169;p25"/>
          <p:cNvSpPr txBox="1"/>
          <p:nvPr/>
        </p:nvSpPr>
        <p:spPr>
          <a:xfrm>
            <a:off x="750187" y="687304"/>
            <a:ext cx="335969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a:t>
            </a:r>
            <a:r>
              <a:rPr lang="ja-JP" sz="2000" b="1" i="0" u="none" strike="noStrike" cap="none" dirty="0">
                <a:solidFill>
                  <a:schemeClr val="dk1"/>
                </a:solidFill>
                <a:latin typeface="Arial"/>
                <a:ea typeface="Arial"/>
                <a:cs typeface="Arial"/>
                <a:sym typeface="Arial"/>
              </a:rPr>
              <a:t>ビデオ前CM</a:t>
            </a:r>
            <a:endParaRPr sz="2000" b="1" i="0" u="none" strike="noStrike" cap="none" dirty="0">
              <a:solidFill>
                <a:schemeClr val="dk1"/>
              </a:solidFill>
              <a:latin typeface="Arial"/>
              <a:ea typeface="Arial"/>
              <a:cs typeface="Arial"/>
              <a:sym typeface="Arial"/>
            </a:endParaRPr>
          </a:p>
        </p:txBody>
      </p:sp>
      <p:sp>
        <p:nvSpPr>
          <p:cNvPr id="1170" name="Google Shape;1170;p25"/>
          <p:cNvSpPr txBox="1"/>
          <p:nvPr/>
        </p:nvSpPr>
        <p:spPr>
          <a:xfrm>
            <a:off x="814654" y="470581"/>
            <a:ext cx="2265636" cy="30643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Pre-Video CM</a:t>
            </a:r>
            <a:endParaRPr sz="1400" b="0" i="0" u="none" strike="noStrike" cap="none">
              <a:solidFill>
                <a:srgbClr val="000000"/>
              </a:solidFill>
              <a:latin typeface="Arial"/>
              <a:ea typeface="Arial"/>
              <a:cs typeface="Arial"/>
              <a:sym typeface="Arial"/>
            </a:endParaRPr>
          </a:p>
        </p:txBody>
      </p:sp>
      <p:sp>
        <p:nvSpPr>
          <p:cNvPr id="1171" name="Google Shape;1171;p2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15</a:t>
            </a:fld>
            <a:endParaRPr/>
          </a:p>
        </p:txBody>
      </p:sp>
      <p:pic>
        <p:nvPicPr>
          <p:cNvPr id="1165" name="Google Shape;1165;p25"/>
          <p:cNvPicPr preferRelativeResize="0"/>
          <p:nvPr/>
        </p:nvPicPr>
        <p:blipFill rotWithShape="1">
          <a:blip r:embed="rId5">
            <a:alphaModFix/>
          </a:blip>
          <a:srcRect/>
          <a:stretch/>
        </p:blipFill>
        <p:spPr>
          <a:xfrm>
            <a:off x="3947084" y="5645976"/>
            <a:ext cx="719998" cy="431999"/>
          </a:xfrm>
          <a:prstGeom prst="rect">
            <a:avLst/>
          </a:prstGeom>
          <a:noFill/>
          <a:ln>
            <a:noFill/>
          </a:ln>
        </p:spPr>
      </p:pic>
      <p:pic>
        <p:nvPicPr>
          <p:cNvPr id="1172" name="Google Shape;1172;p25"/>
          <p:cNvPicPr preferRelativeResize="0"/>
          <p:nvPr/>
        </p:nvPicPr>
        <p:blipFill rotWithShape="1">
          <a:blip r:embed="rId6">
            <a:alphaModFix/>
          </a:blip>
          <a:srcRect/>
          <a:stretch/>
        </p:blipFill>
        <p:spPr>
          <a:xfrm>
            <a:off x="3158957" y="5645976"/>
            <a:ext cx="719998" cy="431999"/>
          </a:xfrm>
          <a:prstGeom prst="rect">
            <a:avLst/>
          </a:prstGeom>
          <a:noFill/>
          <a:ln>
            <a:noFill/>
          </a:ln>
        </p:spPr>
      </p:pic>
      <p:pic>
        <p:nvPicPr>
          <p:cNvPr id="1173" name="Google Shape;1173;p25"/>
          <p:cNvPicPr preferRelativeResize="0"/>
          <p:nvPr/>
        </p:nvPicPr>
        <p:blipFill rotWithShape="1">
          <a:blip r:embed="rId7">
            <a:alphaModFix/>
          </a:blip>
          <a:srcRect/>
          <a:stretch/>
        </p:blipFill>
        <p:spPr>
          <a:xfrm>
            <a:off x="1582701" y="5645976"/>
            <a:ext cx="720001" cy="432000"/>
          </a:xfrm>
          <a:prstGeom prst="rect">
            <a:avLst/>
          </a:prstGeom>
          <a:noFill/>
          <a:ln>
            <a:noFill/>
          </a:ln>
        </p:spPr>
      </p:pic>
      <p:sp>
        <p:nvSpPr>
          <p:cNvPr id="1174" name="Google Shape;1174;p25"/>
          <p:cNvSpPr/>
          <p:nvPr/>
        </p:nvSpPr>
        <p:spPr>
          <a:xfrm>
            <a:off x="793973" y="5379674"/>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5" name="Google Shape;1175;p25"/>
          <p:cNvSpPr txBox="1"/>
          <p:nvPr/>
        </p:nvSpPr>
        <p:spPr>
          <a:xfrm>
            <a:off x="3815012" y="4957499"/>
            <a:ext cx="1388921" cy="233910"/>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sp>
        <p:nvSpPr>
          <p:cNvPr id="1176" name="Google Shape;1176;p25"/>
          <p:cNvSpPr txBox="1"/>
          <p:nvPr/>
        </p:nvSpPr>
        <p:spPr>
          <a:xfrm>
            <a:off x="1948184" y="6532542"/>
            <a:ext cx="29554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tx1"/>
                </a:solidFill>
                <a:latin typeface="Arial"/>
                <a:ea typeface="Arial"/>
                <a:cs typeface="Arial"/>
                <a:sym typeface="Arial"/>
              </a:rPr>
              <a:t>※機材によって画面イメージが異なります。</a:t>
            </a:r>
            <a:endParaRPr sz="800" b="0" i="0" u="none" strike="noStrike" cap="none" dirty="0">
              <a:solidFill>
                <a:schemeClr val="tx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tx1"/>
                </a:solidFill>
                <a:latin typeface="Arial"/>
                <a:ea typeface="Arial"/>
                <a:cs typeface="Arial"/>
                <a:sym typeface="Arial"/>
              </a:rPr>
              <a:t>※各月の映画プログラムは</a:t>
            </a:r>
            <a:r>
              <a:rPr lang="en-US" altLang="ja-JP" sz="800" b="0" i="0" u="none" strike="noStrike" cap="none" dirty="0">
                <a:solidFill>
                  <a:schemeClr val="tx1"/>
                </a:solidFill>
                <a:latin typeface="Arial"/>
                <a:ea typeface="Arial"/>
                <a:cs typeface="Arial"/>
                <a:sym typeface="Arial"/>
              </a:rPr>
              <a:t>JAL Web</a:t>
            </a:r>
            <a:r>
              <a:rPr lang="ja-JP" altLang="en-US" sz="800" b="0" i="0" u="none" strike="noStrike" cap="none" dirty="0">
                <a:solidFill>
                  <a:schemeClr val="tx1"/>
                </a:solidFill>
                <a:latin typeface="Arial"/>
                <a:ea typeface="Arial"/>
                <a:cs typeface="Arial"/>
                <a:sym typeface="Arial"/>
              </a:rPr>
              <a:t>サイト内</a:t>
            </a:r>
            <a:r>
              <a:rPr lang="ja-JP" sz="800" b="0" i="0" u="none" strike="noStrike" cap="none" dirty="0">
                <a:solidFill>
                  <a:schemeClr val="tx1"/>
                </a:solidFill>
                <a:latin typeface="Arial"/>
                <a:ea typeface="Arial"/>
                <a:cs typeface="Arial"/>
                <a:sym typeface="Arial"/>
              </a:rPr>
              <a:t>、</a:t>
            </a:r>
            <a:endParaRPr lang="en-US" altLang="ja-JP" sz="800" b="0" i="0" u="none" strike="noStrike" cap="none" dirty="0">
              <a:solidFill>
                <a:schemeClr val="tx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dirty="0">
                <a:solidFill>
                  <a:schemeClr val="tx1"/>
                </a:solidFill>
                <a:latin typeface="Arial"/>
                <a:ea typeface="Arial"/>
                <a:cs typeface="Arial"/>
                <a:sym typeface="Arial"/>
              </a:rPr>
              <a:t>国際線＞機内・ラウンジ＞機内エンターテイ</a:t>
            </a:r>
            <a:r>
              <a:rPr lang="ja-JP" altLang="en-US" sz="800" b="0" i="0" u="none" strike="noStrike" cap="none" dirty="0">
                <a:solidFill>
                  <a:schemeClr val="tx1"/>
                </a:solidFill>
                <a:latin typeface="Arial"/>
                <a:ea typeface="Arial"/>
                <a:cs typeface="Arial"/>
                <a:sym typeface="Arial"/>
              </a:rPr>
              <a:t>ン</a:t>
            </a:r>
            <a:r>
              <a:rPr lang="ja-JP" sz="800" b="0" i="0" u="none" strike="noStrike" cap="none" dirty="0">
                <a:solidFill>
                  <a:schemeClr val="tx1"/>
                </a:solidFill>
                <a:latin typeface="Arial"/>
                <a:ea typeface="Arial"/>
                <a:cs typeface="Arial"/>
                <a:sym typeface="Arial"/>
              </a:rPr>
              <a:t>メント</a:t>
            </a:r>
            <a:r>
              <a:rPr lang="ja-JP" altLang="en-US" sz="800" b="0" i="0" u="none" strike="noStrike" cap="none" dirty="0">
                <a:solidFill>
                  <a:schemeClr val="tx1"/>
                </a:solidFill>
                <a:latin typeface="Arial"/>
                <a:ea typeface="Arial"/>
                <a:cs typeface="Arial"/>
                <a:sym typeface="Arial"/>
              </a:rPr>
              <a:t>（</a:t>
            </a:r>
            <a:r>
              <a:rPr lang="ja-JP" sz="800" b="0" i="0" u="none" strike="noStrike" cap="none" dirty="0">
                <a:solidFill>
                  <a:schemeClr val="tx1"/>
                </a:solidFill>
                <a:latin typeface="Arial"/>
                <a:ea typeface="Arial"/>
                <a:cs typeface="Arial"/>
                <a:sym typeface="Arial"/>
              </a:rPr>
              <a:t>プログラム</a:t>
            </a:r>
            <a:r>
              <a:rPr lang="ja-JP" altLang="en-US" sz="800" b="0" i="0" u="none" strike="noStrike" cap="none" dirty="0">
                <a:solidFill>
                  <a:schemeClr val="tx1"/>
                </a:solidFill>
                <a:latin typeface="Arial"/>
                <a:ea typeface="Arial"/>
                <a:cs typeface="Arial"/>
                <a:sym typeface="Arial"/>
              </a:rPr>
              <a:t>ガイド）</a:t>
            </a:r>
            <a:r>
              <a:rPr lang="ja-JP" sz="800" b="0" i="0" u="none" strike="noStrike" cap="none" dirty="0">
                <a:solidFill>
                  <a:schemeClr val="tx1"/>
                </a:solidFill>
                <a:latin typeface="Arial"/>
                <a:ea typeface="Arial"/>
                <a:cs typeface="Arial"/>
                <a:sym typeface="Arial"/>
              </a:rPr>
              <a:t>でご確認いただけます。</a:t>
            </a:r>
            <a:endParaRPr sz="1200" b="0" i="0" u="none" strike="noStrike" cap="none" dirty="0">
              <a:solidFill>
                <a:schemeClr val="tx1"/>
              </a:solidFill>
              <a:latin typeface="Arial"/>
              <a:ea typeface="Arial"/>
              <a:cs typeface="Arial"/>
              <a:sym typeface="Arial"/>
            </a:endParaRPr>
          </a:p>
        </p:txBody>
      </p:sp>
      <p:sp>
        <p:nvSpPr>
          <p:cNvPr id="1177" name="Google Shape;1177;p25"/>
          <p:cNvSpPr txBox="1"/>
          <p:nvPr/>
        </p:nvSpPr>
        <p:spPr>
          <a:xfrm>
            <a:off x="2265324" y="5307287"/>
            <a:ext cx="1871680" cy="295209"/>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ビデオ前CM上映までの流れ</a:t>
            </a:r>
            <a:endParaRPr sz="900" b="0" i="0" u="none" strike="noStrike" cap="none">
              <a:solidFill>
                <a:schemeClr val="dk1"/>
              </a:solidFill>
              <a:latin typeface="Arial"/>
              <a:ea typeface="Arial"/>
              <a:cs typeface="Arial"/>
              <a:sym typeface="Arial"/>
            </a:endParaRPr>
          </a:p>
        </p:txBody>
      </p:sp>
      <p:sp>
        <p:nvSpPr>
          <p:cNvPr id="1178" name="Google Shape;1178;p25"/>
          <p:cNvSpPr txBox="1"/>
          <p:nvPr/>
        </p:nvSpPr>
        <p:spPr>
          <a:xfrm>
            <a:off x="821139" y="5342228"/>
            <a:ext cx="1400341"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個人モニター</a:t>
            </a:r>
            <a:endParaRPr sz="700" b="1" i="0" u="none" strike="noStrike" cap="none">
              <a:solidFill>
                <a:schemeClr val="lt1"/>
              </a:solidFill>
              <a:latin typeface="Arial"/>
              <a:ea typeface="Arial"/>
              <a:cs typeface="Arial"/>
              <a:sym typeface="Arial"/>
            </a:endParaRPr>
          </a:p>
        </p:txBody>
      </p:sp>
      <p:pic>
        <p:nvPicPr>
          <p:cNvPr id="1166" name="Google Shape;1166;p25"/>
          <p:cNvPicPr preferRelativeResize="0"/>
          <p:nvPr/>
        </p:nvPicPr>
        <p:blipFill rotWithShape="1">
          <a:blip r:embed="rId8">
            <a:alphaModFix/>
          </a:blip>
          <a:srcRect/>
          <a:stretch/>
        </p:blipFill>
        <p:spPr>
          <a:xfrm>
            <a:off x="794573" y="5645976"/>
            <a:ext cx="719998" cy="432000"/>
          </a:xfrm>
          <a:prstGeom prst="rect">
            <a:avLst/>
          </a:prstGeom>
          <a:noFill/>
          <a:ln>
            <a:noFill/>
          </a:ln>
        </p:spPr>
      </p:pic>
      <p:sp>
        <p:nvSpPr>
          <p:cNvPr id="1179" name="Google Shape;1179;p25"/>
          <p:cNvSpPr/>
          <p:nvPr/>
        </p:nvSpPr>
        <p:spPr>
          <a:xfrm>
            <a:off x="744315" y="6601263"/>
            <a:ext cx="118932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80" name="Google Shape;1180;p25"/>
          <p:cNvCxnSpPr/>
          <p:nvPr/>
        </p:nvCxnSpPr>
        <p:spPr>
          <a:xfrm flipH="1">
            <a:off x="1352682" y="596648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1181" name="Google Shape;1181;p25"/>
          <p:cNvSpPr txBox="1"/>
          <p:nvPr/>
        </p:nvSpPr>
        <p:spPr>
          <a:xfrm>
            <a:off x="708177" y="6028679"/>
            <a:ext cx="860184"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1182" name="Google Shape;1182;p25"/>
          <p:cNvSpPr txBox="1"/>
          <p:nvPr/>
        </p:nvSpPr>
        <p:spPr>
          <a:xfrm>
            <a:off x="1497720" y="6028679"/>
            <a:ext cx="856250"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1183" name="Google Shape;1183;p25"/>
          <p:cNvSpPr txBox="1"/>
          <p:nvPr/>
        </p:nvSpPr>
        <p:spPr>
          <a:xfrm>
            <a:off x="2271963" y="6028679"/>
            <a:ext cx="903850"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｢ビデオタイトル｣を選択</a:t>
            </a:r>
            <a:endParaRPr sz="600" b="0" i="0" u="none" strike="noStrike" cap="none">
              <a:solidFill>
                <a:schemeClr val="dk1"/>
              </a:solidFill>
              <a:latin typeface="Arial"/>
              <a:ea typeface="Arial"/>
              <a:cs typeface="Arial"/>
              <a:sym typeface="Arial"/>
            </a:endParaRPr>
          </a:p>
        </p:txBody>
      </p:sp>
      <p:sp>
        <p:nvSpPr>
          <p:cNvPr id="1184" name="Google Shape;1184;p25"/>
          <p:cNvSpPr txBox="1"/>
          <p:nvPr/>
        </p:nvSpPr>
        <p:spPr>
          <a:xfrm>
            <a:off x="3181797" y="6028679"/>
            <a:ext cx="637460"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1185" name="Google Shape;1185;p25"/>
          <p:cNvSpPr txBox="1"/>
          <p:nvPr/>
        </p:nvSpPr>
        <p:spPr>
          <a:xfrm>
            <a:off x="3959015" y="6028679"/>
            <a:ext cx="676569" cy="39055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1186" name="Google Shape;1186;p25"/>
          <p:cNvSpPr txBox="1"/>
          <p:nvPr/>
        </p:nvSpPr>
        <p:spPr>
          <a:xfrm>
            <a:off x="652087" y="1274373"/>
            <a:ext cx="4551846" cy="123029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altLang="en-US" sz="1300" b="0" i="0" u="none" strike="noStrike" cap="none" dirty="0">
                <a:solidFill>
                  <a:schemeClr val="dk1"/>
                </a:solidFill>
                <a:latin typeface="Arial"/>
                <a:ea typeface="Arial"/>
                <a:cs typeface="Arial"/>
                <a:sym typeface="Arial"/>
              </a:rPr>
              <a:t>バラエティーや紀行、</a:t>
            </a:r>
            <a:r>
              <a:rPr lang="ja-JP" altLang="en-US" sz="1300" dirty="0">
                <a:solidFill>
                  <a:schemeClr val="dk1"/>
                </a:solidFill>
              </a:rPr>
              <a:t>海外ドラマやアニメなどの番組</a:t>
            </a:r>
            <a:r>
              <a:rPr lang="ja-JP" altLang="en-US" sz="1300" b="0" i="0" u="none" strike="noStrike" cap="none" dirty="0">
                <a:solidFill>
                  <a:schemeClr val="dk1"/>
                </a:solidFill>
                <a:latin typeface="Arial"/>
                <a:ea typeface="Arial"/>
                <a:cs typeface="Arial"/>
                <a:sym typeface="Arial"/>
              </a:rPr>
              <a:t>前に流れる</a:t>
            </a:r>
            <a:r>
              <a:rPr lang="en-US" altLang="ja-JP" sz="1300" b="0" i="0" u="none" strike="noStrike" cap="none" dirty="0">
                <a:solidFill>
                  <a:schemeClr val="dk1"/>
                </a:solidFill>
                <a:latin typeface="Arial"/>
                <a:ea typeface="Arial"/>
                <a:cs typeface="Arial"/>
                <a:sym typeface="Arial"/>
              </a:rPr>
              <a:t>CM</a:t>
            </a:r>
            <a:r>
              <a:rPr lang="ja-JP" altLang="en-US" sz="1300" b="0" i="0" u="none" strike="noStrike" cap="none" dirty="0">
                <a:solidFill>
                  <a:schemeClr val="dk1"/>
                </a:solidFill>
                <a:latin typeface="Arial"/>
                <a:ea typeface="Arial"/>
                <a:cs typeface="Arial"/>
                <a:sym typeface="Arial"/>
              </a:rPr>
              <a:t>です。</a:t>
            </a:r>
            <a:r>
              <a:rPr lang="ja-JP" altLang="en-US" sz="1300" dirty="0">
                <a:solidFill>
                  <a:schemeClr val="dk1"/>
                </a:solidFill>
              </a:rPr>
              <a:t>豊富なコンテンツをご用意しています</a:t>
            </a:r>
            <a:r>
              <a:rPr lang="ja-JP" sz="1300" b="0" i="0" u="none" strike="noStrike" cap="none" dirty="0">
                <a:solidFill>
                  <a:schemeClr val="dk1"/>
                </a:solidFill>
                <a:latin typeface="Arial"/>
                <a:ea typeface="Arial"/>
                <a:cs typeface="Arial"/>
                <a:sym typeface="Arial"/>
              </a:rPr>
              <a:t>。</a:t>
            </a:r>
            <a:endParaRPr sz="13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400"/>
              <a:buFont typeface="Arial"/>
              <a:buNone/>
            </a:pPr>
            <a:r>
              <a:rPr lang="ja-JP" sz="1200" b="0" i="0" u="none" strike="noStrike" cap="none" dirty="0">
                <a:solidFill>
                  <a:schemeClr val="dk1"/>
                </a:solidFill>
                <a:latin typeface="Arial"/>
                <a:ea typeface="Arial"/>
                <a:cs typeface="Arial"/>
                <a:sym typeface="Arial"/>
              </a:rPr>
              <a:t>＊総番組数88ch</a:t>
            </a:r>
            <a:r>
              <a:rPr lang="ja-JP" sz="1200" b="0" i="0" u="none" strike="noStrike" cap="none" baseline="30000" dirty="0">
                <a:solidFill>
                  <a:schemeClr val="dk1"/>
                </a:solidFill>
                <a:latin typeface="Arial"/>
                <a:ea typeface="Arial"/>
                <a:cs typeface="Arial"/>
                <a:sym typeface="Arial"/>
              </a:rPr>
              <a:t>※2</a:t>
            </a:r>
            <a:endParaRPr sz="12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300"/>
              <a:buFont typeface="Arial"/>
              <a:buNone/>
            </a:pPr>
            <a:endParaRPr sz="1300" b="0" i="0" u="none" strike="noStrike" cap="none" dirty="0">
              <a:solidFill>
                <a:schemeClr val="dk1"/>
              </a:solidFill>
              <a:latin typeface="Arial"/>
              <a:ea typeface="Arial"/>
              <a:cs typeface="Arial"/>
              <a:sym typeface="Arial"/>
            </a:endParaRPr>
          </a:p>
        </p:txBody>
      </p:sp>
      <p:graphicFrame>
        <p:nvGraphicFramePr>
          <p:cNvPr id="1188" name="Google Shape;1188;p25"/>
          <p:cNvGraphicFramePr/>
          <p:nvPr>
            <p:extLst>
              <p:ext uri="{D42A27DB-BD31-4B8C-83A1-F6EECF244321}">
                <p14:modId xmlns:p14="http://schemas.microsoft.com/office/powerpoint/2010/main" val="543552128"/>
              </p:ext>
            </p:extLst>
          </p:nvPr>
        </p:nvGraphicFramePr>
        <p:xfrm>
          <a:off x="5203933" y="1293288"/>
          <a:ext cx="5346450" cy="4941984"/>
        </p:xfrm>
        <a:graphic>
          <a:graphicData uri="http://schemas.openxmlformats.org/drawingml/2006/table">
            <a:tbl>
              <a:tblPr firstCol="1" bandRow="1">
                <a:noFill/>
                <a:tableStyleId>{0DF84AE7-DAF0-440A-AC48-965F873BCF0F}</a:tableStyleId>
              </a:tblPr>
              <a:tblGrid>
                <a:gridCol w="1145232">
                  <a:extLst>
                    <a:ext uri="{9D8B030D-6E8A-4147-A177-3AD203B41FA5}">
                      <a16:colId xmlns:a16="http://schemas.microsoft.com/office/drawing/2014/main" val="20000"/>
                    </a:ext>
                  </a:extLst>
                </a:gridCol>
                <a:gridCol w="4201218">
                  <a:extLst>
                    <a:ext uri="{9D8B030D-6E8A-4147-A177-3AD203B41FA5}">
                      <a16:colId xmlns:a16="http://schemas.microsoft.com/office/drawing/2014/main" val="20001"/>
                    </a:ext>
                  </a:extLst>
                </a:gridCol>
              </a:tblGrid>
              <a:tr h="52222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dirty="0">
                          <a:latin typeface="Arial"/>
                          <a:ea typeface="Arial"/>
                          <a:cs typeface="Arial"/>
                          <a:sym typeface="Arial"/>
                        </a:rPr>
                        <a:t>上映</a:t>
                      </a:r>
                      <a:r>
                        <a:rPr lang="ja-JP" altLang="en-US" sz="1000" b="1" i="0" u="none" strike="noStrike" cap="none" dirty="0">
                          <a:latin typeface="Arial"/>
                          <a:ea typeface="Arial"/>
                          <a:cs typeface="Arial"/>
                          <a:sym typeface="Arial"/>
                        </a:rPr>
                        <a:t>メディア</a:t>
                      </a:r>
                      <a:endParaRPr sz="1000" u="none" strike="noStrike" cap="none" dirty="0"/>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JAL運航機材　個人用モニター </a:t>
                      </a:r>
                      <a:endParaRPr sz="1000" u="none" strike="noStrike" cap="none" dirty="0"/>
                    </a:p>
                  </a:txBody>
                  <a:tcPr marL="180000" marR="180000" marT="108000" marB="108000" anchor="ctr"/>
                </a:tc>
                <a:extLst>
                  <a:ext uri="{0D108BD9-81ED-4DB2-BD59-A6C34878D82A}">
                    <a16:rowId xmlns:a16="http://schemas.microsoft.com/office/drawing/2014/main" val="10000"/>
                  </a:ext>
                </a:extLst>
              </a:tr>
              <a:tr h="82224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a:t>
                      </a:r>
                      <a:r>
                        <a:rPr lang="ja-JP" altLang="en-US" sz="1000" u="none" strike="noStrike" cap="none" dirty="0">
                          <a:latin typeface="Arial"/>
                          <a:ea typeface="Arial"/>
                          <a:cs typeface="Arial"/>
                          <a:sym typeface="Arial"/>
                        </a:rPr>
                        <a:t>）</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dirty="0">
                          <a:latin typeface="Arial"/>
                          <a:ea typeface="Arial"/>
                          <a:cs typeface="Arial"/>
                          <a:sym typeface="Arial"/>
                        </a:rPr>
                        <a:t>※機材繰りなどの諸事情により上映開始日および終了日が前後する場合がございます。</a:t>
                      </a:r>
                      <a:endParaRPr sz="800" u="none" strike="noStrike" cap="none" dirty="0"/>
                    </a:p>
                  </a:txBody>
                  <a:tcPr marL="180000" marR="180000" marT="108000" marB="108000" anchor="ctr"/>
                </a:tc>
                <a:extLst>
                  <a:ext uri="{0D108BD9-81ED-4DB2-BD59-A6C34878D82A}">
                    <a16:rowId xmlns:a16="http://schemas.microsoft.com/office/drawing/2014/main" val="10001"/>
                  </a:ext>
                </a:extLst>
              </a:tr>
              <a:tr h="461099">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15秒 　</a:t>
                      </a:r>
                      <a:r>
                        <a:rPr lang="ja-JP" sz="800" u="none" strike="noStrike" cap="none" dirty="0">
                          <a:latin typeface="Arial"/>
                          <a:ea typeface="Arial"/>
                          <a:cs typeface="Arial"/>
                          <a:sym typeface="Arial"/>
                        </a:rPr>
                        <a:t>※上映順はお任せいただきます。 </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603877">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約2,390便/月</a:t>
                      </a:r>
                      <a:r>
                        <a:rPr lang="ja-JP" sz="1000" u="none" strike="noStrike" cap="none" baseline="30000" dirty="0">
                          <a:latin typeface="Arial"/>
                          <a:ea typeface="Arial"/>
                          <a:cs typeface="Arial"/>
                          <a:sym typeface="Arial"/>
                        </a:rPr>
                        <a:t>※1 </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※このうち、一部の機材では</a:t>
                      </a:r>
                      <a:r>
                        <a:rPr lang="ja-JP" altLang="en-US" sz="800" b="0" i="0" u="none" strike="noStrike" cap="none" dirty="0">
                          <a:solidFill>
                            <a:srgbClr val="000000"/>
                          </a:solidFill>
                          <a:latin typeface="Arial"/>
                          <a:ea typeface="Arial"/>
                          <a:cs typeface="Arial"/>
                          <a:sym typeface="Arial"/>
                        </a:rPr>
                        <a:t>上映</a:t>
                      </a:r>
                      <a:r>
                        <a:rPr lang="ja-JP" sz="800" b="0" i="0" u="none" strike="noStrike" cap="none" dirty="0">
                          <a:solidFill>
                            <a:srgbClr val="000000"/>
                          </a:solidFill>
                          <a:latin typeface="Arial"/>
                          <a:ea typeface="Arial"/>
                          <a:cs typeface="Arial"/>
                          <a:sym typeface="Arial"/>
                        </a:rPr>
                        <a:t>されない場合がございます。</a:t>
                      </a:r>
                      <a:endParaRPr sz="800" u="none" strike="noStrike" cap="none" dirty="0"/>
                    </a:p>
                  </a:txBody>
                  <a:tcPr marL="180000" marR="180000" marT="108000" marB="108000" anchor="ctr"/>
                </a:tc>
                <a:extLst>
                  <a:ext uri="{0D108BD9-81ED-4DB2-BD59-A6C34878D82A}">
                    <a16:rowId xmlns:a16="http://schemas.microsoft.com/office/drawing/2014/main" val="10003"/>
                  </a:ext>
                </a:extLst>
              </a:tr>
              <a:tr h="53929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国際線</a:t>
                      </a:r>
                      <a:r>
                        <a:rPr lang="ja-JP" sz="1000" b="0" u="none" strike="noStrike" cap="none" dirty="0">
                          <a:latin typeface="Arial"/>
                          <a:ea typeface="Arial"/>
                          <a:cs typeface="Arial"/>
                          <a:sym typeface="Arial"/>
                        </a:rPr>
                        <a:t>JAL運航</a:t>
                      </a:r>
                      <a:r>
                        <a:rPr lang="ja-JP" sz="1000" u="none" strike="noStrike" cap="none" dirty="0">
                          <a:latin typeface="Arial"/>
                          <a:ea typeface="Arial"/>
                          <a:cs typeface="Arial"/>
                          <a:sym typeface="Arial"/>
                        </a:rPr>
                        <a:t>路線</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47211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２~ 5 枠</a:t>
                      </a:r>
                      <a:endParaRPr sz="1000" u="none" strike="noStrike" cap="none" baseline="30000"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599420">
                <a:tc>
                  <a:txBody>
                    <a:bodyPr/>
                    <a:lstStyle/>
                    <a:p>
                      <a:pPr marL="0" marR="0" lvl="0" indent="0" algn="ctr" rtl="0">
                        <a:lnSpc>
                          <a:spcPct val="100000"/>
                        </a:lnSpc>
                        <a:spcBef>
                          <a:spcPts val="0"/>
                        </a:spcBef>
                        <a:spcAft>
                          <a:spcPts val="0"/>
                        </a:spcAft>
                        <a:buClr>
                          <a:srgbClr val="000000"/>
                        </a:buClr>
                        <a:buSzPts val="1200"/>
                        <a:buFont typeface="Arial"/>
                        <a:buNone/>
                      </a:pPr>
                      <a:r>
                        <a:rPr lang="ja-JP" altLang="en-US" sz="1000" b="1" i="0" u="none" strike="noStrike" cap="none" dirty="0">
                          <a:latin typeface="Arial"/>
                          <a:ea typeface="Arial"/>
                          <a:cs typeface="Arial"/>
                          <a:sym typeface="Arial"/>
                        </a:rPr>
                        <a:t>納品</a:t>
                      </a:r>
                      <a:r>
                        <a:rPr lang="ja-JP" sz="1000" b="1" i="0" u="none" strike="noStrike" cap="none" dirty="0">
                          <a:latin typeface="Arial"/>
                          <a:ea typeface="Arial"/>
                          <a:cs typeface="Arial"/>
                          <a:sym typeface="Arial"/>
                        </a:rPr>
                        <a:t>日</a:t>
                      </a:r>
                      <a:endParaRPr sz="1000" u="none" strike="noStrike" cap="none" dirty="0"/>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上映開始の前々月</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13</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日頃</a:t>
                      </a:r>
                    </a:p>
                    <a:p>
                      <a:pPr marL="0" marR="0" lvl="0" indent="0" algn="l" defTabSz="914400" rtl="0" eaLnBrk="1" fontAlgn="auto" latinLnBrk="0" hangingPunct="1">
                        <a:lnSpc>
                          <a:spcPct val="130000"/>
                        </a:lnSpc>
                        <a:spcBef>
                          <a:spcPts val="0"/>
                        </a:spcBef>
                        <a:spcAft>
                          <a:spcPts val="0"/>
                        </a:spcAft>
                        <a:buClr>
                          <a:srgbClr val="000000"/>
                        </a:buClr>
                        <a:buSzPts val="1200"/>
                        <a:buFont typeface="Arial"/>
                        <a:buNone/>
                        <a:tabLst/>
                        <a:defRPr/>
                      </a:pPr>
                      <a:r>
                        <a:rPr kumimoji="0" lang="en-US" altLang="ja-JP" sz="8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具体的な日付はお問い合わせください。</a:t>
                      </a:r>
                    </a:p>
                  </a:txBody>
                  <a:tcPr marL="180000" marR="180000" marT="108000" marB="108000" anchor="ctr"/>
                </a:tc>
                <a:extLst>
                  <a:ext uri="{0D108BD9-81ED-4DB2-BD59-A6C34878D82A}">
                    <a16:rowId xmlns:a16="http://schemas.microsoft.com/office/drawing/2014/main" val="10006"/>
                  </a:ext>
                </a:extLst>
              </a:tr>
              <a:tr h="46085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chemeClr val="dk1"/>
                        </a:buClr>
                        <a:buSzPts val="1200"/>
                        <a:buFont typeface="Arial"/>
                        <a:buNone/>
                        <a:tabLst/>
                        <a:defRPr/>
                      </a:pPr>
                      <a:r>
                        <a:rPr lang="ja-JP" altLang="ja-JP" sz="1000" u="none" strike="noStrike" cap="none" dirty="0">
                          <a:latin typeface="Arial"/>
                          <a:ea typeface="Arial"/>
                          <a:cs typeface="Arial"/>
                          <a:sym typeface="Arial"/>
                        </a:rPr>
                        <a:t>2024年4月～9月</a:t>
                      </a:r>
                      <a:r>
                        <a:rPr lang="ja-JP" altLang="en-US" sz="1000" u="none" strike="noStrike" cap="none" dirty="0">
                          <a:latin typeface="Arial"/>
                          <a:ea typeface="Arial"/>
                          <a:cs typeface="Arial"/>
                          <a:sym typeface="Arial"/>
                        </a:rPr>
                        <a:t>上映</a:t>
                      </a:r>
                      <a:r>
                        <a:rPr lang="ja-JP" altLang="ja-JP" sz="1000" u="none" strike="noStrike" cap="none" dirty="0">
                          <a:latin typeface="Arial"/>
                          <a:ea typeface="Arial"/>
                          <a:cs typeface="Arial"/>
                          <a:sym typeface="Arial"/>
                        </a:rPr>
                        <a:t>分：</a:t>
                      </a:r>
                      <a:r>
                        <a:rPr lang="ja-JP" sz="1000" u="none" strike="noStrike" cap="none" dirty="0">
                          <a:latin typeface="Arial"/>
                          <a:ea typeface="Arial"/>
                          <a:cs typeface="Arial"/>
                          <a:sym typeface="Arial"/>
                        </a:rPr>
                        <a:t>1,800,000円/枠/月</a:t>
                      </a:r>
                      <a:r>
                        <a:rPr lang="ja-JP" altLang="en-US" sz="1000" b="0" i="0" u="none" strike="noStrike" cap="none" dirty="0">
                          <a:solidFill>
                            <a:srgbClr val="000000"/>
                          </a:solidFill>
                          <a:latin typeface="Arial"/>
                          <a:ea typeface="Arial"/>
                          <a:cs typeface="Arial"/>
                          <a:sym typeface="Arial"/>
                        </a:rPr>
                        <a:t>（</a:t>
                      </a:r>
                      <a:r>
                        <a:rPr lang="ja-JP" sz="1000" b="0" i="0" u="none" strike="noStrike" cap="none" dirty="0">
                          <a:solidFill>
                            <a:srgbClr val="000000"/>
                          </a:solidFill>
                          <a:latin typeface="Arial"/>
                          <a:ea typeface="Arial"/>
                          <a:cs typeface="Arial"/>
                          <a:sym typeface="Arial"/>
                        </a:rPr>
                        <a:t>税抜</a:t>
                      </a:r>
                      <a:r>
                        <a:rPr lang="ja-JP" altLang="en-US" sz="1000" b="0" i="0" u="none" strike="noStrike" cap="none" dirty="0">
                          <a:solidFill>
                            <a:srgbClr val="000000"/>
                          </a:solidFill>
                          <a:latin typeface="Arial"/>
                          <a:ea typeface="Arial"/>
                          <a:cs typeface="Arial"/>
                          <a:sym typeface="Arial"/>
                        </a:rPr>
                        <a:t>）</a:t>
                      </a:r>
                      <a:endParaRPr lang="en-US" altLang="ja-JP"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460856">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000" b="0" i="0" u="none" strike="noStrike" cap="none" dirty="0">
                          <a:solidFill>
                            <a:srgbClr val="000000"/>
                          </a:solidFill>
                          <a:latin typeface="Arial"/>
                          <a:ea typeface="Arial"/>
                          <a:cs typeface="Arial"/>
                          <a:sym typeface="Arial"/>
                        </a:rPr>
                        <a:t>早</a:t>
                      </a:r>
                      <a:r>
                        <a:rPr lang="ja-JP" sz="1000" b="0" i="0" u="none" strike="noStrike" cap="none" dirty="0">
                          <a:solidFill>
                            <a:srgbClr val="000000"/>
                          </a:solidFill>
                          <a:latin typeface="Arial"/>
                          <a:ea typeface="Arial"/>
                          <a:cs typeface="Arial"/>
                          <a:sym typeface="Arial"/>
                        </a:rPr>
                        <a:t>送り可/外部遷移不可</a:t>
                      </a:r>
                      <a:endParaRPr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grpSp>
        <p:nvGrpSpPr>
          <p:cNvPr id="1189" name="Google Shape;1189;p25"/>
          <p:cNvGrpSpPr/>
          <p:nvPr/>
        </p:nvGrpSpPr>
        <p:grpSpPr>
          <a:xfrm>
            <a:off x="744745" y="2172228"/>
            <a:ext cx="3217378" cy="627824"/>
            <a:chOff x="744745" y="2197628"/>
            <a:chExt cx="2848077" cy="627824"/>
          </a:xfrm>
        </p:grpSpPr>
        <p:sp>
          <p:nvSpPr>
            <p:cNvPr id="1190" name="Google Shape;1190;p25"/>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月間視聴可能者数</a:t>
              </a:r>
              <a:endParaRPr sz="1200" b="0" i="0" u="none" strike="noStrike" cap="none" baseline="30000">
                <a:solidFill>
                  <a:schemeClr val="dk1"/>
                </a:solidFill>
                <a:latin typeface="Arial"/>
                <a:ea typeface="Arial"/>
                <a:cs typeface="Arial"/>
                <a:sym typeface="Arial"/>
              </a:endParaRPr>
            </a:p>
          </p:txBody>
        </p:sp>
        <p:sp>
          <p:nvSpPr>
            <p:cNvPr id="1191" name="Google Shape;1191;p25"/>
            <p:cNvSpPr txBox="1"/>
            <p:nvPr/>
          </p:nvSpPr>
          <p:spPr>
            <a:xfrm>
              <a:off x="2626127" y="2197628"/>
              <a:ext cx="96669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dirty="0">
                  <a:solidFill>
                    <a:schemeClr val="dk1"/>
                  </a:solidFill>
                  <a:latin typeface="Arial"/>
                  <a:ea typeface="Arial"/>
                  <a:cs typeface="Arial"/>
                  <a:sym typeface="Arial"/>
                </a:rPr>
                <a:t>36</a:t>
              </a:r>
              <a:r>
                <a:rPr lang="ja-JP" sz="1200" b="0" i="0" u="none" strike="noStrike" cap="none" dirty="0">
                  <a:solidFill>
                    <a:schemeClr val="dk1"/>
                  </a:solidFill>
                  <a:latin typeface="Arial"/>
                  <a:ea typeface="Arial"/>
                  <a:cs typeface="Arial"/>
                  <a:sym typeface="Arial"/>
                </a:rPr>
                <a:t>万人</a:t>
              </a:r>
              <a:r>
                <a:rPr kumimoji="0" lang="en-US" altLang="ja-JP" sz="1200" b="0" i="0" u="none" strike="noStrike" kern="0" cap="none" spc="0" normalizeH="0" baseline="30000" noProof="0" dirty="0">
                  <a:ln>
                    <a:noFill/>
                  </a:ln>
                  <a:solidFill>
                    <a:srgbClr val="000000"/>
                  </a:solidFill>
                  <a:effectLst/>
                  <a:uLnTx/>
                  <a:uFillTx/>
                  <a:latin typeface="Arial"/>
                  <a:ea typeface="Arial"/>
                  <a:cs typeface="Arial"/>
                  <a:sym typeface="Arial"/>
                </a:rPr>
                <a:t>※1</a:t>
              </a:r>
              <a:endParaRPr sz="2000" b="0" i="0" u="none" strike="noStrike" cap="none" baseline="30000" dirty="0">
                <a:solidFill>
                  <a:schemeClr val="dk1"/>
                </a:solidFill>
                <a:latin typeface="Arial"/>
                <a:ea typeface="Arial"/>
                <a:cs typeface="Arial"/>
                <a:sym typeface="Arial"/>
              </a:endParaRPr>
            </a:p>
          </p:txBody>
        </p:sp>
        <p:sp>
          <p:nvSpPr>
            <p:cNvPr id="1193" name="Google Shape;1193;p25"/>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 約</a:t>
              </a:r>
              <a:endParaRPr sz="1000" b="0" i="0" u="none" strike="noStrike" cap="none" baseline="30000">
                <a:solidFill>
                  <a:schemeClr val="dk1"/>
                </a:solidFill>
                <a:latin typeface="Arial"/>
                <a:ea typeface="Arial"/>
                <a:cs typeface="Arial"/>
                <a:sym typeface="Arial"/>
              </a:endParaRPr>
            </a:p>
          </p:txBody>
        </p:sp>
      </p:grpSp>
      <p:sp>
        <p:nvSpPr>
          <p:cNvPr id="1194" name="Google Shape;1194;p25"/>
          <p:cNvSpPr txBox="1"/>
          <p:nvPr/>
        </p:nvSpPr>
        <p:spPr>
          <a:xfrm>
            <a:off x="1925845" y="1962931"/>
            <a:ext cx="143096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23年</a:t>
            </a:r>
            <a:r>
              <a:rPr lang="ja-JP" sz="800" b="0" i="0" u="none" strike="noStrike" cap="none">
                <a:solidFill>
                  <a:schemeClr val="dk1"/>
                </a:solidFill>
                <a:latin typeface="Arial"/>
                <a:ea typeface="Arial"/>
                <a:cs typeface="Arial"/>
                <a:sym typeface="Arial"/>
              </a:rPr>
              <a:t>9月実績</a:t>
            </a:r>
            <a:r>
              <a:rPr lang="ja-JP" altLang="en-US" sz="8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195" name="Google Shape;1195;p25"/>
          <p:cNvSpPr txBox="1"/>
          <p:nvPr/>
        </p:nvSpPr>
        <p:spPr>
          <a:xfrm>
            <a:off x="6204858" y="826227"/>
            <a:ext cx="4049486"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※本メニューは料金変動制です。</a:t>
            </a:r>
            <a:endParaRPr sz="105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ja-JP" sz="1050" b="1" i="0" u="none" strike="noStrike" cap="none">
                <a:solidFill>
                  <a:schemeClr val="dk1"/>
                </a:solidFill>
                <a:latin typeface="Arial"/>
                <a:ea typeface="Arial"/>
                <a:cs typeface="Arial"/>
                <a:sym typeface="Arial"/>
              </a:rPr>
              <a:t>半期ごとに定価の見直しを行います。</a:t>
            </a:r>
            <a:endParaRPr sz="1400" b="0" i="0" u="none" strike="noStrike" cap="none">
              <a:solidFill>
                <a:srgbClr val="000000"/>
              </a:solidFill>
              <a:latin typeface="Arial"/>
              <a:ea typeface="Arial"/>
              <a:cs typeface="Arial"/>
              <a:sym typeface="Arial"/>
            </a:endParaRPr>
          </a:p>
        </p:txBody>
      </p:sp>
      <p:sp>
        <p:nvSpPr>
          <p:cNvPr id="1196" name="Google Shape;1196;p25"/>
          <p:cNvSpPr txBox="1"/>
          <p:nvPr/>
        </p:nvSpPr>
        <p:spPr>
          <a:xfrm>
            <a:off x="5203932" y="6296930"/>
            <a:ext cx="534645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 JALグループマンスリーレポート22年4月～23年3月 平均</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※2：</a:t>
            </a:r>
            <a:r>
              <a:rPr lang="ja-JP" sz="800" b="0" i="0" u="none" strike="noStrike" cap="none" dirty="0">
                <a:solidFill>
                  <a:srgbClr val="000000"/>
                </a:solidFill>
                <a:latin typeface="Arial"/>
                <a:ea typeface="Arial"/>
                <a:cs typeface="Arial"/>
                <a:sym typeface="Arial"/>
              </a:rPr>
              <a:t>総作品数は月ごとに変動します。</a:t>
            </a:r>
            <a:r>
              <a:rPr lang="ja-JP" sz="800" b="0" i="0" u="none" strike="noStrike" cap="none" dirty="0">
                <a:solidFill>
                  <a:schemeClr val="dk1"/>
                </a:solidFill>
                <a:latin typeface="Arial"/>
                <a:ea typeface="Arial"/>
                <a:cs typeface="Arial"/>
                <a:sym typeface="Arial"/>
              </a:rPr>
              <a:t>一部、CM上映不可の番組がございます。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None/>
            </a:pPr>
            <a:r>
              <a:rPr lang="ja-JP" sz="800" b="0" i="0" u="none" strike="noStrike" cap="none" dirty="0">
                <a:solidFill>
                  <a:schemeClr val="dk1"/>
                </a:solidFill>
                <a:latin typeface="Arial"/>
                <a:ea typeface="Arial"/>
                <a:cs typeface="Arial"/>
                <a:sym typeface="Arial"/>
              </a:rPr>
              <a:t>　　  一部、番組数が少ない機材もございます。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※再生・早送り・巻き戻し等の操作を行う際、画面1/3程度にウィンドウ</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早送り・巻き戻しの表示</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が数秒間表示されます。</a:t>
            </a:r>
            <a:endParaRPr lang="en-US" altLang="ja-JP" sz="800" b="0" i="0" u="none" strike="noStrike" cap="none" dirty="0">
              <a:solidFill>
                <a:schemeClr val="dk1"/>
              </a:solidFill>
              <a:latin typeface="Arial"/>
              <a:ea typeface="Arial"/>
              <a:cs typeface="Arial"/>
              <a:sym typeface="Arial"/>
            </a:endParaRPr>
          </a:p>
          <a:p>
            <a:pPr>
              <a:lnSpc>
                <a:spcPct val="125000"/>
              </a:lnSpc>
              <a:buSzPts val="1000"/>
            </a:pPr>
            <a:r>
              <a:rPr lang="en-US" altLang="ja-JP" sz="800" i="0" u="none" strike="noStrike" cap="none" dirty="0">
                <a:solidFill>
                  <a:srgbClr val="FF0000"/>
                </a:solidFill>
                <a:latin typeface="Arial"/>
                <a:ea typeface="Arial"/>
                <a:cs typeface="Arial"/>
                <a:sym typeface="Arial"/>
              </a:rPr>
              <a:t>※</a:t>
            </a:r>
            <a:r>
              <a:rPr lang="ja-JP" altLang="en-US" sz="800" i="0" u="none" strike="noStrike" cap="none" dirty="0">
                <a:solidFill>
                  <a:srgbClr val="FF0000"/>
                </a:solidFill>
                <a:latin typeface="Arial"/>
                <a:ea typeface="Arial"/>
                <a:cs typeface="Arial"/>
                <a:sym typeface="Arial"/>
              </a:rPr>
              <a:t>実機での上映の様子の撮影提供はいたしかねます。</a:t>
            </a:r>
            <a:endParaRPr lang="ja-JP" altLang="en-US" sz="1100" i="0" u="none" strike="noStrike" cap="none" dirty="0">
              <a:solidFill>
                <a:srgbClr val="000000"/>
              </a:solidFill>
              <a:latin typeface="Arial"/>
              <a:ea typeface="Arial"/>
              <a:cs typeface="Arial"/>
              <a:sym typeface="Arial"/>
            </a:endParaRPr>
          </a:p>
        </p:txBody>
      </p:sp>
      <p:sp>
        <p:nvSpPr>
          <p:cNvPr id="1197" name="Google Shape;1197;p25"/>
          <p:cNvSpPr txBox="1"/>
          <p:nvPr/>
        </p:nvSpPr>
        <p:spPr>
          <a:xfrm>
            <a:off x="665792" y="6617036"/>
            <a:ext cx="1432695" cy="33774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dirty="0">
                <a:solidFill>
                  <a:schemeClr val="lt1"/>
                </a:solidFill>
                <a:latin typeface="Arial"/>
                <a:ea typeface="Arial"/>
                <a:cs typeface="Arial"/>
                <a:sym typeface="Arial"/>
              </a:rPr>
              <a:t>CM①②③④⑤</a:t>
            </a:r>
            <a:endParaRPr sz="1050" b="1" i="0" u="none" strike="noStrike" cap="none" dirty="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26"/>
          <p:cNvSpPr/>
          <p:nvPr/>
        </p:nvSpPr>
        <p:spPr>
          <a:xfrm>
            <a:off x="0" y="1"/>
            <a:ext cx="10691813"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03" name="Google Shape;1203;p26"/>
          <p:cNvPicPr preferRelativeResize="0"/>
          <p:nvPr/>
        </p:nvPicPr>
        <p:blipFill rotWithShape="1">
          <a:blip r:embed="rId3">
            <a:alphaModFix/>
          </a:blip>
          <a:srcRect/>
          <a:stretch/>
        </p:blipFill>
        <p:spPr>
          <a:xfrm rot="10800000" flipH="1">
            <a:off x="-1" y="-1"/>
            <a:ext cx="10691343" cy="7559675"/>
          </a:xfrm>
          <a:prstGeom prst="rect">
            <a:avLst/>
          </a:prstGeom>
          <a:noFill/>
          <a:ln>
            <a:noFill/>
          </a:ln>
        </p:spPr>
      </p:pic>
      <p:sp>
        <p:nvSpPr>
          <p:cNvPr id="1204" name="Google Shape;1204;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16</a:t>
            </a:fld>
            <a:endParaRPr/>
          </a:p>
        </p:txBody>
      </p:sp>
      <p:grpSp>
        <p:nvGrpSpPr>
          <p:cNvPr id="1205" name="Google Shape;1205;p26"/>
          <p:cNvGrpSpPr/>
          <p:nvPr/>
        </p:nvGrpSpPr>
        <p:grpSpPr>
          <a:xfrm>
            <a:off x="1778811" y="3456221"/>
            <a:ext cx="7703475" cy="647228"/>
            <a:chOff x="3732039" y="3541155"/>
            <a:chExt cx="4575562" cy="647228"/>
          </a:xfrm>
        </p:grpSpPr>
        <p:sp>
          <p:nvSpPr>
            <p:cNvPr id="1206" name="Google Shape;1206;p26"/>
            <p:cNvSpPr txBox="1"/>
            <p:nvPr/>
          </p:nvSpPr>
          <p:spPr>
            <a:xfrm>
              <a:off x="3732039" y="3541155"/>
              <a:ext cx="3296801" cy="64722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ja-JP" sz="3200" b="1" i="0" u="none" strike="noStrike" cap="none" dirty="0">
                  <a:solidFill>
                    <a:schemeClr val="dk1"/>
                  </a:solidFill>
                  <a:latin typeface="Arial"/>
                  <a:ea typeface="Arial"/>
                  <a:cs typeface="Arial"/>
                  <a:sym typeface="Arial"/>
                </a:rPr>
                <a:t>マーケティングリサーチ事業</a:t>
              </a:r>
              <a:endParaRPr sz="3000" b="1" i="0" u="none" strike="noStrike" cap="none" dirty="0">
                <a:solidFill>
                  <a:schemeClr val="dk1"/>
                </a:solidFill>
                <a:latin typeface="Arial"/>
                <a:ea typeface="Arial"/>
                <a:cs typeface="Arial"/>
                <a:sym typeface="Arial"/>
              </a:endParaRPr>
            </a:p>
          </p:txBody>
        </p:sp>
        <p:sp>
          <p:nvSpPr>
            <p:cNvPr id="1207" name="Google Shape;1207;p26"/>
            <p:cNvSpPr/>
            <p:nvPr/>
          </p:nvSpPr>
          <p:spPr>
            <a:xfrm>
              <a:off x="7028840" y="3880174"/>
              <a:ext cx="1004668" cy="212695"/>
            </a:xfrm>
            <a:prstGeom prst="roundRect">
              <a:avLst>
                <a:gd name="adj"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その他メニュー</a:t>
              </a:r>
              <a:endParaRPr sz="1400" b="0" i="0" u="none" strike="noStrike" cap="none">
                <a:solidFill>
                  <a:srgbClr val="000000"/>
                </a:solidFill>
                <a:latin typeface="Arial"/>
                <a:ea typeface="Arial"/>
                <a:cs typeface="Arial"/>
                <a:sym typeface="Arial"/>
              </a:endParaRPr>
            </a:p>
          </p:txBody>
        </p:sp>
        <p:sp>
          <p:nvSpPr>
            <p:cNvPr id="1208" name="Google Shape;1208;p26"/>
            <p:cNvSpPr txBox="1"/>
            <p:nvPr/>
          </p:nvSpPr>
          <p:spPr>
            <a:xfrm>
              <a:off x="6984181" y="3541155"/>
              <a:ext cx="1323420" cy="32880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Marketing Research</a:t>
              </a:r>
              <a:endParaRPr sz="1200" b="0" i="0" u="none" strike="noStrike" cap="none">
                <a:solidFill>
                  <a:schemeClr val="dk1"/>
                </a:solidFill>
                <a:latin typeface="Arial"/>
                <a:ea typeface="Arial"/>
                <a:cs typeface="Arial"/>
                <a:sym typeface="Arial"/>
              </a:endParaRPr>
            </a:p>
          </p:txBody>
        </p:sp>
      </p:grpSp>
      <p:sp>
        <p:nvSpPr>
          <p:cNvPr id="1209" name="Google Shape;1209;p26"/>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
        <p:nvSpPr>
          <p:cNvPr id="1210" name="Google Shape;1210;p26"/>
          <p:cNvSpPr/>
          <p:nvPr/>
        </p:nvSpPr>
        <p:spPr>
          <a:xfrm>
            <a:off x="118470" y="99761"/>
            <a:ext cx="263236" cy="110109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1" name="Google Shape;1211;p26"/>
          <p:cNvSpPr txBox="1"/>
          <p:nvPr/>
        </p:nvSpPr>
        <p:spPr>
          <a:xfrm rot="5400000">
            <a:off x="-289176" y="492726"/>
            <a:ext cx="107852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広告メニュー</a:t>
            </a:r>
            <a:endParaRPr sz="1100" b="0" i="0" u="none" strike="noStrike" cap="none" dirty="0">
              <a:solidFill>
                <a:schemeClr val="lt1"/>
              </a:solidFill>
              <a:latin typeface="Arial"/>
              <a:ea typeface="Arial"/>
              <a:cs typeface="Arial"/>
              <a:sym typeface="Arial"/>
            </a:endParaRPr>
          </a:p>
        </p:txBody>
      </p:sp>
      <p:sp>
        <p:nvSpPr>
          <p:cNvPr id="1212" name="Google Shape;1212;p26"/>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3" name="Google Shape;1213;p26"/>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lt1"/>
                </a:solidFill>
                <a:latin typeface="Arial"/>
                <a:ea typeface="Arial"/>
                <a:cs typeface="Arial"/>
                <a:sym typeface="Arial"/>
              </a:rPr>
              <a:t>Media Guide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1218" name="Google Shape;1218;p27"/>
          <p:cNvPicPr preferRelativeResize="0"/>
          <p:nvPr/>
        </p:nvPicPr>
        <p:blipFill rotWithShape="1">
          <a:blip r:embed="rId3">
            <a:alphaModFix/>
          </a:blip>
          <a:srcRect/>
          <a:stretch/>
        </p:blipFill>
        <p:spPr>
          <a:xfrm>
            <a:off x="879693" y="1668317"/>
            <a:ext cx="3839088" cy="5113786"/>
          </a:xfrm>
          <a:prstGeom prst="rect">
            <a:avLst/>
          </a:prstGeom>
          <a:noFill/>
          <a:ln>
            <a:noFill/>
          </a:ln>
        </p:spPr>
      </p:pic>
      <p:sp>
        <p:nvSpPr>
          <p:cNvPr id="1219" name="Google Shape;1219;p27"/>
          <p:cNvSpPr txBox="1"/>
          <p:nvPr/>
        </p:nvSpPr>
        <p:spPr>
          <a:xfrm>
            <a:off x="786644" y="687304"/>
            <a:ext cx="9311972"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JALキャビンアテンダント ビジネスリサーチ/パネル属性</a:t>
            </a:r>
            <a:endParaRPr sz="1400" b="0" i="0" u="none" strike="noStrike" cap="none">
              <a:solidFill>
                <a:srgbClr val="000000"/>
              </a:solidFill>
              <a:latin typeface="Arial"/>
              <a:ea typeface="Arial"/>
              <a:cs typeface="Arial"/>
              <a:sym typeface="Arial"/>
            </a:endParaRPr>
          </a:p>
        </p:txBody>
      </p:sp>
      <p:cxnSp>
        <p:nvCxnSpPr>
          <p:cNvPr id="1220" name="Google Shape;1220;p27"/>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221" name="Google Shape;1221;p27"/>
          <p:cNvSpPr txBox="1"/>
          <p:nvPr/>
        </p:nvSpPr>
        <p:spPr>
          <a:xfrm>
            <a:off x="5057204" y="1988507"/>
            <a:ext cx="5026771" cy="746702"/>
          </a:xfrm>
          <a:prstGeom prst="rect">
            <a:avLst/>
          </a:prstGeom>
          <a:noFill/>
          <a:ln>
            <a:noFill/>
          </a:ln>
        </p:spPr>
        <p:txBody>
          <a:bodyPr spcFirstLastPara="1" wrap="square" lIns="91425" tIns="45700" rIns="91425" bIns="45700" anchor="t" anchorCtr="0">
            <a:spAutoFit/>
          </a:bodyPr>
          <a:lstStyle/>
          <a:p>
            <a:pPr marL="0" marR="0" lvl="0" indent="0" algn="just" rtl="0">
              <a:lnSpc>
                <a:spcPct val="13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JALの客室乗務員は他社では収集が難しいパネル属性</a:t>
            </a:r>
            <a:r>
              <a:rPr lang="ja-JP" altLang="en-US" sz="1050" b="0" i="0" u="none" strike="noStrike" cap="none" dirty="0">
                <a:solidFill>
                  <a:schemeClr val="dk1"/>
                </a:solidFill>
                <a:latin typeface="Arial"/>
                <a:ea typeface="Arial"/>
                <a:cs typeface="Arial"/>
                <a:sym typeface="Arial"/>
              </a:rPr>
              <a:t>（</a:t>
            </a:r>
            <a:r>
              <a:rPr lang="ja-JP" sz="1050" b="0" i="0" u="none" strike="noStrike" cap="none" dirty="0">
                <a:solidFill>
                  <a:schemeClr val="dk1"/>
                </a:solidFill>
                <a:latin typeface="Arial"/>
                <a:ea typeface="Arial"/>
                <a:cs typeface="Arial"/>
                <a:sym typeface="Arial"/>
              </a:rPr>
              <a:t>海外渡航やホテル宿泊・時差の多い環境・美容への意識・商品ブランドの流行・外国人</a:t>
            </a:r>
            <a:r>
              <a:rPr lang="ja-JP" sz="1050" b="0" i="0" u="none" strike="noStrike" cap="none">
                <a:solidFill>
                  <a:schemeClr val="dk1"/>
                </a:solidFill>
                <a:latin typeface="Arial"/>
                <a:ea typeface="Arial"/>
                <a:cs typeface="Arial"/>
                <a:sym typeface="Arial"/>
              </a:rPr>
              <a:t>交流など</a:t>
            </a:r>
            <a:r>
              <a:rPr lang="ja-JP" altLang="en-US" sz="1050" b="0" i="0" u="none" strike="noStrike" cap="none">
                <a:solidFill>
                  <a:schemeClr val="dk1"/>
                </a:solidFill>
                <a:latin typeface="Arial"/>
                <a:ea typeface="Arial"/>
                <a:cs typeface="Arial"/>
                <a:sym typeface="Arial"/>
              </a:rPr>
              <a:t>）</a:t>
            </a:r>
            <a:r>
              <a:rPr lang="ja-JP" sz="1050" b="0" i="0" u="none" strike="noStrike" cap="none">
                <a:solidFill>
                  <a:schemeClr val="dk1"/>
                </a:solidFill>
                <a:latin typeface="Arial"/>
                <a:ea typeface="Arial"/>
                <a:cs typeface="Arial"/>
                <a:sym typeface="Arial"/>
              </a:rPr>
              <a:t>の</a:t>
            </a:r>
            <a:r>
              <a:rPr lang="ja-JP" sz="1050" b="0" i="0" u="none" strike="noStrike" cap="none" dirty="0">
                <a:solidFill>
                  <a:schemeClr val="dk1"/>
                </a:solidFill>
                <a:latin typeface="Arial"/>
                <a:ea typeface="Arial"/>
                <a:cs typeface="Arial"/>
                <a:sym typeface="Arial"/>
              </a:rPr>
              <a:t>調査を行うことができます。</a:t>
            </a:r>
            <a:endParaRPr sz="1400" b="0" i="0" u="none" strike="noStrike" cap="none" dirty="0">
              <a:solidFill>
                <a:srgbClr val="000000"/>
              </a:solidFill>
              <a:latin typeface="Arial"/>
              <a:ea typeface="Arial"/>
              <a:cs typeface="Arial"/>
              <a:sym typeface="Arial"/>
            </a:endParaRPr>
          </a:p>
        </p:txBody>
      </p:sp>
      <p:sp>
        <p:nvSpPr>
          <p:cNvPr id="1222" name="Google Shape;1222;p27"/>
          <p:cNvSpPr txBox="1"/>
          <p:nvPr/>
        </p:nvSpPr>
        <p:spPr>
          <a:xfrm>
            <a:off x="5071322" y="1564798"/>
            <a:ext cx="4428626" cy="4159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JALグループの客室乗務員の特性</a:t>
            </a:r>
            <a:endParaRPr sz="1600" b="0" i="0" u="none" strike="noStrike" cap="none">
              <a:solidFill>
                <a:schemeClr val="dk1"/>
              </a:solidFill>
              <a:latin typeface="Arial"/>
              <a:ea typeface="Arial"/>
              <a:cs typeface="Arial"/>
              <a:sym typeface="Arial"/>
            </a:endParaRPr>
          </a:p>
        </p:txBody>
      </p:sp>
      <p:sp>
        <p:nvSpPr>
          <p:cNvPr id="1223" name="Google Shape;1223;p27"/>
          <p:cNvSpPr txBox="1"/>
          <p:nvPr/>
        </p:nvSpPr>
        <p:spPr>
          <a:xfrm>
            <a:off x="814653" y="470581"/>
            <a:ext cx="3545311" cy="30469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JAL flight attendant Business Research</a:t>
            </a:r>
            <a:endParaRPr sz="1050" b="0" i="0" u="none" strike="noStrike" cap="none">
              <a:solidFill>
                <a:schemeClr val="dk1"/>
              </a:solidFill>
              <a:latin typeface="Arial"/>
              <a:ea typeface="Arial"/>
              <a:cs typeface="Arial"/>
              <a:sym typeface="Arial"/>
            </a:endParaRPr>
          </a:p>
        </p:txBody>
      </p:sp>
      <p:sp>
        <p:nvSpPr>
          <p:cNvPr id="1224" name="Google Shape;1224;p2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17</a:t>
            </a:fld>
            <a:endParaRPr/>
          </a:p>
        </p:txBody>
      </p:sp>
      <p:sp>
        <p:nvSpPr>
          <p:cNvPr id="1225" name="Google Shape;1225;p27"/>
          <p:cNvSpPr/>
          <p:nvPr/>
        </p:nvSpPr>
        <p:spPr>
          <a:xfrm>
            <a:off x="8170845" y="2907247"/>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6" name="Google Shape;1226;p27"/>
          <p:cNvSpPr/>
          <p:nvPr/>
        </p:nvSpPr>
        <p:spPr>
          <a:xfrm>
            <a:off x="7154502" y="2907247"/>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7" name="Google Shape;1227;p27"/>
          <p:cNvSpPr/>
          <p:nvPr/>
        </p:nvSpPr>
        <p:spPr>
          <a:xfrm>
            <a:off x="6138159" y="2907247"/>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8" name="Google Shape;1228;p27"/>
          <p:cNvSpPr/>
          <p:nvPr/>
        </p:nvSpPr>
        <p:spPr>
          <a:xfrm>
            <a:off x="5121816" y="2907247"/>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9" name="Google Shape;1229;p27"/>
          <p:cNvSpPr/>
          <p:nvPr/>
        </p:nvSpPr>
        <p:spPr>
          <a:xfrm>
            <a:off x="9187189" y="4396450"/>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0" name="Google Shape;1230;p27"/>
          <p:cNvSpPr/>
          <p:nvPr/>
        </p:nvSpPr>
        <p:spPr>
          <a:xfrm>
            <a:off x="8170845" y="4396450"/>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1" name="Google Shape;1231;p27"/>
          <p:cNvSpPr/>
          <p:nvPr/>
        </p:nvSpPr>
        <p:spPr>
          <a:xfrm>
            <a:off x="7154502" y="4396450"/>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2" name="Google Shape;1232;p27"/>
          <p:cNvSpPr/>
          <p:nvPr/>
        </p:nvSpPr>
        <p:spPr>
          <a:xfrm>
            <a:off x="6138159" y="4396450"/>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3" name="Google Shape;1233;p27"/>
          <p:cNvSpPr/>
          <p:nvPr/>
        </p:nvSpPr>
        <p:spPr>
          <a:xfrm>
            <a:off x="5121816" y="4396450"/>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4" name="Google Shape;1234;p27"/>
          <p:cNvSpPr/>
          <p:nvPr/>
        </p:nvSpPr>
        <p:spPr>
          <a:xfrm>
            <a:off x="9187189" y="2907247"/>
            <a:ext cx="896789" cy="1234903"/>
          </a:xfrm>
          <a:prstGeom prst="roundRect">
            <a:avLst>
              <a:gd name="adj" fmla="val 660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5" name="Google Shape;1235;p27"/>
          <p:cNvSpPr txBox="1"/>
          <p:nvPr/>
        </p:nvSpPr>
        <p:spPr>
          <a:xfrm>
            <a:off x="5121818" y="3595879"/>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海外渡航や</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宿泊が多い</a:t>
            </a:r>
            <a:endParaRPr sz="1400" b="0" i="0" u="none" strike="noStrike" cap="none">
              <a:solidFill>
                <a:srgbClr val="000000"/>
              </a:solidFill>
              <a:latin typeface="Arial"/>
              <a:ea typeface="Arial"/>
              <a:cs typeface="Arial"/>
              <a:sym typeface="Arial"/>
            </a:endParaRPr>
          </a:p>
        </p:txBody>
      </p:sp>
      <p:sp>
        <p:nvSpPr>
          <p:cNvPr id="1236" name="Google Shape;1236;p27"/>
          <p:cNvSpPr txBox="1"/>
          <p:nvPr/>
        </p:nvSpPr>
        <p:spPr>
          <a:xfrm>
            <a:off x="6138161" y="3595879"/>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特殊な環境下</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での仕事</a:t>
            </a:r>
            <a:endParaRPr sz="1400" b="0" i="0" u="none" strike="noStrike" cap="none">
              <a:solidFill>
                <a:srgbClr val="000000"/>
              </a:solidFill>
              <a:latin typeface="Arial"/>
              <a:ea typeface="Arial"/>
              <a:cs typeface="Arial"/>
              <a:sym typeface="Arial"/>
            </a:endParaRPr>
          </a:p>
        </p:txBody>
      </p:sp>
      <p:sp>
        <p:nvSpPr>
          <p:cNvPr id="1237" name="Google Shape;1237;p27"/>
          <p:cNvSpPr txBox="1"/>
          <p:nvPr/>
        </p:nvSpPr>
        <p:spPr>
          <a:xfrm>
            <a:off x="7154504" y="3595879"/>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体調や健康</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への気遣い</a:t>
            </a:r>
            <a:endParaRPr sz="1400" b="0" i="0" u="none" strike="noStrike" cap="none">
              <a:solidFill>
                <a:srgbClr val="000000"/>
              </a:solidFill>
              <a:latin typeface="Arial"/>
              <a:ea typeface="Arial"/>
              <a:cs typeface="Arial"/>
              <a:sym typeface="Arial"/>
            </a:endParaRPr>
          </a:p>
        </p:txBody>
      </p:sp>
      <p:sp>
        <p:nvSpPr>
          <p:cNvPr id="1238" name="Google Shape;1238;p27"/>
          <p:cNvSpPr txBox="1"/>
          <p:nvPr/>
        </p:nvSpPr>
        <p:spPr>
          <a:xfrm>
            <a:off x="8170847" y="3595879"/>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美容の知識や</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意識が高い</a:t>
            </a:r>
            <a:endParaRPr sz="1400" b="0" i="0" u="none" strike="noStrike" cap="none">
              <a:solidFill>
                <a:srgbClr val="000000"/>
              </a:solidFill>
              <a:latin typeface="Arial"/>
              <a:ea typeface="Arial"/>
              <a:cs typeface="Arial"/>
              <a:sym typeface="Arial"/>
            </a:endParaRPr>
          </a:p>
        </p:txBody>
      </p:sp>
      <p:sp>
        <p:nvSpPr>
          <p:cNvPr id="1239" name="Google Shape;1239;p27"/>
          <p:cNvSpPr txBox="1"/>
          <p:nvPr/>
        </p:nvSpPr>
        <p:spPr>
          <a:xfrm>
            <a:off x="9187191" y="3595879"/>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食品や飲料の</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見識が深い</a:t>
            </a:r>
            <a:endParaRPr sz="1400" b="0" i="0" u="none" strike="noStrike" cap="none">
              <a:solidFill>
                <a:srgbClr val="000000"/>
              </a:solidFill>
              <a:latin typeface="Arial"/>
              <a:ea typeface="Arial"/>
              <a:cs typeface="Arial"/>
              <a:sym typeface="Arial"/>
            </a:endParaRPr>
          </a:p>
        </p:txBody>
      </p:sp>
      <p:sp>
        <p:nvSpPr>
          <p:cNvPr id="1240" name="Google Shape;1240;p27"/>
          <p:cNvSpPr txBox="1"/>
          <p:nvPr/>
        </p:nvSpPr>
        <p:spPr>
          <a:xfrm>
            <a:off x="5121818" y="5085082"/>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接客マナーの</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強み</a:t>
            </a:r>
            <a:endParaRPr sz="1400" b="0" i="0" u="none" strike="noStrike" cap="none">
              <a:solidFill>
                <a:srgbClr val="000000"/>
              </a:solidFill>
              <a:latin typeface="Arial"/>
              <a:ea typeface="Arial"/>
              <a:cs typeface="Arial"/>
              <a:sym typeface="Arial"/>
            </a:endParaRPr>
          </a:p>
        </p:txBody>
      </p:sp>
      <p:sp>
        <p:nvSpPr>
          <p:cNvPr id="1241" name="Google Shape;1241;p27"/>
          <p:cNvSpPr txBox="1"/>
          <p:nvPr/>
        </p:nvSpPr>
        <p:spPr>
          <a:xfrm>
            <a:off x="6138161" y="5085082"/>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タブレット</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端末の常用</a:t>
            </a:r>
            <a:endParaRPr sz="1400" b="0" i="0" u="none" strike="noStrike" cap="none">
              <a:solidFill>
                <a:srgbClr val="000000"/>
              </a:solidFill>
              <a:latin typeface="Arial"/>
              <a:ea typeface="Arial"/>
              <a:cs typeface="Arial"/>
              <a:sym typeface="Arial"/>
            </a:endParaRPr>
          </a:p>
        </p:txBody>
      </p:sp>
      <p:sp>
        <p:nvSpPr>
          <p:cNvPr id="1242" name="Google Shape;1242;p27"/>
          <p:cNvSpPr txBox="1"/>
          <p:nvPr/>
        </p:nvSpPr>
        <p:spPr>
          <a:xfrm>
            <a:off x="7154504" y="5085082"/>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商品ブランド</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流行に敏感</a:t>
            </a:r>
            <a:endParaRPr sz="1400" b="0" i="0" u="none" strike="noStrike" cap="none">
              <a:solidFill>
                <a:srgbClr val="000000"/>
              </a:solidFill>
              <a:latin typeface="Arial"/>
              <a:ea typeface="Arial"/>
              <a:cs typeface="Arial"/>
              <a:sym typeface="Arial"/>
            </a:endParaRPr>
          </a:p>
        </p:txBody>
      </p:sp>
      <p:sp>
        <p:nvSpPr>
          <p:cNvPr id="1243" name="Google Shape;1243;p27"/>
          <p:cNvSpPr txBox="1"/>
          <p:nvPr/>
        </p:nvSpPr>
        <p:spPr>
          <a:xfrm>
            <a:off x="8170847" y="5085082"/>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育児・介護の</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経験</a:t>
            </a:r>
            <a:endParaRPr sz="1400" b="0" i="0" u="none" strike="noStrike" cap="none">
              <a:solidFill>
                <a:srgbClr val="000000"/>
              </a:solidFill>
              <a:latin typeface="Arial"/>
              <a:ea typeface="Arial"/>
              <a:cs typeface="Arial"/>
              <a:sym typeface="Arial"/>
            </a:endParaRPr>
          </a:p>
        </p:txBody>
      </p:sp>
      <p:sp>
        <p:nvSpPr>
          <p:cNvPr id="1244" name="Google Shape;1244;p27"/>
          <p:cNvSpPr txBox="1"/>
          <p:nvPr/>
        </p:nvSpPr>
        <p:spPr>
          <a:xfrm>
            <a:off x="9187191" y="5085082"/>
            <a:ext cx="896784"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外国人との</a:t>
            </a:r>
            <a:endParaRPr sz="9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頻繁な交流</a:t>
            </a:r>
            <a:endParaRPr sz="1400" b="0" i="0" u="none" strike="noStrike" cap="none">
              <a:solidFill>
                <a:srgbClr val="000000"/>
              </a:solidFill>
              <a:latin typeface="Arial"/>
              <a:ea typeface="Arial"/>
              <a:cs typeface="Arial"/>
              <a:sym typeface="Arial"/>
            </a:endParaRPr>
          </a:p>
        </p:txBody>
      </p:sp>
      <p:sp>
        <p:nvSpPr>
          <p:cNvPr id="1245" name="Google Shape;1245;p27"/>
          <p:cNvSpPr txBox="1"/>
          <p:nvPr/>
        </p:nvSpPr>
        <p:spPr>
          <a:xfrm>
            <a:off x="5121818" y="2918369"/>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01</a:t>
            </a:r>
            <a:endParaRPr sz="1200" b="0" i="0" u="none" strike="noStrike" cap="none">
              <a:solidFill>
                <a:srgbClr val="CB0003"/>
              </a:solidFill>
              <a:latin typeface="Arial"/>
              <a:ea typeface="Arial"/>
              <a:cs typeface="Arial"/>
              <a:sym typeface="Arial"/>
            </a:endParaRPr>
          </a:p>
        </p:txBody>
      </p:sp>
      <p:sp>
        <p:nvSpPr>
          <p:cNvPr id="1246" name="Google Shape;1246;p27"/>
          <p:cNvSpPr txBox="1"/>
          <p:nvPr/>
        </p:nvSpPr>
        <p:spPr>
          <a:xfrm>
            <a:off x="6138161" y="2918369"/>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02</a:t>
            </a:r>
            <a:endParaRPr sz="1200" b="0" i="0" u="none" strike="noStrike" cap="none">
              <a:solidFill>
                <a:srgbClr val="CB0003"/>
              </a:solidFill>
              <a:latin typeface="Arial"/>
              <a:ea typeface="Arial"/>
              <a:cs typeface="Arial"/>
              <a:sym typeface="Arial"/>
            </a:endParaRPr>
          </a:p>
        </p:txBody>
      </p:sp>
      <p:sp>
        <p:nvSpPr>
          <p:cNvPr id="1247" name="Google Shape;1247;p27"/>
          <p:cNvSpPr txBox="1"/>
          <p:nvPr/>
        </p:nvSpPr>
        <p:spPr>
          <a:xfrm>
            <a:off x="7154504" y="2918369"/>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03</a:t>
            </a:r>
            <a:endParaRPr sz="1200" b="0" i="0" u="none" strike="noStrike" cap="none">
              <a:solidFill>
                <a:srgbClr val="CB0003"/>
              </a:solidFill>
              <a:latin typeface="Arial"/>
              <a:ea typeface="Arial"/>
              <a:cs typeface="Arial"/>
              <a:sym typeface="Arial"/>
            </a:endParaRPr>
          </a:p>
        </p:txBody>
      </p:sp>
      <p:sp>
        <p:nvSpPr>
          <p:cNvPr id="1248" name="Google Shape;1248;p27"/>
          <p:cNvSpPr txBox="1"/>
          <p:nvPr/>
        </p:nvSpPr>
        <p:spPr>
          <a:xfrm>
            <a:off x="8170847" y="2918369"/>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04</a:t>
            </a:r>
            <a:endParaRPr sz="1200" b="0" i="0" u="none" strike="noStrike" cap="none">
              <a:solidFill>
                <a:srgbClr val="CB0003"/>
              </a:solidFill>
              <a:latin typeface="Arial"/>
              <a:ea typeface="Arial"/>
              <a:cs typeface="Arial"/>
              <a:sym typeface="Arial"/>
            </a:endParaRPr>
          </a:p>
        </p:txBody>
      </p:sp>
      <p:sp>
        <p:nvSpPr>
          <p:cNvPr id="1249" name="Google Shape;1249;p27"/>
          <p:cNvSpPr txBox="1"/>
          <p:nvPr/>
        </p:nvSpPr>
        <p:spPr>
          <a:xfrm>
            <a:off x="9187191" y="2918369"/>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05</a:t>
            </a:r>
            <a:endParaRPr sz="1200" b="0" i="0" u="none" strike="noStrike" cap="none">
              <a:solidFill>
                <a:srgbClr val="CB0003"/>
              </a:solidFill>
              <a:latin typeface="Arial"/>
              <a:ea typeface="Arial"/>
              <a:cs typeface="Arial"/>
              <a:sym typeface="Arial"/>
            </a:endParaRPr>
          </a:p>
        </p:txBody>
      </p:sp>
      <p:sp>
        <p:nvSpPr>
          <p:cNvPr id="1250" name="Google Shape;1250;p27"/>
          <p:cNvSpPr txBox="1"/>
          <p:nvPr/>
        </p:nvSpPr>
        <p:spPr>
          <a:xfrm>
            <a:off x="5121818" y="4407572"/>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06</a:t>
            </a:r>
            <a:endParaRPr sz="1200" b="0" i="0" u="none" strike="noStrike" cap="none">
              <a:solidFill>
                <a:srgbClr val="CB0003"/>
              </a:solidFill>
              <a:latin typeface="Arial"/>
              <a:ea typeface="Arial"/>
              <a:cs typeface="Arial"/>
              <a:sym typeface="Arial"/>
            </a:endParaRPr>
          </a:p>
        </p:txBody>
      </p:sp>
      <p:sp>
        <p:nvSpPr>
          <p:cNvPr id="1251" name="Google Shape;1251;p27"/>
          <p:cNvSpPr txBox="1"/>
          <p:nvPr/>
        </p:nvSpPr>
        <p:spPr>
          <a:xfrm>
            <a:off x="6138161" y="4407572"/>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07</a:t>
            </a:r>
            <a:endParaRPr sz="1200" b="0" i="0" u="none" strike="noStrike" cap="none">
              <a:solidFill>
                <a:srgbClr val="CB0003"/>
              </a:solidFill>
              <a:latin typeface="Arial"/>
              <a:ea typeface="Arial"/>
              <a:cs typeface="Arial"/>
              <a:sym typeface="Arial"/>
            </a:endParaRPr>
          </a:p>
        </p:txBody>
      </p:sp>
      <p:sp>
        <p:nvSpPr>
          <p:cNvPr id="1252" name="Google Shape;1252;p27"/>
          <p:cNvSpPr txBox="1"/>
          <p:nvPr/>
        </p:nvSpPr>
        <p:spPr>
          <a:xfrm>
            <a:off x="7154504" y="4407572"/>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08</a:t>
            </a:r>
            <a:endParaRPr sz="1200" b="0" i="0" u="none" strike="noStrike" cap="none">
              <a:solidFill>
                <a:srgbClr val="CB0003"/>
              </a:solidFill>
              <a:latin typeface="Arial"/>
              <a:ea typeface="Arial"/>
              <a:cs typeface="Arial"/>
              <a:sym typeface="Arial"/>
            </a:endParaRPr>
          </a:p>
        </p:txBody>
      </p:sp>
      <p:sp>
        <p:nvSpPr>
          <p:cNvPr id="1253" name="Google Shape;1253;p27"/>
          <p:cNvSpPr txBox="1"/>
          <p:nvPr/>
        </p:nvSpPr>
        <p:spPr>
          <a:xfrm>
            <a:off x="8170847" y="4407572"/>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09</a:t>
            </a:r>
            <a:endParaRPr sz="1200" b="0" i="0" u="none" strike="noStrike" cap="none">
              <a:solidFill>
                <a:srgbClr val="CB0003"/>
              </a:solidFill>
              <a:latin typeface="Arial"/>
              <a:ea typeface="Arial"/>
              <a:cs typeface="Arial"/>
              <a:sym typeface="Arial"/>
            </a:endParaRPr>
          </a:p>
        </p:txBody>
      </p:sp>
      <p:sp>
        <p:nvSpPr>
          <p:cNvPr id="1254" name="Google Shape;1254;p27"/>
          <p:cNvSpPr txBox="1"/>
          <p:nvPr/>
        </p:nvSpPr>
        <p:spPr>
          <a:xfrm>
            <a:off x="9187191" y="4407572"/>
            <a:ext cx="896784" cy="3091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10</a:t>
            </a:r>
            <a:endParaRPr sz="1200" b="0" i="0" u="none" strike="noStrike" cap="none">
              <a:solidFill>
                <a:srgbClr val="CB0003"/>
              </a:solidFill>
              <a:latin typeface="Arial"/>
              <a:ea typeface="Arial"/>
              <a:cs typeface="Arial"/>
              <a:sym typeface="Arial"/>
            </a:endParaRPr>
          </a:p>
        </p:txBody>
      </p:sp>
      <p:pic>
        <p:nvPicPr>
          <p:cNvPr id="1255" name="Google Shape;1255;p27"/>
          <p:cNvPicPr preferRelativeResize="0"/>
          <p:nvPr/>
        </p:nvPicPr>
        <p:blipFill rotWithShape="1">
          <a:blip r:embed="rId4">
            <a:alphaModFix/>
          </a:blip>
          <a:srcRect/>
          <a:stretch/>
        </p:blipFill>
        <p:spPr>
          <a:xfrm>
            <a:off x="5424268" y="3251403"/>
            <a:ext cx="291884" cy="291884"/>
          </a:xfrm>
          <a:prstGeom prst="rect">
            <a:avLst/>
          </a:prstGeom>
          <a:noFill/>
          <a:ln>
            <a:noFill/>
          </a:ln>
        </p:spPr>
      </p:pic>
      <p:pic>
        <p:nvPicPr>
          <p:cNvPr id="1256" name="Google Shape;1256;p27"/>
          <p:cNvPicPr preferRelativeResize="0"/>
          <p:nvPr/>
        </p:nvPicPr>
        <p:blipFill rotWithShape="1">
          <a:blip r:embed="rId5">
            <a:alphaModFix/>
          </a:blip>
          <a:srcRect/>
          <a:stretch/>
        </p:blipFill>
        <p:spPr>
          <a:xfrm>
            <a:off x="6381596" y="3177490"/>
            <a:ext cx="409915" cy="409915"/>
          </a:xfrm>
          <a:prstGeom prst="rect">
            <a:avLst/>
          </a:prstGeom>
          <a:noFill/>
          <a:ln>
            <a:noFill/>
          </a:ln>
        </p:spPr>
      </p:pic>
      <p:pic>
        <p:nvPicPr>
          <p:cNvPr id="1257" name="Google Shape;1257;p27"/>
          <p:cNvPicPr preferRelativeResize="0"/>
          <p:nvPr/>
        </p:nvPicPr>
        <p:blipFill rotWithShape="1">
          <a:blip r:embed="rId6">
            <a:alphaModFix/>
          </a:blip>
          <a:srcRect/>
          <a:stretch/>
        </p:blipFill>
        <p:spPr>
          <a:xfrm>
            <a:off x="7492924" y="3322920"/>
            <a:ext cx="219944" cy="219944"/>
          </a:xfrm>
          <a:prstGeom prst="rect">
            <a:avLst/>
          </a:prstGeom>
          <a:noFill/>
          <a:ln>
            <a:noFill/>
          </a:ln>
        </p:spPr>
      </p:pic>
      <p:pic>
        <p:nvPicPr>
          <p:cNvPr id="1258" name="Google Shape;1258;p27"/>
          <p:cNvPicPr preferRelativeResize="0"/>
          <p:nvPr/>
        </p:nvPicPr>
        <p:blipFill rotWithShape="1">
          <a:blip r:embed="rId7">
            <a:alphaModFix/>
          </a:blip>
          <a:srcRect/>
          <a:stretch/>
        </p:blipFill>
        <p:spPr>
          <a:xfrm>
            <a:off x="9514205" y="3288079"/>
            <a:ext cx="242757" cy="242757"/>
          </a:xfrm>
          <a:prstGeom prst="rect">
            <a:avLst/>
          </a:prstGeom>
          <a:noFill/>
          <a:ln>
            <a:noFill/>
          </a:ln>
        </p:spPr>
      </p:pic>
      <p:pic>
        <p:nvPicPr>
          <p:cNvPr id="1259" name="Google Shape;1259;p27"/>
          <p:cNvPicPr preferRelativeResize="0"/>
          <p:nvPr/>
        </p:nvPicPr>
        <p:blipFill rotWithShape="1">
          <a:blip r:embed="rId8">
            <a:alphaModFix/>
          </a:blip>
          <a:srcRect/>
          <a:stretch/>
        </p:blipFill>
        <p:spPr>
          <a:xfrm>
            <a:off x="5436079" y="4777253"/>
            <a:ext cx="268262" cy="268262"/>
          </a:xfrm>
          <a:prstGeom prst="rect">
            <a:avLst/>
          </a:prstGeom>
          <a:noFill/>
          <a:ln>
            <a:noFill/>
          </a:ln>
        </p:spPr>
      </p:pic>
      <p:pic>
        <p:nvPicPr>
          <p:cNvPr id="1260" name="Google Shape;1260;p27"/>
          <p:cNvPicPr preferRelativeResize="0"/>
          <p:nvPr/>
        </p:nvPicPr>
        <p:blipFill rotWithShape="1">
          <a:blip r:embed="rId9">
            <a:alphaModFix/>
          </a:blip>
          <a:srcRect/>
          <a:stretch/>
        </p:blipFill>
        <p:spPr>
          <a:xfrm>
            <a:off x="6465932" y="4777253"/>
            <a:ext cx="241243" cy="241243"/>
          </a:xfrm>
          <a:prstGeom prst="rect">
            <a:avLst/>
          </a:prstGeom>
          <a:noFill/>
          <a:ln>
            <a:noFill/>
          </a:ln>
        </p:spPr>
      </p:pic>
      <p:pic>
        <p:nvPicPr>
          <p:cNvPr id="1261" name="Google Shape;1261;p27"/>
          <p:cNvPicPr preferRelativeResize="0"/>
          <p:nvPr/>
        </p:nvPicPr>
        <p:blipFill rotWithShape="1">
          <a:blip r:embed="rId10">
            <a:alphaModFix/>
          </a:blip>
          <a:srcRect/>
          <a:stretch/>
        </p:blipFill>
        <p:spPr>
          <a:xfrm>
            <a:off x="8442852" y="4732308"/>
            <a:ext cx="352774" cy="352774"/>
          </a:xfrm>
          <a:prstGeom prst="rect">
            <a:avLst/>
          </a:prstGeom>
          <a:noFill/>
          <a:ln>
            <a:noFill/>
          </a:ln>
        </p:spPr>
      </p:pic>
      <p:pic>
        <p:nvPicPr>
          <p:cNvPr id="1262" name="Google Shape;1262;p27"/>
          <p:cNvPicPr preferRelativeResize="0"/>
          <p:nvPr/>
        </p:nvPicPr>
        <p:blipFill rotWithShape="1">
          <a:blip r:embed="rId11">
            <a:alphaModFix/>
          </a:blip>
          <a:srcRect/>
          <a:stretch/>
        </p:blipFill>
        <p:spPr>
          <a:xfrm>
            <a:off x="9494301" y="4759638"/>
            <a:ext cx="282564" cy="282564"/>
          </a:xfrm>
          <a:prstGeom prst="rect">
            <a:avLst/>
          </a:prstGeom>
          <a:noFill/>
          <a:ln>
            <a:noFill/>
          </a:ln>
        </p:spPr>
      </p:pic>
      <p:pic>
        <p:nvPicPr>
          <p:cNvPr id="1263" name="Google Shape;1263;p27"/>
          <p:cNvPicPr preferRelativeResize="0"/>
          <p:nvPr/>
        </p:nvPicPr>
        <p:blipFill rotWithShape="1">
          <a:blip r:embed="rId12">
            <a:alphaModFix/>
          </a:blip>
          <a:srcRect/>
          <a:stretch/>
        </p:blipFill>
        <p:spPr>
          <a:xfrm>
            <a:off x="8488699" y="3281784"/>
            <a:ext cx="261080" cy="261080"/>
          </a:xfrm>
          <a:prstGeom prst="rect">
            <a:avLst/>
          </a:prstGeom>
          <a:noFill/>
          <a:ln>
            <a:noFill/>
          </a:ln>
        </p:spPr>
      </p:pic>
      <p:pic>
        <p:nvPicPr>
          <p:cNvPr id="1264" name="Google Shape;1264;p27"/>
          <p:cNvPicPr preferRelativeResize="0"/>
          <p:nvPr/>
        </p:nvPicPr>
        <p:blipFill rotWithShape="1">
          <a:blip r:embed="rId13">
            <a:alphaModFix/>
          </a:blip>
          <a:srcRect/>
          <a:stretch/>
        </p:blipFill>
        <p:spPr>
          <a:xfrm>
            <a:off x="7477391" y="4791106"/>
            <a:ext cx="251010" cy="251010"/>
          </a:xfrm>
          <a:prstGeom prst="rect">
            <a:avLst/>
          </a:prstGeom>
          <a:noFill/>
          <a:ln>
            <a:noFill/>
          </a:ln>
        </p:spPr>
      </p:pic>
      <p:sp>
        <p:nvSpPr>
          <p:cNvPr id="1265" name="Google Shape;1265;p27"/>
          <p:cNvSpPr txBox="1"/>
          <p:nvPr/>
        </p:nvSpPr>
        <p:spPr>
          <a:xfrm>
            <a:off x="5071321" y="5888919"/>
            <a:ext cx="5232917" cy="93544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chemeClr val="dk1"/>
                </a:solidFill>
                <a:latin typeface="Arial"/>
                <a:ea typeface="Arial"/>
                <a:cs typeface="Arial"/>
                <a:sym typeface="Arial"/>
              </a:rPr>
              <a:t>弊社客室乗務員は一般的な調査パネルと比べて特色のあるパネル属性</a:t>
            </a:r>
            <a:endParaRPr sz="12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chemeClr val="dk1"/>
                </a:solidFill>
                <a:latin typeface="Arial"/>
                <a:ea typeface="Arial"/>
                <a:cs typeface="Arial"/>
                <a:sym typeface="Arial"/>
              </a:rPr>
              <a:t>を多数保有しています。他社では聞くことの出来ないの「生の声」を</a:t>
            </a:r>
            <a:endParaRPr sz="12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chemeClr val="dk1"/>
                </a:solidFill>
                <a:latin typeface="Arial"/>
                <a:ea typeface="Arial"/>
                <a:cs typeface="Arial"/>
                <a:sym typeface="Arial"/>
              </a:rPr>
              <a:t>お届けいたします。</a:t>
            </a:r>
            <a:endParaRPr sz="125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28"/>
          <p:cNvSpPr/>
          <p:nvPr/>
        </p:nvSpPr>
        <p:spPr>
          <a:xfrm>
            <a:off x="3996312" y="2000307"/>
            <a:ext cx="2865258" cy="1967817"/>
          </a:xfrm>
          <a:prstGeom prst="roundRect">
            <a:avLst>
              <a:gd name="adj" fmla="val 207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1" name="Google Shape;1271;p28"/>
          <p:cNvSpPr/>
          <p:nvPr/>
        </p:nvSpPr>
        <p:spPr>
          <a:xfrm>
            <a:off x="7213300" y="2000307"/>
            <a:ext cx="2865258" cy="1967817"/>
          </a:xfrm>
          <a:prstGeom prst="roundRect">
            <a:avLst>
              <a:gd name="adj" fmla="val 207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2" name="Google Shape;1272;p28"/>
          <p:cNvSpPr/>
          <p:nvPr/>
        </p:nvSpPr>
        <p:spPr>
          <a:xfrm>
            <a:off x="786911" y="2000307"/>
            <a:ext cx="2865258" cy="1967817"/>
          </a:xfrm>
          <a:prstGeom prst="roundRect">
            <a:avLst>
              <a:gd name="adj" fmla="val 2070"/>
            </a:avLst>
          </a:prstGeom>
          <a:solidFill>
            <a:schemeClr val="lt1"/>
          </a:solidFill>
          <a:ln>
            <a:noFill/>
          </a:ln>
          <a:effectLst>
            <a:outerShdw blurRad="241300" dist="38100" dir="2700000" algn="tl" rotWithShape="0">
              <a:srgbClr val="7F7F7F">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73" name="Google Shape;1273;p28"/>
          <p:cNvCxnSpPr/>
          <p:nvPr/>
        </p:nvCxnSpPr>
        <p:spPr>
          <a:xfrm>
            <a:off x="772955" y="125711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274" name="Google Shape;1274;p28"/>
          <p:cNvSpPr txBox="1"/>
          <p:nvPr/>
        </p:nvSpPr>
        <p:spPr>
          <a:xfrm>
            <a:off x="1025547" y="3047405"/>
            <a:ext cx="2387986" cy="599844"/>
          </a:xfrm>
          <a:prstGeom prst="rect">
            <a:avLst/>
          </a:prstGeom>
          <a:noFill/>
          <a:ln>
            <a:noFill/>
          </a:ln>
        </p:spPr>
        <p:txBody>
          <a:bodyPr spcFirstLastPara="1" wrap="square" lIns="0" tIns="45700" rIns="0"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JALグループ客室乗務員へのアンケート調査を実施。WEBアンケートにてまとまったパネル属性の回答を集めることができます。</a:t>
            </a:r>
            <a:endParaRPr sz="1400" b="0" i="0" u="none" strike="noStrike" cap="none">
              <a:solidFill>
                <a:srgbClr val="000000"/>
              </a:solidFill>
              <a:latin typeface="Arial"/>
              <a:ea typeface="Arial"/>
              <a:cs typeface="Arial"/>
              <a:sym typeface="Arial"/>
            </a:endParaRPr>
          </a:p>
        </p:txBody>
      </p:sp>
      <p:sp>
        <p:nvSpPr>
          <p:cNvPr id="1275" name="Google Shape;1275;p28"/>
          <p:cNvSpPr txBox="1"/>
          <p:nvPr/>
        </p:nvSpPr>
        <p:spPr>
          <a:xfrm>
            <a:off x="4255322" y="3047405"/>
            <a:ext cx="2387986" cy="611666"/>
          </a:xfrm>
          <a:prstGeom prst="rect">
            <a:avLst/>
          </a:prstGeom>
          <a:noFill/>
          <a:ln>
            <a:noFill/>
          </a:ln>
        </p:spPr>
        <p:txBody>
          <a:bodyPr spcFirstLastPara="1" wrap="square" lIns="0" tIns="45700" rIns="0"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複数名の弊社客室乗務員へグループインタビューを実施し</a:t>
            </a:r>
            <a:r>
              <a:rPr lang="ja-JP" altLang="en-US" sz="900" b="0" i="0" u="none" strike="noStrike" cap="none" dirty="0">
                <a:solidFill>
                  <a:schemeClr val="dk1"/>
                </a:solidFill>
                <a:latin typeface="Arial"/>
                <a:ea typeface="Arial"/>
                <a:cs typeface="Arial"/>
                <a:sym typeface="Arial"/>
              </a:rPr>
              <a:t>、</a:t>
            </a:r>
            <a:r>
              <a:rPr lang="ja-JP" sz="900" b="0" i="0" u="none" strike="noStrike" cap="none" dirty="0">
                <a:solidFill>
                  <a:schemeClr val="dk1"/>
                </a:solidFill>
                <a:latin typeface="Arial"/>
                <a:ea typeface="Arial"/>
                <a:cs typeface="Arial"/>
                <a:sym typeface="Arial"/>
              </a:rPr>
              <a:t>お求めになる「消費者の声」にお答えいたします。</a:t>
            </a:r>
            <a:endParaRPr sz="1400" b="0" i="0" u="none" strike="noStrike" cap="none" dirty="0">
              <a:solidFill>
                <a:srgbClr val="000000"/>
              </a:solidFill>
              <a:latin typeface="Arial"/>
              <a:ea typeface="Arial"/>
              <a:cs typeface="Arial"/>
              <a:sym typeface="Arial"/>
            </a:endParaRPr>
          </a:p>
        </p:txBody>
      </p:sp>
      <p:sp>
        <p:nvSpPr>
          <p:cNvPr id="1276" name="Google Shape;1276;p28"/>
          <p:cNvSpPr txBox="1"/>
          <p:nvPr/>
        </p:nvSpPr>
        <p:spPr>
          <a:xfrm>
            <a:off x="7502799" y="3047405"/>
            <a:ext cx="2286260" cy="599844"/>
          </a:xfrm>
          <a:prstGeom prst="rect">
            <a:avLst/>
          </a:prstGeom>
          <a:noFill/>
          <a:ln>
            <a:noFill/>
          </a:ln>
        </p:spPr>
        <p:txBody>
          <a:bodyPr spcFirstLastPara="1" wrap="square" lIns="0" tIns="45700" rIns="0"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コラボ商品・新商品の開発に向けて、弊社乗務員がサポート。乗務員の感度の高さで商品開発に新しい風を吹き込みます。</a:t>
            </a:r>
            <a:endParaRPr sz="1400" b="0" i="0" u="none" strike="noStrike" cap="none">
              <a:solidFill>
                <a:srgbClr val="000000"/>
              </a:solidFill>
              <a:latin typeface="Arial"/>
              <a:ea typeface="Arial"/>
              <a:cs typeface="Arial"/>
              <a:sym typeface="Arial"/>
            </a:endParaRPr>
          </a:p>
        </p:txBody>
      </p:sp>
      <p:sp>
        <p:nvSpPr>
          <p:cNvPr id="1277" name="Google Shape;1277;p28"/>
          <p:cNvSpPr txBox="1"/>
          <p:nvPr/>
        </p:nvSpPr>
        <p:spPr>
          <a:xfrm>
            <a:off x="850439" y="2582099"/>
            <a:ext cx="2738203" cy="41594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アンケート調査</a:t>
            </a:r>
            <a:endParaRPr sz="1400" b="0" i="0" u="none" strike="noStrike" cap="none">
              <a:solidFill>
                <a:srgbClr val="000000"/>
              </a:solidFill>
              <a:latin typeface="Arial"/>
              <a:ea typeface="Arial"/>
              <a:cs typeface="Arial"/>
              <a:sym typeface="Arial"/>
            </a:endParaRPr>
          </a:p>
        </p:txBody>
      </p:sp>
      <p:sp>
        <p:nvSpPr>
          <p:cNvPr id="1278" name="Google Shape;1278;p28"/>
          <p:cNvSpPr txBox="1"/>
          <p:nvPr/>
        </p:nvSpPr>
        <p:spPr>
          <a:xfrm>
            <a:off x="4080214" y="2582099"/>
            <a:ext cx="2738203" cy="41594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グループインタビュー</a:t>
            </a:r>
            <a:endParaRPr sz="1400" b="0" i="0" u="none" strike="noStrike" cap="none">
              <a:solidFill>
                <a:srgbClr val="000000"/>
              </a:solidFill>
              <a:latin typeface="Arial"/>
              <a:ea typeface="Arial"/>
              <a:cs typeface="Arial"/>
              <a:sym typeface="Arial"/>
            </a:endParaRPr>
          </a:p>
        </p:txBody>
      </p:sp>
      <p:sp>
        <p:nvSpPr>
          <p:cNvPr id="1279" name="Google Shape;1279;p28"/>
          <p:cNvSpPr txBox="1"/>
          <p:nvPr/>
        </p:nvSpPr>
        <p:spPr>
          <a:xfrm>
            <a:off x="7276828" y="2582099"/>
            <a:ext cx="2738203" cy="41594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共同開発</a:t>
            </a:r>
            <a:endParaRPr sz="1400" b="0" i="0" u="none" strike="noStrike" cap="none">
              <a:solidFill>
                <a:srgbClr val="000000"/>
              </a:solidFill>
              <a:latin typeface="Arial"/>
              <a:ea typeface="Arial"/>
              <a:cs typeface="Arial"/>
              <a:sym typeface="Arial"/>
            </a:endParaRPr>
          </a:p>
        </p:txBody>
      </p:sp>
      <p:sp>
        <p:nvSpPr>
          <p:cNvPr id="1280" name="Google Shape;1280;p28"/>
          <p:cNvSpPr txBox="1"/>
          <p:nvPr/>
        </p:nvSpPr>
        <p:spPr>
          <a:xfrm>
            <a:off x="850439" y="2239445"/>
            <a:ext cx="2738203" cy="33695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Service</a:t>
            </a:r>
            <a:endParaRPr sz="1200" b="0" i="0" u="none" strike="noStrike" cap="none">
              <a:solidFill>
                <a:srgbClr val="CB0003"/>
              </a:solidFill>
              <a:latin typeface="Arial"/>
              <a:ea typeface="Arial"/>
              <a:cs typeface="Arial"/>
              <a:sym typeface="Arial"/>
            </a:endParaRPr>
          </a:p>
        </p:txBody>
      </p:sp>
      <p:sp>
        <p:nvSpPr>
          <p:cNvPr id="1281" name="Google Shape;1281;p28"/>
          <p:cNvSpPr txBox="1"/>
          <p:nvPr/>
        </p:nvSpPr>
        <p:spPr>
          <a:xfrm>
            <a:off x="4080214" y="2239445"/>
            <a:ext cx="2738203" cy="33695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Service</a:t>
            </a:r>
            <a:endParaRPr sz="1200" b="0" i="0" u="none" strike="noStrike" cap="none">
              <a:solidFill>
                <a:srgbClr val="CB0003"/>
              </a:solidFill>
              <a:latin typeface="Arial"/>
              <a:ea typeface="Arial"/>
              <a:cs typeface="Arial"/>
              <a:sym typeface="Arial"/>
            </a:endParaRPr>
          </a:p>
        </p:txBody>
      </p:sp>
      <p:sp>
        <p:nvSpPr>
          <p:cNvPr id="1282" name="Google Shape;1282;p28"/>
          <p:cNvSpPr txBox="1"/>
          <p:nvPr/>
        </p:nvSpPr>
        <p:spPr>
          <a:xfrm>
            <a:off x="7276828" y="2239445"/>
            <a:ext cx="2738203" cy="33695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Service</a:t>
            </a:r>
            <a:endParaRPr sz="1200" b="0" i="0" u="none" strike="noStrike" cap="none">
              <a:solidFill>
                <a:srgbClr val="CB0003"/>
              </a:solidFill>
              <a:latin typeface="Arial"/>
              <a:ea typeface="Arial"/>
              <a:cs typeface="Arial"/>
              <a:sym typeface="Arial"/>
            </a:endParaRPr>
          </a:p>
        </p:txBody>
      </p:sp>
      <p:sp>
        <p:nvSpPr>
          <p:cNvPr id="1283" name="Google Shape;1283;p28"/>
          <p:cNvSpPr txBox="1"/>
          <p:nvPr/>
        </p:nvSpPr>
        <p:spPr>
          <a:xfrm>
            <a:off x="5625248" y="4252857"/>
            <a:ext cx="4550021" cy="303889"/>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Clr>
                <a:srgbClr val="000000"/>
              </a:buClr>
              <a:buSzPts val="1100"/>
              <a:buFont typeface="Arial"/>
              <a:buNone/>
            </a:pPr>
            <a:r>
              <a:rPr lang="ja-JP" sz="1100" b="0" i="0" u="none" strike="noStrike" cap="none" dirty="0">
                <a:solidFill>
                  <a:schemeClr val="dk1"/>
                </a:solidFill>
                <a:latin typeface="Arial"/>
                <a:ea typeface="Arial"/>
                <a:cs typeface="Arial"/>
                <a:sym typeface="Arial"/>
              </a:rPr>
              <a:t>所属乗務員：約7,000人 </a:t>
            </a:r>
            <a:r>
              <a:rPr lang="ja-JP" altLang="en-US" sz="900" b="0" i="0" u="none" strike="noStrike" cap="none" dirty="0">
                <a:solidFill>
                  <a:schemeClr val="dk1"/>
                </a:solidFill>
                <a:latin typeface="Arial"/>
                <a:ea typeface="Arial"/>
                <a:cs typeface="Arial"/>
                <a:sym typeface="Arial"/>
              </a:rPr>
              <a:t>（</a:t>
            </a:r>
            <a:r>
              <a:rPr lang="ja-JP" sz="900" b="0" i="0" u="none" strike="noStrike" cap="none" dirty="0">
                <a:solidFill>
                  <a:schemeClr val="dk1"/>
                </a:solidFill>
                <a:latin typeface="Arial"/>
                <a:ea typeface="Arial"/>
                <a:cs typeface="Arial"/>
                <a:sym typeface="Arial"/>
              </a:rPr>
              <a:t>海外基地</a:t>
            </a:r>
            <a:r>
              <a:rPr lang="ja-JP" sz="900" b="0" i="0" u="none" strike="noStrike" cap="none">
                <a:solidFill>
                  <a:schemeClr val="dk1"/>
                </a:solidFill>
                <a:latin typeface="Arial"/>
                <a:ea typeface="Arial"/>
                <a:cs typeface="Arial"/>
                <a:sym typeface="Arial"/>
              </a:rPr>
              <a:t>乗務員含む</a:t>
            </a:r>
            <a:r>
              <a:rPr lang="ja-JP" altLang="en-US" sz="900" b="0" i="0" u="none" strike="noStrike" cap="none">
                <a:solidFill>
                  <a:schemeClr val="dk1"/>
                </a:solidFill>
                <a:latin typeface="Arial"/>
                <a:ea typeface="Arial"/>
                <a:cs typeface="Arial"/>
                <a:sym typeface="Arial"/>
              </a:rPr>
              <a:t>）</a:t>
            </a:r>
            <a:r>
              <a:rPr lang="ja-JP" sz="1100" b="0" i="0" u="none" strike="noStrike" cap="none">
                <a:solidFill>
                  <a:schemeClr val="dk1"/>
                </a:solidFill>
                <a:latin typeface="Arial"/>
                <a:ea typeface="Arial"/>
                <a:cs typeface="Arial"/>
                <a:sym typeface="Arial"/>
              </a:rPr>
              <a:t>年齢層</a:t>
            </a:r>
            <a:r>
              <a:rPr lang="ja-JP" sz="1100" b="0" i="0" u="none" strike="noStrike" cap="none" dirty="0">
                <a:solidFill>
                  <a:schemeClr val="dk1"/>
                </a:solidFill>
                <a:latin typeface="Arial"/>
                <a:ea typeface="Arial"/>
                <a:cs typeface="Arial"/>
                <a:sym typeface="Arial"/>
              </a:rPr>
              <a:t>：20~60代</a:t>
            </a:r>
            <a:endParaRPr sz="1400" b="0" i="0" u="none" strike="noStrike" cap="none" dirty="0">
              <a:solidFill>
                <a:srgbClr val="000000"/>
              </a:solidFill>
              <a:latin typeface="Arial"/>
              <a:ea typeface="Arial"/>
              <a:cs typeface="Arial"/>
              <a:sym typeface="Arial"/>
            </a:endParaRPr>
          </a:p>
        </p:txBody>
      </p:sp>
      <p:sp>
        <p:nvSpPr>
          <p:cNvPr id="1284" name="Google Shape;1284;p28"/>
          <p:cNvSpPr txBox="1"/>
          <p:nvPr/>
        </p:nvSpPr>
        <p:spPr>
          <a:xfrm>
            <a:off x="5666334" y="4631781"/>
            <a:ext cx="2476187" cy="253596"/>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所属乗務員の国内外における割合</a:t>
            </a:r>
            <a:endParaRPr sz="1400" b="0" i="0" u="none" strike="noStrike" cap="none">
              <a:solidFill>
                <a:srgbClr val="000000"/>
              </a:solidFill>
              <a:latin typeface="Arial"/>
              <a:ea typeface="Arial"/>
              <a:cs typeface="Arial"/>
              <a:sym typeface="Arial"/>
            </a:endParaRPr>
          </a:p>
        </p:txBody>
      </p:sp>
      <p:cxnSp>
        <p:nvCxnSpPr>
          <p:cNvPr id="1285" name="Google Shape;1285;p28"/>
          <p:cNvCxnSpPr/>
          <p:nvPr/>
        </p:nvCxnSpPr>
        <p:spPr>
          <a:xfrm>
            <a:off x="5654533" y="4926052"/>
            <a:ext cx="0" cy="1656000"/>
          </a:xfrm>
          <a:prstGeom prst="straightConnector1">
            <a:avLst/>
          </a:prstGeom>
          <a:noFill/>
          <a:ln w="9525" cap="flat" cmpd="sng">
            <a:solidFill>
              <a:srgbClr val="A5A5A5"/>
            </a:solidFill>
            <a:prstDash val="dot"/>
            <a:miter lim="800000"/>
            <a:headEnd type="none" w="sm" len="sm"/>
            <a:tailEnd type="none" w="sm" len="sm"/>
          </a:ln>
        </p:spPr>
      </p:cxnSp>
      <p:cxnSp>
        <p:nvCxnSpPr>
          <p:cNvPr id="1286" name="Google Shape;1286;p28"/>
          <p:cNvCxnSpPr/>
          <p:nvPr/>
        </p:nvCxnSpPr>
        <p:spPr>
          <a:xfrm>
            <a:off x="6483128" y="4926052"/>
            <a:ext cx="0" cy="1656000"/>
          </a:xfrm>
          <a:prstGeom prst="straightConnector1">
            <a:avLst/>
          </a:prstGeom>
          <a:noFill/>
          <a:ln w="9525" cap="flat" cmpd="sng">
            <a:solidFill>
              <a:srgbClr val="A5A5A5"/>
            </a:solidFill>
            <a:prstDash val="dot"/>
            <a:miter lim="800000"/>
            <a:headEnd type="none" w="sm" len="sm"/>
            <a:tailEnd type="none" w="sm" len="sm"/>
          </a:ln>
        </p:spPr>
      </p:cxnSp>
      <p:cxnSp>
        <p:nvCxnSpPr>
          <p:cNvPr id="1287" name="Google Shape;1287;p28"/>
          <p:cNvCxnSpPr/>
          <p:nvPr/>
        </p:nvCxnSpPr>
        <p:spPr>
          <a:xfrm>
            <a:off x="7343288" y="4926052"/>
            <a:ext cx="0" cy="1656000"/>
          </a:xfrm>
          <a:prstGeom prst="straightConnector1">
            <a:avLst/>
          </a:prstGeom>
          <a:noFill/>
          <a:ln w="9525" cap="flat" cmpd="sng">
            <a:solidFill>
              <a:srgbClr val="A5A5A5"/>
            </a:solidFill>
            <a:prstDash val="dot"/>
            <a:miter lim="800000"/>
            <a:headEnd type="none" w="sm" len="sm"/>
            <a:tailEnd type="none" w="sm" len="sm"/>
          </a:ln>
        </p:spPr>
      </p:cxnSp>
      <p:cxnSp>
        <p:nvCxnSpPr>
          <p:cNvPr id="1288" name="Google Shape;1288;p28"/>
          <p:cNvCxnSpPr/>
          <p:nvPr/>
        </p:nvCxnSpPr>
        <p:spPr>
          <a:xfrm>
            <a:off x="8187666" y="4926052"/>
            <a:ext cx="0" cy="1656000"/>
          </a:xfrm>
          <a:prstGeom prst="straightConnector1">
            <a:avLst/>
          </a:prstGeom>
          <a:noFill/>
          <a:ln w="9525" cap="flat" cmpd="sng">
            <a:solidFill>
              <a:srgbClr val="A5A5A5"/>
            </a:solidFill>
            <a:prstDash val="dot"/>
            <a:miter lim="800000"/>
            <a:headEnd type="none" w="sm" len="sm"/>
            <a:tailEnd type="none" w="sm" len="sm"/>
          </a:ln>
        </p:spPr>
      </p:cxnSp>
      <p:cxnSp>
        <p:nvCxnSpPr>
          <p:cNvPr id="1289" name="Google Shape;1289;p28"/>
          <p:cNvCxnSpPr/>
          <p:nvPr/>
        </p:nvCxnSpPr>
        <p:spPr>
          <a:xfrm>
            <a:off x="9039936" y="4926052"/>
            <a:ext cx="0" cy="1656000"/>
          </a:xfrm>
          <a:prstGeom prst="straightConnector1">
            <a:avLst/>
          </a:prstGeom>
          <a:noFill/>
          <a:ln w="9525" cap="flat" cmpd="sng">
            <a:solidFill>
              <a:srgbClr val="A5A5A5"/>
            </a:solidFill>
            <a:prstDash val="dot"/>
            <a:miter lim="800000"/>
            <a:headEnd type="none" w="sm" len="sm"/>
            <a:tailEnd type="none" w="sm" len="sm"/>
          </a:ln>
        </p:spPr>
      </p:cxnSp>
      <p:cxnSp>
        <p:nvCxnSpPr>
          <p:cNvPr id="1290" name="Google Shape;1290;p28"/>
          <p:cNvCxnSpPr/>
          <p:nvPr/>
        </p:nvCxnSpPr>
        <p:spPr>
          <a:xfrm>
            <a:off x="9899064" y="4926052"/>
            <a:ext cx="0" cy="1656000"/>
          </a:xfrm>
          <a:prstGeom prst="straightConnector1">
            <a:avLst/>
          </a:prstGeom>
          <a:noFill/>
          <a:ln w="9525" cap="flat" cmpd="sng">
            <a:solidFill>
              <a:srgbClr val="A5A5A5"/>
            </a:solidFill>
            <a:prstDash val="dot"/>
            <a:miter lim="800000"/>
            <a:headEnd type="none" w="sm" len="sm"/>
            <a:tailEnd type="none" w="sm" len="sm"/>
          </a:ln>
        </p:spPr>
      </p:cxnSp>
      <p:sp>
        <p:nvSpPr>
          <p:cNvPr id="1291" name="Google Shape;1291;p28"/>
          <p:cNvSpPr/>
          <p:nvPr/>
        </p:nvSpPr>
        <p:spPr>
          <a:xfrm>
            <a:off x="5654533" y="4923865"/>
            <a:ext cx="3634037" cy="53173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2" name="Google Shape;1292;p28"/>
          <p:cNvSpPr/>
          <p:nvPr/>
        </p:nvSpPr>
        <p:spPr>
          <a:xfrm>
            <a:off x="9288570" y="4923865"/>
            <a:ext cx="610495" cy="5317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3" name="Google Shape;1293;p28"/>
          <p:cNvSpPr/>
          <p:nvPr/>
        </p:nvSpPr>
        <p:spPr>
          <a:xfrm>
            <a:off x="5654533" y="5883718"/>
            <a:ext cx="1949187" cy="53173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4" name="Google Shape;1294;p28"/>
          <p:cNvSpPr/>
          <p:nvPr/>
        </p:nvSpPr>
        <p:spPr>
          <a:xfrm>
            <a:off x="9403944" y="5883718"/>
            <a:ext cx="375035" cy="531734"/>
          </a:xfrm>
          <a:prstGeom prst="rect">
            <a:avLst/>
          </a:prstGeom>
          <a:solidFill>
            <a:srgbClr val="DC00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5" name="Google Shape;1295;p28"/>
          <p:cNvSpPr/>
          <p:nvPr/>
        </p:nvSpPr>
        <p:spPr>
          <a:xfrm>
            <a:off x="7603719" y="5883718"/>
            <a:ext cx="691894" cy="531734"/>
          </a:xfrm>
          <a:prstGeom prst="rect">
            <a:avLst/>
          </a:prstGeom>
          <a:solidFill>
            <a:srgbClr val="EE00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6" name="Google Shape;1296;p28"/>
          <p:cNvSpPr/>
          <p:nvPr/>
        </p:nvSpPr>
        <p:spPr>
          <a:xfrm>
            <a:off x="8295613" y="5883718"/>
            <a:ext cx="590145" cy="531734"/>
          </a:xfrm>
          <a:prstGeom prst="rect">
            <a:avLst/>
          </a:prstGeom>
          <a:solidFill>
            <a:srgbClr val="FF17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7" name="Google Shape;1297;p28"/>
          <p:cNvSpPr/>
          <p:nvPr/>
        </p:nvSpPr>
        <p:spPr>
          <a:xfrm>
            <a:off x="8885543" y="5883718"/>
            <a:ext cx="518401" cy="531734"/>
          </a:xfrm>
          <a:prstGeom prst="rect">
            <a:avLst/>
          </a:prstGeom>
          <a:solidFill>
            <a:srgbClr val="FF46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8" name="Google Shape;1298;p28"/>
          <p:cNvSpPr/>
          <p:nvPr/>
        </p:nvSpPr>
        <p:spPr>
          <a:xfrm>
            <a:off x="9729698" y="5883718"/>
            <a:ext cx="169367" cy="531734"/>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9" name="Google Shape;1299;p28"/>
          <p:cNvSpPr txBox="1"/>
          <p:nvPr/>
        </p:nvSpPr>
        <p:spPr>
          <a:xfrm>
            <a:off x="5338128"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0%</a:t>
            </a:r>
            <a:endParaRPr sz="800" b="0" i="0" u="none" strike="noStrike" cap="none">
              <a:solidFill>
                <a:schemeClr val="dk1"/>
              </a:solidFill>
              <a:latin typeface="Arial"/>
              <a:ea typeface="Arial"/>
              <a:cs typeface="Arial"/>
              <a:sym typeface="Arial"/>
            </a:endParaRPr>
          </a:p>
        </p:txBody>
      </p:sp>
      <p:sp>
        <p:nvSpPr>
          <p:cNvPr id="1300" name="Google Shape;1300;p28"/>
          <p:cNvSpPr txBox="1"/>
          <p:nvPr/>
        </p:nvSpPr>
        <p:spPr>
          <a:xfrm>
            <a:off x="6189478"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20%</a:t>
            </a:r>
            <a:endParaRPr sz="800" b="0" i="0" u="none" strike="noStrike" cap="none">
              <a:solidFill>
                <a:schemeClr val="dk1"/>
              </a:solidFill>
              <a:latin typeface="Arial"/>
              <a:ea typeface="Arial"/>
              <a:cs typeface="Arial"/>
              <a:sym typeface="Arial"/>
            </a:endParaRPr>
          </a:p>
        </p:txBody>
      </p:sp>
      <p:sp>
        <p:nvSpPr>
          <p:cNvPr id="1301" name="Google Shape;1301;p28"/>
          <p:cNvSpPr txBox="1"/>
          <p:nvPr/>
        </p:nvSpPr>
        <p:spPr>
          <a:xfrm>
            <a:off x="7040828"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40%</a:t>
            </a:r>
            <a:endParaRPr sz="800" b="0" i="0" u="none" strike="noStrike" cap="none">
              <a:solidFill>
                <a:schemeClr val="dk1"/>
              </a:solidFill>
              <a:latin typeface="Arial"/>
              <a:ea typeface="Arial"/>
              <a:cs typeface="Arial"/>
              <a:sym typeface="Arial"/>
            </a:endParaRPr>
          </a:p>
        </p:txBody>
      </p:sp>
      <p:sp>
        <p:nvSpPr>
          <p:cNvPr id="1302" name="Google Shape;1302;p28"/>
          <p:cNvSpPr txBox="1"/>
          <p:nvPr/>
        </p:nvSpPr>
        <p:spPr>
          <a:xfrm>
            <a:off x="7892178"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60%</a:t>
            </a:r>
            <a:endParaRPr sz="800" b="0" i="0" u="none" strike="noStrike" cap="none">
              <a:solidFill>
                <a:schemeClr val="dk1"/>
              </a:solidFill>
              <a:latin typeface="Arial"/>
              <a:ea typeface="Arial"/>
              <a:cs typeface="Arial"/>
              <a:sym typeface="Arial"/>
            </a:endParaRPr>
          </a:p>
        </p:txBody>
      </p:sp>
      <p:sp>
        <p:nvSpPr>
          <p:cNvPr id="1303" name="Google Shape;1303;p28"/>
          <p:cNvSpPr txBox="1"/>
          <p:nvPr/>
        </p:nvSpPr>
        <p:spPr>
          <a:xfrm>
            <a:off x="9594880"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100%</a:t>
            </a:r>
            <a:endParaRPr sz="800" b="0" i="0" u="none" strike="noStrike" cap="none">
              <a:solidFill>
                <a:schemeClr val="dk1"/>
              </a:solidFill>
              <a:latin typeface="Arial"/>
              <a:ea typeface="Arial"/>
              <a:cs typeface="Arial"/>
              <a:sym typeface="Arial"/>
            </a:endParaRPr>
          </a:p>
        </p:txBody>
      </p:sp>
      <p:sp>
        <p:nvSpPr>
          <p:cNvPr id="1304" name="Google Shape;1304;p28"/>
          <p:cNvSpPr txBox="1"/>
          <p:nvPr/>
        </p:nvSpPr>
        <p:spPr>
          <a:xfrm>
            <a:off x="6471321" y="5021738"/>
            <a:ext cx="1908744" cy="33598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国内 6,000</a:t>
            </a:r>
            <a:r>
              <a:rPr lang="ja-JP" sz="900" b="1" i="0" u="none" strike="noStrike" cap="none">
                <a:solidFill>
                  <a:schemeClr val="lt1"/>
                </a:solidFill>
                <a:latin typeface="Arial"/>
                <a:ea typeface="Arial"/>
                <a:cs typeface="Arial"/>
                <a:sym typeface="Arial"/>
              </a:rPr>
              <a:t>人</a:t>
            </a:r>
            <a:endParaRPr sz="1200" b="1" i="0" u="none" strike="noStrike" cap="none">
              <a:solidFill>
                <a:schemeClr val="lt1"/>
              </a:solidFill>
              <a:latin typeface="Arial"/>
              <a:ea typeface="Arial"/>
              <a:cs typeface="Arial"/>
              <a:sym typeface="Arial"/>
            </a:endParaRPr>
          </a:p>
        </p:txBody>
      </p:sp>
      <p:sp>
        <p:nvSpPr>
          <p:cNvPr id="1305" name="Google Shape;1305;p28"/>
          <p:cNvSpPr txBox="1"/>
          <p:nvPr/>
        </p:nvSpPr>
        <p:spPr>
          <a:xfrm>
            <a:off x="9070472" y="4987962"/>
            <a:ext cx="1046693" cy="23525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1" i="0" u="none" strike="noStrike" cap="none">
                <a:solidFill>
                  <a:schemeClr val="lt1"/>
                </a:solidFill>
                <a:latin typeface="Arial"/>
                <a:ea typeface="Arial"/>
                <a:cs typeface="Arial"/>
                <a:sym typeface="Arial"/>
              </a:rPr>
              <a:t>海外基地</a:t>
            </a:r>
            <a:endParaRPr sz="1400" b="0" i="0" u="none" strike="noStrike" cap="none">
              <a:solidFill>
                <a:srgbClr val="000000"/>
              </a:solidFill>
              <a:latin typeface="Arial"/>
              <a:ea typeface="Arial"/>
              <a:cs typeface="Arial"/>
              <a:sym typeface="Arial"/>
            </a:endParaRPr>
          </a:p>
        </p:txBody>
      </p:sp>
      <p:sp>
        <p:nvSpPr>
          <p:cNvPr id="1306" name="Google Shape;1306;p28"/>
          <p:cNvSpPr txBox="1"/>
          <p:nvPr/>
        </p:nvSpPr>
        <p:spPr>
          <a:xfrm>
            <a:off x="9188901" y="5097913"/>
            <a:ext cx="850757" cy="31694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1,000</a:t>
            </a:r>
            <a:r>
              <a:rPr lang="ja-JP" sz="700" b="1" i="0" u="none" strike="noStrike" cap="none">
                <a:solidFill>
                  <a:schemeClr val="lt1"/>
                </a:solidFill>
                <a:latin typeface="Arial"/>
                <a:ea typeface="Arial"/>
                <a:cs typeface="Arial"/>
                <a:sym typeface="Arial"/>
              </a:rPr>
              <a:t>人</a:t>
            </a:r>
            <a:endParaRPr sz="1050" b="1" i="0" u="none" strike="noStrike" cap="none">
              <a:solidFill>
                <a:schemeClr val="lt1"/>
              </a:solidFill>
              <a:latin typeface="Arial"/>
              <a:ea typeface="Arial"/>
              <a:cs typeface="Arial"/>
              <a:sym typeface="Arial"/>
            </a:endParaRPr>
          </a:p>
        </p:txBody>
      </p:sp>
      <p:sp>
        <p:nvSpPr>
          <p:cNvPr id="1307" name="Google Shape;1307;p28"/>
          <p:cNvSpPr txBox="1"/>
          <p:nvPr/>
        </p:nvSpPr>
        <p:spPr>
          <a:xfrm>
            <a:off x="5811025" y="5983505"/>
            <a:ext cx="1599937" cy="31694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バンコク 500</a:t>
            </a:r>
            <a:r>
              <a:rPr lang="ja-JP" sz="800" b="1" i="0" u="none" strike="noStrike" cap="none">
                <a:solidFill>
                  <a:schemeClr val="lt1"/>
                </a:solidFill>
                <a:latin typeface="Arial"/>
                <a:ea typeface="Arial"/>
                <a:cs typeface="Arial"/>
                <a:sym typeface="Arial"/>
              </a:rPr>
              <a:t>人</a:t>
            </a:r>
            <a:endParaRPr sz="1100" b="1" i="0" u="none" strike="noStrike" cap="none">
              <a:solidFill>
                <a:schemeClr val="lt1"/>
              </a:solidFill>
              <a:latin typeface="Arial"/>
              <a:ea typeface="Arial"/>
              <a:cs typeface="Arial"/>
              <a:sym typeface="Arial"/>
            </a:endParaRPr>
          </a:p>
        </p:txBody>
      </p:sp>
      <p:sp>
        <p:nvSpPr>
          <p:cNvPr id="1308" name="Google Shape;1308;p28"/>
          <p:cNvSpPr txBox="1"/>
          <p:nvPr/>
        </p:nvSpPr>
        <p:spPr>
          <a:xfrm>
            <a:off x="7521326" y="6071237"/>
            <a:ext cx="817237" cy="29649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1" i="0" u="none" strike="noStrike" cap="none">
                <a:solidFill>
                  <a:schemeClr val="lt1"/>
                </a:solidFill>
                <a:latin typeface="Arial"/>
                <a:ea typeface="Arial"/>
                <a:cs typeface="Arial"/>
                <a:sym typeface="Arial"/>
              </a:rPr>
              <a:t>180</a:t>
            </a:r>
            <a:r>
              <a:rPr lang="ja-JP" sz="600" b="1" i="0" u="none" strike="noStrike" cap="none">
                <a:solidFill>
                  <a:schemeClr val="lt1"/>
                </a:solidFill>
                <a:latin typeface="Arial"/>
                <a:ea typeface="Arial"/>
                <a:cs typeface="Arial"/>
                <a:sym typeface="Arial"/>
              </a:rPr>
              <a:t>人</a:t>
            </a:r>
            <a:endParaRPr sz="1000" b="1" i="0" u="none" strike="noStrike" cap="none">
              <a:solidFill>
                <a:schemeClr val="lt1"/>
              </a:solidFill>
              <a:latin typeface="Arial"/>
              <a:ea typeface="Arial"/>
              <a:cs typeface="Arial"/>
              <a:sym typeface="Arial"/>
            </a:endParaRPr>
          </a:p>
        </p:txBody>
      </p:sp>
      <p:sp>
        <p:nvSpPr>
          <p:cNvPr id="1309" name="Google Shape;1309;p28"/>
          <p:cNvSpPr txBox="1"/>
          <p:nvPr/>
        </p:nvSpPr>
        <p:spPr>
          <a:xfrm>
            <a:off x="7509464" y="5916839"/>
            <a:ext cx="817237" cy="27610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上海</a:t>
            </a:r>
            <a:endParaRPr sz="1400" b="0" i="0" u="none" strike="noStrike" cap="none">
              <a:solidFill>
                <a:srgbClr val="000000"/>
              </a:solidFill>
              <a:latin typeface="Arial"/>
              <a:ea typeface="Arial"/>
              <a:cs typeface="Arial"/>
              <a:sym typeface="Arial"/>
            </a:endParaRPr>
          </a:p>
        </p:txBody>
      </p:sp>
      <p:sp>
        <p:nvSpPr>
          <p:cNvPr id="1310" name="Google Shape;1310;p28"/>
          <p:cNvSpPr txBox="1"/>
          <p:nvPr/>
        </p:nvSpPr>
        <p:spPr>
          <a:xfrm>
            <a:off x="8181960" y="6071237"/>
            <a:ext cx="817237" cy="29649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1" i="0" u="none" strike="noStrike" cap="none">
                <a:solidFill>
                  <a:schemeClr val="lt1"/>
                </a:solidFill>
                <a:latin typeface="Arial"/>
                <a:ea typeface="Arial"/>
                <a:cs typeface="Arial"/>
                <a:sym typeface="Arial"/>
              </a:rPr>
              <a:t>150</a:t>
            </a:r>
            <a:r>
              <a:rPr lang="ja-JP" sz="600" b="1" i="0" u="none" strike="noStrike" cap="none">
                <a:solidFill>
                  <a:schemeClr val="lt1"/>
                </a:solidFill>
                <a:latin typeface="Arial"/>
                <a:ea typeface="Arial"/>
                <a:cs typeface="Arial"/>
                <a:sym typeface="Arial"/>
              </a:rPr>
              <a:t>人</a:t>
            </a:r>
            <a:endParaRPr sz="1000" b="1" i="0" u="none" strike="noStrike" cap="none">
              <a:solidFill>
                <a:schemeClr val="lt1"/>
              </a:solidFill>
              <a:latin typeface="Arial"/>
              <a:ea typeface="Arial"/>
              <a:cs typeface="Arial"/>
              <a:sym typeface="Arial"/>
            </a:endParaRPr>
          </a:p>
        </p:txBody>
      </p:sp>
      <p:sp>
        <p:nvSpPr>
          <p:cNvPr id="1311" name="Google Shape;1311;p28"/>
          <p:cNvSpPr txBox="1"/>
          <p:nvPr/>
        </p:nvSpPr>
        <p:spPr>
          <a:xfrm>
            <a:off x="8170098" y="5916839"/>
            <a:ext cx="817237" cy="27610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香港</a:t>
            </a:r>
            <a:endParaRPr sz="1400" b="0" i="0" u="none" strike="noStrike" cap="none">
              <a:solidFill>
                <a:srgbClr val="000000"/>
              </a:solidFill>
              <a:latin typeface="Arial"/>
              <a:ea typeface="Arial"/>
              <a:cs typeface="Arial"/>
              <a:sym typeface="Arial"/>
            </a:endParaRPr>
          </a:p>
        </p:txBody>
      </p:sp>
      <p:sp>
        <p:nvSpPr>
          <p:cNvPr id="1312" name="Google Shape;1312;p28"/>
          <p:cNvSpPr txBox="1"/>
          <p:nvPr/>
        </p:nvSpPr>
        <p:spPr>
          <a:xfrm>
            <a:off x="8732489" y="6071237"/>
            <a:ext cx="817237" cy="29649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1" i="0" u="none" strike="noStrike" cap="none">
                <a:solidFill>
                  <a:schemeClr val="lt1"/>
                </a:solidFill>
                <a:latin typeface="Arial"/>
                <a:ea typeface="Arial"/>
                <a:cs typeface="Arial"/>
                <a:sym typeface="Arial"/>
              </a:rPr>
              <a:t>130</a:t>
            </a:r>
            <a:r>
              <a:rPr lang="ja-JP" sz="600" b="1" i="0" u="none" strike="noStrike" cap="none">
                <a:solidFill>
                  <a:schemeClr val="lt1"/>
                </a:solidFill>
                <a:latin typeface="Arial"/>
                <a:ea typeface="Arial"/>
                <a:cs typeface="Arial"/>
                <a:sym typeface="Arial"/>
              </a:rPr>
              <a:t>人</a:t>
            </a:r>
            <a:endParaRPr sz="1000" b="1" i="0" u="none" strike="noStrike" cap="none">
              <a:solidFill>
                <a:schemeClr val="lt1"/>
              </a:solidFill>
              <a:latin typeface="Arial"/>
              <a:ea typeface="Arial"/>
              <a:cs typeface="Arial"/>
              <a:sym typeface="Arial"/>
            </a:endParaRPr>
          </a:p>
        </p:txBody>
      </p:sp>
      <p:sp>
        <p:nvSpPr>
          <p:cNvPr id="1313" name="Google Shape;1313;p28"/>
          <p:cNvSpPr txBox="1"/>
          <p:nvPr/>
        </p:nvSpPr>
        <p:spPr>
          <a:xfrm>
            <a:off x="8720628" y="5916839"/>
            <a:ext cx="817237" cy="27610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台北</a:t>
            </a:r>
            <a:endParaRPr sz="1400" b="0" i="0" u="none" strike="noStrike" cap="none">
              <a:solidFill>
                <a:srgbClr val="000000"/>
              </a:solidFill>
              <a:latin typeface="Arial"/>
              <a:ea typeface="Arial"/>
              <a:cs typeface="Arial"/>
              <a:sym typeface="Arial"/>
            </a:endParaRPr>
          </a:p>
        </p:txBody>
      </p:sp>
      <p:sp>
        <p:nvSpPr>
          <p:cNvPr id="1314" name="Google Shape;1314;p28"/>
          <p:cNvSpPr txBox="1"/>
          <p:nvPr/>
        </p:nvSpPr>
        <p:spPr>
          <a:xfrm>
            <a:off x="9173566" y="6122621"/>
            <a:ext cx="817237" cy="27610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100</a:t>
            </a:r>
            <a:r>
              <a:rPr lang="ja-JP" sz="500" b="1" i="0" u="none" strike="noStrike" cap="none">
                <a:solidFill>
                  <a:schemeClr val="lt1"/>
                </a:solidFill>
                <a:latin typeface="Arial"/>
                <a:ea typeface="Arial"/>
                <a:cs typeface="Arial"/>
                <a:sym typeface="Arial"/>
              </a:rPr>
              <a:t>人</a:t>
            </a:r>
            <a:endParaRPr sz="900" b="1" i="0" u="none" strike="noStrike" cap="none">
              <a:solidFill>
                <a:schemeClr val="lt1"/>
              </a:solidFill>
              <a:latin typeface="Arial"/>
              <a:ea typeface="Arial"/>
              <a:cs typeface="Arial"/>
              <a:sym typeface="Arial"/>
            </a:endParaRPr>
          </a:p>
        </p:txBody>
      </p:sp>
      <p:sp>
        <p:nvSpPr>
          <p:cNvPr id="1315" name="Google Shape;1315;p28"/>
          <p:cNvSpPr txBox="1"/>
          <p:nvPr/>
        </p:nvSpPr>
        <p:spPr>
          <a:xfrm>
            <a:off x="9276807" y="5921766"/>
            <a:ext cx="562797" cy="325474"/>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700"/>
              <a:buFont typeface="Arial"/>
              <a:buNone/>
            </a:pPr>
            <a:r>
              <a:rPr lang="ja-JP" sz="700" b="1" i="0" u="none" strike="noStrike" cap="none">
                <a:solidFill>
                  <a:schemeClr val="lt1"/>
                </a:solidFill>
                <a:latin typeface="Arial"/>
                <a:ea typeface="Arial"/>
                <a:cs typeface="Arial"/>
                <a:sym typeface="Arial"/>
              </a:rPr>
              <a:t>シンガ</a:t>
            </a:r>
            <a:endParaRPr sz="700" b="1" i="0" u="none" strike="noStrike" cap="none">
              <a:solidFill>
                <a:schemeClr val="lt1"/>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700"/>
              <a:buFont typeface="Arial"/>
              <a:buNone/>
            </a:pPr>
            <a:r>
              <a:rPr lang="ja-JP" sz="700" b="1" i="0" u="none" strike="noStrike" cap="none">
                <a:solidFill>
                  <a:schemeClr val="lt1"/>
                </a:solidFill>
                <a:latin typeface="Arial"/>
                <a:ea typeface="Arial"/>
                <a:cs typeface="Arial"/>
                <a:sym typeface="Arial"/>
              </a:rPr>
              <a:t>ポール</a:t>
            </a:r>
            <a:endParaRPr sz="1400" b="0" i="0" u="none" strike="noStrike" cap="none">
              <a:solidFill>
                <a:srgbClr val="000000"/>
              </a:solidFill>
              <a:latin typeface="Arial"/>
              <a:ea typeface="Arial"/>
              <a:cs typeface="Arial"/>
              <a:sym typeface="Arial"/>
            </a:endParaRPr>
          </a:p>
        </p:txBody>
      </p:sp>
      <p:sp>
        <p:nvSpPr>
          <p:cNvPr id="1316" name="Google Shape;1316;p28"/>
          <p:cNvSpPr txBox="1"/>
          <p:nvPr/>
        </p:nvSpPr>
        <p:spPr>
          <a:xfrm>
            <a:off x="9899752" y="6096307"/>
            <a:ext cx="475250" cy="27610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25</a:t>
            </a:r>
            <a:r>
              <a:rPr lang="ja-JP" sz="500" b="0" i="0" u="none" strike="noStrike" cap="none">
                <a:solidFill>
                  <a:schemeClr val="dk1"/>
                </a:solidFill>
                <a:latin typeface="Arial"/>
                <a:ea typeface="Arial"/>
                <a:cs typeface="Arial"/>
                <a:sym typeface="Arial"/>
              </a:rPr>
              <a:t>人</a:t>
            </a:r>
            <a:endParaRPr sz="900" b="0" i="0" u="none" strike="noStrike" cap="none">
              <a:solidFill>
                <a:schemeClr val="dk1"/>
              </a:solidFill>
              <a:latin typeface="Arial"/>
              <a:ea typeface="Arial"/>
              <a:cs typeface="Arial"/>
              <a:sym typeface="Arial"/>
            </a:endParaRPr>
          </a:p>
        </p:txBody>
      </p:sp>
      <p:sp>
        <p:nvSpPr>
          <p:cNvPr id="1317" name="Google Shape;1317;p28"/>
          <p:cNvSpPr txBox="1"/>
          <p:nvPr/>
        </p:nvSpPr>
        <p:spPr>
          <a:xfrm>
            <a:off x="9831999" y="5993490"/>
            <a:ext cx="562797" cy="205634"/>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ロンドン</a:t>
            </a:r>
            <a:endParaRPr sz="1400" b="0" i="0" u="none" strike="noStrike" cap="none">
              <a:solidFill>
                <a:srgbClr val="000000"/>
              </a:solidFill>
              <a:latin typeface="Arial"/>
              <a:ea typeface="Arial"/>
              <a:cs typeface="Arial"/>
              <a:sym typeface="Arial"/>
            </a:endParaRPr>
          </a:p>
        </p:txBody>
      </p:sp>
      <p:cxnSp>
        <p:nvCxnSpPr>
          <p:cNvPr id="1318" name="Google Shape;1318;p28"/>
          <p:cNvCxnSpPr/>
          <p:nvPr/>
        </p:nvCxnSpPr>
        <p:spPr>
          <a:xfrm>
            <a:off x="9911285" y="6253506"/>
            <a:ext cx="81399" cy="0"/>
          </a:xfrm>
          <a:prstGeom prst="straightConnector1">
            <a:avLst/>
          </a:prstGeom>
          <a:noFill/>
          <a:ln w="9525" cap="flat" cmpd="sng">
            <a:solidFill>
              <a:schemeClr val="dk1"/>
            </a:solidFill>
            <a:prstDash val="solid"/>
            <a:miter lim="800000"/>
            <a:headEnd type="none" w="sm" len="sm"/>
            <a:tailEnd type="none" w="sm" len="sm"/>
          </a:ln>
        </p:spPr>
      </p:cxnSp>
      <p:sp>
        <p:nvSpPr>
          <p:cNvPr id="1319" name="Google Shape;1319;p28"/>
          <p:cNvSpPr txBox="1"/>
          <p:nvPr/>
        </p:nvSpPr>
        <p:spPr>
          <a:xfrm>
            <a:off x="5666335" y="5565550"/>
            <a:ext cx="1804698" cy="253596"/>
          </a:xfrm>
          <a:prstGeom prst="rect">
            <a:avLst/>
          </a:prstGeom>
          <a:solidFill>
            <a:srgbClr val="F5F5F5"/>
          </a:solid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海外基地における所属割合</a:t>
            </a:r>
            <a:endParaRPr sz="1400" b="0" i="0" u="none" strike="noStrike" cap="none">
              <a:solidFill>
                <a:srgbClr val="000000"/>
              </a:solidFill>
              <a:latin typeface="Arial"/>
              <a:ea typeface="Arial"/>
              <a:cs typeface="Arial"/>
              <a:sym typeface="Arial"/>
            </a:endParaRPr>
          </a:p>
        </p:txBody>
      </p:sp>
      <p:grpSp>
        <p:nvGrpSpPr>
          <p:cNvPr id="1320" name="Google Shape;1320;p28"/>
          <p:cNvGrpSpPr/>
          <p:nvPr/>
        </p:nvGrpSpPr>
        <p:grpSpPr>
          <a:xfrm>
            <a:off x="900849" y="4230062"/>
            <a:ext cx="4211649" cy="761347"/>
            <a:chOff x="900849" y="3938154"/>
            <a:chExt cx="4211649" cy="761347"/>
          </a:xfrm>
        </p:grpSpPr>
        <p:sp>
          <p:nvSpPr>
            <p:cNvPr id="1321" name="Google Shape;1321;p28"/>
            <p:cNvSpPr txBox="1"/>
            <p:nvPr/>
          </p:nvSpPr>
          <p:spPr>
            <a:xfrm>
              <a:off x="900849" y="4272781"/>
              <a:ext cx="4211649" cy="4267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高頻度の渡航や外泊・時差の多い生活環境、また各種ブランドへの知見など、他社では収集が難しいパネル属性の調査が可能です。</a:t>
              </a:r>
              <a:endParaRPr sz="1400" b="0" i="0" u="none" strike="noStrike" cap="none">
                <a:solidFill>
                  <a:srgbClr val="000000"/>
                </a:solidFill>
                <a:latin typeface="Arial"/>
                <a:ea typeface="Arial"/>
                <a:cs typeface="Arial"/>
                <a:sym typeface="Arial"/>
              </a:endParaRPr>
            </a:p>
          </p:txBody>
        </p:sp>
        <p:sp>
          <p:nvSpPr>
            <p:cNvPr id="1322" name="Google Shape;1322;p28"/>
            <p:cNvSpPr txBox="1"/>
            <p:nvPr/>
          </p:nvSpPr>
          <p:spPr>
            <a:xfrm>
              <a:off x="900849" y="3938154"/>
              <a:ext cx="2316767" cy="3350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他にはないパネル属性</a:t>
              </a:r>
              <a:endParaRPr sz="1400" b="0" i="0" u="none" strike="noStrike" cap="none">
                <a:solidFill>
                  <a:srgbClr val="000000"/>
                </a:solidFill>
                <a:latin typeface="Arial"/>
                <a:ea typeface="Arial"/>
                <a:cs typeface="Arial"/>
                <a:sym typeface="Arial"/>
              </a:endParaRPr>
            </a:p>
          </p:txBody>
        </p:sp>
      </p:grpSp>
      <p:grpSp>
        <p:nvGrpSpPr>
          <p:cNvPr id="1323" name="Google Shape;1323;p28"/>
          <p:cNvGrpSpPr/>
          <p:nvPr/>
        </p:nvGrpSpPr>
        <p:grpSpPr>
          <a:xfrm>
            <a:off x="900849" y="5073554"/>
            <a:ext cx="4211649" cy="761347"/>
            <a:chOff x="900849" y="4803393"/>
            <a:chExt cx="4211649" cy="761347"/>
          </a:xfrm>
        </p:grpSpPr>
        <p:sp>
          <p:nvSpPr>
            <p:cNvPr id="1324" name="Google Shape;1324;p28"/>
            <p:cNvSpPr txBox="1"/>
            <p:nvPr/>
          </p:nvSpPr>
          <p:spPr>
            <a:xfrm>
              <a:off x="900849" y="5138020"/>
              <a:ext cx="4211649" cy="426720"/>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既に一定のセグメント化されたパネル母体を提供できるため、目的にフィットしたスムーズな調査をすることが可能です。</a:t>
              </a:r>
              <a:endParaRPr sz="1400" b="0" i="0" u="none" strike="noStrike" cap="none">
                <a:solidFill>
                  <a:srgbClr val="000000"/>
                </a:solidFill>
                <a:latin typeface="Arial"/>
                <a:ea typeface="Arial"/>
                <a:cs typeface="Arial"/>
                <a:sym typeface="Arial"/>
              </a:endParaRPr>
            </a:p>
          </p:txBody>
        </p:sp>
        <p:sp>
          <p:nvSpPr>
            <p:cNvPr id="1325" name="Google Shape;1325;p28"/>
            <p:cNvSpPr txBox="1"/>
            <p:nvPr/>
          </p:nvSpPr>
          <p:spPr>
            <a:xfrm>
              <a:off x="900849" y="4803393"/>
              <a:ext cx="2316767" cy="3350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まとまったセグメント層</a:t>
              </a:r>
              <a:endParaRPr sz="1400" b="0" i="0" u="none" strike="noStrike" cap="none">
                <a:solidFill>
                  <a:srgbClr val="000000"/>
                </a:solidFill>
                <a:latin typeface="Arial"/>
                <a:ea typeface="Arial"/>
                <a:cs typeface="Arial"/>
                <a:sym typeface="Arial"/>
              </a:endParaRPr>
            </a:p>
          </p:txBody>
        </p:sp>
      </p:grpSp>
      <p:grpSp>
        <p:nvGrpSpPr>
          <p:cNvPr id="1326" name="Google Shape;1326;p28"/>
          <p:cNvGrpSpPr/>
          <p:nvPr/>
        </p:nvGrpSpPr>
        <p:grpSpPr>
          <a:xfrm>
            <a:off x="900849" y="5921887"/>
            <a:ext cx="4211649" cy="773168"/>
            <a:chOff x="900849" y="5757122"/>
            <a:chExt cx="4211649" cy="773168"/>
          </a:xfrm>
        </p:grpSpPr>
        <p:sp>
          <p:nvSpPr>
            <p:cNvPr id="1327" name="Google Shape;1327;p28"/>
            <p:cNvSpPr txBox="1"/>
            <p:nvPr/>
          </p:nvSpPr>
          <p:spPr>
            <a:xfrm>
              <a:off x="900849" y="6091749"/>
              <a:ext cx="4211649" cy="43854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パネル母体である当社客室乗務員に対して、会社が主導して調査を実施することで</a:t>
              </a:r>
              <a:r>
                <a:rPr lang="ja-JP" altLang="en-US" sz="900" dirty="0">
                  <a:solidFill>
                    <a:schemeClr val="dk1"/>
                  </a:solidFill>
                </a:rPr>
                <a:t>、</a:t>
              </a:r>
              <a:r>
                <a:rPr lang="ja-JP" sz="900" b="0" i="0" u="none" strike="noStrike" cap="none" dirty="0">
                  <a:solidFill>
                    <a:schemeClr val="dk1"/>
                  </a:solidFill>
                  <a:latin typeface="Arial"/>
                  <a:ea typeface="Arial"/>
                  <a:cs typeface="Arial"/>
                  <a:sym typeface="Arial"/>
                </a:rPr>
                <a:t>信頼できる「生の声」をお届けします。</a:t>
              </a:r>
              <a:endParaRPr sz="1400" b="0" i="0" u="none" strike="noStrike" cap="none" dirty="0">
                <a:solidFill>
                  <a:srgbClr val="000000"/>
                </a:solidFill>
                <a:latin typeface="Arial"/>
                <a:ea typeface="Arial"/>
                <a:cs typeface="Arial"/>
                <a:sym typeface="Arial"/>
              </a:endParaRPr>
            </a:p>
          </p:txBody>
        </p:sp>
        <p:sp>
          <p:nvSpPr>
            <p:cNvPr id="1328" name="Google Shape;1328;p28"/>
            <p:cNvSpPr txBox="1"/>
            <p:nvPr/>
          </p:nvSpPr>
          <p:spPr>
            <a:xfrm>
              <a:off x="900849" y="5757122"/>
              <a:ext cx="2316767" cy="3350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00"/>
                <a:buFont typeface="Arial"/>
                <a:buNone/>
              </a:pPr>
              <a:r>
                <a:rPr lang="ja-JP" sz="1200" b="0" i="0" u="none" strike="noStrike" cap="none">
                  <a:solidFill>
                    <a:srgbClr val="CB0003"/>
                  </a:solidFill>
                  <a:latin typeface="Arial"/>
                  <a:ea typeface="Arial"/>
                  <a:cs typeface="Arial"/>
                  <a:sym typeface="Arial"/>
                </a:rPr>
                <a:t>回答への信頼性</a:t>
              </a:r>
              <a:endParaRPr sz="1400" b="0" i="0" u="none" strike="noStrike" cap="none">
                <a:solidFill>
                  <a:srgbClr val="000000"/>
                </a:solidFill>
                <a:latin typeface="Arial"/>
                <a:ea typeface="Arial"/>
                <a:cs typeface="Arial"/>
                <a:sym typeface="Arial"/>
              </a:endParaRPr>
            </a:p>
          </p:txBody>
        </p:sp>
      </p:grpSp>
      <p:sp>
        <p:nvSpPr>
          <p:cNvPr id="1329" name="Google Shape;1329;p28"/>
          <p:cNvSpPr txBox="1"/>
          <p:nvPr/>
        </p:nvSpPr>
        <p:spPr>
          <a:xfrm>
            <a:off x="766585" y="1496224"/>
            <a:ext cx="9311973" cy="307328"/>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国内外合わせて約7,000名の多彩な人財が集う日本航空の客室乗務員が御社のニーズにあわせて市場調査をサポートします。</a:t>
            </a:r>
            <a:endParaRPr sz="1400" b="0" i="0" u="none" strike="noStrike" cap="none">
              <a:solidFill>
                <a:srgbClr val="000000"/>
              </a:solidFill>
              <a:latin typeface="Arial"/>
              <a:ea typeface="Arial"/>
              <a:cs typeface="Arial"/>
              <a:sym typeface="Arial"/>
            </a:endParaRPr>
          </a:p>
        </p:txBody>
      </p:sp>
      <p:sp>
        <p:nvSpPr>
          <p:cNvPr id="1330" name="Google Shape;1330;p28"/>
          <p:cNvSpPr txBox="1"/>
          <p:nvPr/>
        </p:nvSpPr>
        <p:spPr>
          <a:xfrm>
            <a:off x="8743528" y="6597462"/>
            <a:ext cx="632809" cy="2356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80%</a:t>
            </a:r>
            <a:endParaRPr sz="800" b="0" i="0" u="none" strike="noStrike" cap="none">
              <a:solidFill>
                <a:schemeClr val="dk1"/>
              </a:solidFill>
              <a:latin typeface="Arial"/>
              <a:ea typeface="Arial"/>
              <a:cs typeface="Arial"/>
              <a:sym typeface="Arial"/>
            </a:endParaRPr>
          </a:p>
        </p:txBody>
      </p:sp>
      <p:sp>
        <p:nvSpPr>
          <p:cNvPr id="1331" name="Google Shape;1331;p28"/>
          <p:cNvSpPr txBox="1"/>
          <p:nvPr/>
        </p:nvSpPr>
        <p:spPr>
          <a:xfrm>
            <a:off x="786643" y="687304"/>
            <a:ext cx="9330521"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JALキャビンアテンダント ビジネスリサーチ/客室乗務員による各種事業</a:t>
            </a:r>
            <a:endParaRPr sz="1400" b="0" i="0" u="none" strike="noStrike" cap="none">
              <a:solidFill>
                <a:srgbClr val="000000"/>
              </a:solidFill>
              <a:latin typeface="Arial"/>
              <a:ea typeface="Arial"/>
              <a:cs typeface="Arial"/>
              <a:sym typeface="Arial"/>
            </a:endParaRPr>
          </a:p>
        </p:txBody>
      </p:sp>
      <p:sp>
        <p:nvSpPr>
          <p:cNvPr id="1332" name="Google Shape;1332;p2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18</a:t>
            </a:fld>
            <a:endParaRPr/>
          </a:p>
        </p:txBody>
      </p:sp>
      <p:sp>
        <p:nvSpPr>
          <p:cNvPr id="1333" name="Google Shape;1333;p28"/>
          <p:cNvSpPr txBox="1"/>
          <p:nvPr/>
        </p:nvSpPr>
        <p:spPr>
          <a:xfrm>
            <a:off x="814653" y="470581"/>
            <a:ext cx="3545311" cy="30469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JAL flight attendant Business Research</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cxnSp>
        <p:nvCxnSpPr>
          <p:cNvPr id="1338" name="Google Shape;1338;p29"/>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339" name="Google Shape;1339;p29"/>
          <p:cNvGraphicFramePr/>
          <p:nvPr>
            <p:extLst>
              <p:ext uri="{D42A27DB-BD31-4B8C-83A1-F6EECF244321}">
                <p14:modId xmlns:p14="http://schemas.microsoft.com/office/powerpoint/2010/main" val="321462042"/>
              </p:ext>
            </p:extLst>
          </p:nvPr>
        </p:nvGraphicFramePr>
        <p:xfrm>
          <a:off x="772004" y="1631588"/>
          <a:ext cx="9311975" cy="4783700"/>
        </p:xfrm>
        <a:graphic>
          <a:graphicData uri="http://schemas.openxmlformats.org/drawingml/2006/table">
            <a:tbl>
              <a:tblPr firstCol="1" bandRow="1">
                <a:noFill/>
                <a:tableStyleId>{0DF84AE7-DAF0-440A-AC48-965F873BCF0F}</a:tableStyleId>
              </a:tblPr>
              <a:tblGrid>
                <a:gridCol w="1717200">
                  <a:extLst>
                    <a:ext uri="{9D8B030D-6E8A-4147-A177-3AD203B41FA5}">
                      <a16:colId xmlns:a16="http://schemas.microsoft.com/office/drawing/2014/main" val="20000"/>
                    </a:ext>
                  </a:extLst>
                </a:gridCol>
                <a:gridCol w="2852050">
                  <a:extLst>
                    <a:ext uri="{9D8B030D-6E8A-4147-A177-3AD203B41FA5}">
                      <a16:colId xmlns:a16="http://schemas.microsoft.com/office/drawing/2014/main" val="20001"/>
                    </a:ext>
                  </a:extLst>
                </a:gridCol>
                <a:gridCol w="1964300">
                  <a:extLst>
                    <a:ext uri="{9D8B030D-6E8A-4147-A177-3AD203B41FA5}">
                      <a16:colId xmlns:a16="http://schemas.microsoft.com/office/drawing/2014/main" val="20002"/>
                    </a:ext>
                  </a:extLst>
                </a:gridCol>
                <a:gridCol w="2778425">
                  <a:extLst>
                    <a:ext uri="{9D8B030D-6E8A-4147-A177-3AD203B41FA5}">
                      <a16:colId xmlns:a16="http://schemas.microsoft.com/office/drawing/2014/main" val="20003"/>
                    </a:ext>
                  </a:extLst>
                </a:gridCol>
              </a:tblGrid>
              <a:tr h="386300">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dirty="0">
                          <a:solidFill>
                            <a:schemeClr val="lt1"/>
                          </a:solidFill>
                          <a:latin typeface="Arial"/>
                          <a:ea typeface="Arial"/>
                          <a:cs typeface="Arial"/>
                          <a:sym typeface="Arial"/>
                        </a:rPr>
                        <a:t>各プラン</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a:solidFill>
                            <a:schemeClr val="lt1"/>
                          </a:solidFill>
                          <a:latin typeface="Arial"/>
                          <a:ea typeface="Arial"/>
                          <a:cs typeface="Arial"/>
                          <a:sym typeface="Arial"/>
                        </a:rPr>
                        <a:t>プラン内容</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a:solidFill>
                            <a:schemeClr val="lt1"/>
                          </a:solidFill>
                          <a:latin typeface="Arial"/>
                          <a:ea typeface="Arial"/>
                          <a:cs typeface="Arial"/>
                          <a:sym typeface="Arial"/>
                        </a:rPr>
                        <a:t>詳細</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a:solidFill>
                            <a:schemeClr val="lt1"/>
                          </a:solidFill>
                          <a:latin typeface="Arial"/>
                          <a:ea typeface="Arial"/>
                          <a:cs typeface="Arial"/>
                          <a:sym typeface="Arial"/>
                        </a:rPr>
                        <a:t>料金</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796000">
                <a:tc rowSpan="2">
                  <a:txBody>
                    <a:bodyPr/>
                    <a:lstStyle/>
                    <a:p>
                      <a:pPr marL="0" marR="0" lvl="0" indent="0" algn="ctr" rtl="0">
                        <a:lnSpc>
                          <a:spcPct val="130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アンケート調査</a:t>
                      </a:r>
                      <a:endParaRPr sz="1100" b="0" i="0" u="none" strike="noStrike" cap="none">
                        <a:solidFill>
                          <a:schemeClr val="dk1"/>
                        </a:solidFill>
                        <a:latin typeface="Arial"/>
                        <a:ea typeface="Arial"/>
                        <a:cs typeface="Arial"/>
                        <a:sym typeface="Arial"/>
                      </a:endParaRPr>
                    </a:p>
                  </a:txBody>
                  <a:tcPr marL="216000" marR="216000" marT="144000" marB="0" anchor="ctr">
                    <a:solidFill>
                      <a:srgbClr val="F0F0F0"/>
                    </a:solidFill>
                  </a:tcPr>
                </a:tc>
                <a:tc rowSpan="2">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a:latin typeface="Arial"/>
                          <a:ea typeface="Arial"/>
                          <a:cs typeface="Arial"/>
                          <a:sym typeface="Arial"/>
                        </a:rPr>
                        <a:t>JALグループ客室乗務員および空港スタッフへアンケート調査を実施。WEBアンケートにてまとまったパネル属性の回答を集めることができます。</a:t>
                      </a:r>
                      <a:endParaRPr sz="1000" u="none" strike="noStrike" cap="none">
                        <a:latin typeface="Arial"/>
                        <a:ea typeface="Arial"/>
                        <a:cs typeface="Arial"/>
                        <a:sym typeface="Arial"/>
                      </a:endParaRPr>
                    </a:p>
                  </a:txBody>
                  <a:tcPr marL="216000" marR="216000" marT="108000" marB="108000" anchor="ctr"/>
                </a:tc>
                <a:tc rowSpan="2">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・簡易分析したデータにて納品</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a:t>
                      </a:r>
                      <a:r>
                        <a:rPr lang="ja-JP" altLang="en-US" sz="1000" u="none" strike="noStrike" cap="none" dirty="0">
                          <a:solidFill>
                            <a:schemeClr val="tx1"/>
                          </a:solidFill>
                          <a:latin typeface="Arial"/>
                          <a:ea typeface="Arial"/>
                          <a:cs typeface="Arial"/>
                          <a:sym typeface="Arial"/>
                        </a:rPr>
                        <a:t>保証</a:t>
                      </a:r>
                      <a:r>
                        <a:rPr lang="ja-JP" sz="1000" u="none" strike="noStrike" cap="none" dirty="0">
                          <a:latin typeface="Arial"/>
                          <a:ea typeface="Arial"/>
                          <a:cs typeface="Arial"/>
                          <a:sym typeface="Arial"/>
                        </a:rPr>
                        <a:t>回答数150件</a:t>
                      </a:r>
                      <a:endParaRPr sz="1000" u="none" strike="noStrike" cap="none" dirty="0">
                        <a:latin typeface="Arial"/>
                        <a:ea typeface="Arial"/>
                        <a:cs typeface="Arial"/>
                        <a:sym typeface="Arial"/>
                      </a:endParaRPr>
                    </a:p>
                  </a:txBody>
                  <a:tcPr marL="216000" marR="216000" marT="108000" marB="72000" anchor="ct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アンケートのみ：</a:t>
                      </a:r>
                      <a:endParaRPr sz="1000" u="none" strike="noStrike" cap="none" dirty="0">
                        <a:latin typeface="Arial"/>
                        <a:ea typeface="Arial"/>
                        <a:cs typeface="Arial"/>
                        <a:sym typeface="Arial"/>
                      </a:endParaRPr>
                    </a:p>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　560,000円〜</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税抜</a:t>
                      </a:r>
                      <a:r>
                        <a:rPr lang="ja-JP" altLang="en-US" sz="1000" u="none" strike="noStrike" cap="none">
                          <a:latin typeface="Arial"/>
                          <a:ea typeface="Arial"/>
                          <a:cs typeface="Arial"/>
                          <a:sym typeface="Arial"/>
                        </a:rPr>
                        <a:t>）</a:t>
                      </a:r>
                      <a:endParaRPr sz="1400" u="none" strike="noStrike" cap="none" dirty="0"/>
                    </a:p>
                  </a:txBody>
                  <a:tcPr marL="216000" marR="216000" marT="108000" marB="72000" anchor="ctr"/>
                </a:tc>
                <a:extLst>
                  <a:ext uri="{0D108BD9-81ED-4DB2-BD59-A6C34878D82A}">
                    <a16:rowId xmlns:a16="http://schemas.microsoft.com/office/drawing/2014/main" val="10001"/>
                  </a:ext>
                </a:extLst>
              </a:tr>
              <a:tr h="8084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アンケート＋サンプリング：</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　720,000円〜</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税抜</a:t>
                      </a:r>
                      <a:r>
                        <a:rPr lang="ja-JP" altLang="en-US" sz="1000" u="none" strike="noStrike" cap="none">
                          <a:latin typeface="Arial"/>
                          <a:ea typeface="Arial"/>
                          <a:cs typeface="Arial"/>
                          <a:sym typeface="Arial"/>
                        </a:rPr>
                        <a:t>）</a:t>
                      </a:r>
                      <a:endParaRPr sz="1400" u="none" strike="noStrike" cap="none" dirty="0"/>
                    </a:p>
                  </a:txBody>
                  <a:tcPr marL="216000" marR="216000" marT="108000" marB="72000" anchor="ctr">
                    <a:solidFill>
                      <a:srgbClr val="F0F0F0"/>
                    </a:solidFill>
                  </a:tcPr>
                </a:tc>
                <a:extLst>
                  <a:ext uri="{0D108BD9-81ED-4DB2-BD59-A6C34878D82A}">
                    <a16:rowId xmlns:a16="http://schemas.microsoft.com/office/drawing/2014/main" val="10002"/>
                  </a:ext>
                </a:extLst>
              </a:tr>
              <a:tr h="1387275">
                <a:tc>
                  <a:txBody>
                    <a:bodyPr/>
                    <a:lstStyle/>
                    <a:p>
                      <a:pPr marL="0" marR="0" lvl="0" indent="0" algn="ctr" rtl="0">
                        <a:lnSpc>
                          <a:spcPct val="130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グループ</a:t>
                      </a:r>
                      <a:endParaRPr sz="1100" b="0" i="0" u="none" strike="noStrike" cap="none">
                        <a:solidFill>
                          <a:schemeClr val="dk1"/>
                        </a:solidFill>
                        <a:latin typeface="Arial"/>
                        <a:ea typeface="Arial"/>
                        <a:cs typeface="Arial"/>
                        <a:sym typeface="Arial"/>
                      </a:endParaRPr>
                    </a:p>
                    <a:p>
                      <a:pPr marL="0" marR="0" lvl="0" indent="0" algn="ctr" rtl="0">
                        <a:lnSpc>
                          <a:spcPct val="130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インタビュー</a:t>
                      </a:r>
                      <a:endParaRPr sz="1400" u="none" strike="noStrike" cap="none"/>
                    </a:p>
                    <a:p>
                      <a:pPr marL="0" marR="0" lvl="0" indent="0" algn="ctr" rtl="0">
                        <a:lnSpc>
                          <a:spcPct val="13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txBody>
                  <a:tcPr marL="216000" marR="216000" marT="144000" marB="0" anchor="ctr">
                    <a:solidFill>
                      <a:srgbClr val="E1E1E1"/>
                    </a:solidFill>
                  </a:tcPr>
                </a:tc>
                <a:tc>
                  <a:txBody>
                    <a:bodyPr/>
                    <a:lstStyle/>
                    <a:p>
                      <a:pPr marL="0" marR="0" lvl="0" indent="0" algn="l" rtl="0">
                        <a:lnSpc>
                          <a:spcPct val="130000"/>
                        </a:lnSpc>
                        <a:spcBef>
                          <a:spcPts val="0"/>
                        </a:spcBef>
                        <a:spcAft>
                          <a:spcPts val="0"/>
                        </a:spcAft>
                        <a:buClr>
                          <a:srgbClr val="000000"/>
                        </a:buClr>
                        <a:buSzPts val="1000"/>
                        <a:buFont typeface="Arial"/>
                        <a:buNone/>
                      </a:pPr>
                      <a:r>
                        <a:rPr lang="ja-JP" sz="1000" b="0" i="0" u="none" strike="noStrike" cap="none" dirty="0">
                          <a:solidFill>
                            <a:srgbClr val="000000"/>
                          </a:solidFill>
                          <a:latin typeface="Arial"/>
                          <a:ea typeface="Arial"/>
                          <a:cs typeface="Arial"/>
                          <a:sym typeface="Arial"/>
                        </a:rPr>
                        <a:t>複数名の弊社客室乗務員への聞き取り調査でお求めになる「消費者の声」にお答えいたします。既存商品への感想、ターゲット層の調査、企業イメージ調査などに活用いただけます。</a:t>
                      </a:r>
                      <a:endParaRPr sz="1000" u="none" strike="noStrike" cap="none" dirty="0">
                        <a:latin typeface="Arial"/>
                        <a:ea typeface="Arial"/>
                        <a:cs typeface="Arial"/>
                        <a:sym typeface="Arial"/>
                      </a:endParaRPr>
                    </a:p>
                  </a:txBody>
                  <a:tcPr marL="180000" marR="180000" marT="108000" marB="108000" anchor="ctr">
                    <a:solidFill>
                      <a:srgbClr val="E1E1E1"/>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・複数回実施も可能</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・実施方法：対面またはオンラインでのグループインタビュー</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chemeClr val="dk1"/>
                        </a:buClr>
                        <a:buSzPts val="1000"/>
                        <a:buFont typeface="Arial"/>
                        <a:buNone/>
                      </a:pP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５〜</a:t>
                      </a:r>
                      <a:r>
                        <a:rPr lang="ja-JP" sz="1000" u="none" strike="noStrike" cap="none">
                          <a:latin typeface="Arial"/>
                          <a:ea typeface="Arial"/>
                          <a:cs typeface="Arial"/>
                          <a:sym typeface="Arial"/>
                        </a:rPr>
                        <a:t>８名程度</a:t>
                      </a:r>
                      <a:r>
                        <a:rPr lang="ja-JP" altLang="en-US" sz="1000" u="none" strike="noStrike" cap="none">
                          <a:latin typeface="Arial"/>
                          <a:ea typeface="Arial"/>
                          <a:cs typeface="Arial"/>
                          <a:sym typeface="Arial"/>
                        </a:rPr>
                        <a:t>）</a:t>
                      </a:r>
                      <a:endParaRPr sz="1000" u="none" strike="noStrike" cap="none" dirty="0">
                        <a:latin typeface="Arial"/>
                        <a:ea typeface="Arial"/>
                        <a:cs typeface="Arial"/>
                        <a:sym typeface="Arial"/>
                      </a:endParaRPr>
                    </a:p>
                  </a:txBody>
                  <a:tcPr marL="180000" marR="180000" marT="108000" marB="72000" anchor="ctr">
                    <a:solidFill>
                      <a:srgbClr val="E1E1E1"/>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580,000円〜</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税抜</a:t>
                      </a:r>
                      <a:r>
                        <a:rPr lang="ja-JP" altLang="en-US" sz="1000" u="none" strike="noStrike" cap="none">
                          <a:latin typeface="Arial"/>
                          <a:ea typeface="Arial"/>
                          <a:cs typeface="Arial"/>
                          <a:sym typeface="Arial"/>
                        </a:rPr>
                        <a:t>）</a:t>
                      </a:r>
                      <a:endParaRPr sz="1400" u="none" strike="noStrike" cap="none" dirty="0"/>
                    </a:p>
                  </a:txBody>
                  <a:tcPr marL="180000" marR="180000" marT="108000" marB="72000" anchor="ctr">
                    <a:solidFill>
                      <a:srgbClr val="E1E1E1"/>
                    </a:solidFill>
                  </a:tcPr>
                </a:tc>
                <a:extLst>
                  <a:ext uri="{0D108BD9-81ED-4DB2-BD59-A6C34878D82A}">
                    <a16:rowId xmlns:a16="http://schemas.microsoft.com/office/drawing/2014/main" val="10003"/>
                  </a:ext>
                </a:extLst>
              </a:tr>
              <a:tr h="1405650">
                <a:tc>
                  <a:txBody>
                    <a:bodyPr/>
                    <a:lstStyle/>
                    <a:p>
                      <a:pPr marL="0" marR="0" lvl="0" indent="0" algn="ctr" rtl="0">
                        <a:lnSpc>
                          <a:spcPct val="130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共同開発</a:t>
                      </a:r>
                      <a:endParaRPr sz="1400" u="none" strike="noStrike" cap="none"/>
                    </a:p>
                  </a:txBody>
                  <a:tcPr marL="216000" marR="216000" marT="144000" marB="0" anchor="ctr">
                    <a:solidFill>
                      <a:srgbClr val="F0F0F0"/>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a:latin typeface="Arial"/>
                          <a:ea typeface="Arial"/>
                          <a:cs typeface="Arial"/>
                          <a:sym typeface="Arial"/>
                        </a:rPr>
                        <a:t>コラボ商品・新商品の開発に向けて、弊社乗務員が御社のサポートをいたします。フライトで培ったチームワークや感度の高さで、商品開発に新しい風を吹き込みます。</a:t>
                      </a:r>
                      <a:endParaRPr sz="1000" u="none" strike="noStrike" cap="none">
                        <a:latin typeface="Arial"/>
                        <a:ea typeface="Arial"/>
                        <a:cs typeface="Arial"/>
                        <a:sym typeface="Arial"/>
                      </a:endParaRPr>
                    </a:p>
                  </a:txBody>
                  <a:tcPr marL="180000" marR="180000" marT="108000" marB="108000" anchor="ctr">
                    <a:solidFill>
                      <a:srgbClr val="F0F0F0"/>
                    </a:solidFill>
                  </a:tcPr>
                </a:tc>
                <a:tc>
                  <a:txBody>
                    <a:bodyPr/>
                    <a:lstStyle/>
                    <a:p>
                      <a:pPr marL="0" marR="0" lvl="0" indent="0" algn="ctr" rtl="0">
                        <a:lnSpc>
                          <a:spcPct val="130000"/>
                        </a:lnSpc>
                        <a:spcBef>
                          <a:spcPts val="0"/>
                        </a:spcBef>
                        <a:spcAft>
                          <a:spcPts val="0"/>
                        </a:spcAft>
                        <a:buClr>
                          <a:schemeClr val="dk1"/>
                        </a:buClr>
                        <a:buSzPts val="1000"/>
                        <a:buFont typeface="Arial"/>
                        <a:buNone/>
                      </a:pPr>
                      <a:r>
                        <a:rPr lang="ja-JP" sz="1000" u="none" strike="noStrike" cap="none">
                          <a:latin typeface="Arial"/>
                          <a:ea typeface="Arial"/>
                          <a:cs typeface="Arial"/>
                          <a:sym typeface="Arial"/>
                        </a:rPr>
                        <a:t>ー</a:t>
                      </a:r>
                      <a:endParaRPr sz="1000" u="none" strike="noStrike" cap="none">
                        <a:latin typeface="Arial"/>
                        <a:ea typeface="Arial"/>
                        <a:cs typeface="Arial"/>
                        <a:sym typeface="Arial"/>
                      </a:endParaRPr>
                    </a:p>
                  </a:txBody>
                  <a:tcPr marL="180000" marR="180000" marT="108000" marB="72000" anchor="ctr">
                    <a:solidFill>
                      <a:srgbClr val="F0F0F0"/>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詳細は別途お問い合わせください</a:t>
                      </a:r>
                      <a:endParaRPr sz="1000" u="none" strike="noStrike" cap="none" dirty="0">
                        <a:latin typeface="Arial"/>
                        <a:ea typeface="Arial"/>
                        <a:cs typeface="Arial"/>
                        <a:sym typeface="Arial"/>
                      </a:endParaRPr>
                    </a:p>
                  </a:txBody>
                  <a:tcPr marL="180000" marR="180000" marT="108000" marB="72000" anchor="ctr">
                    <a:solidFill>
                      <a:srgbClr val="F0F0F0"/>
                    </a:solidFill>
                  </a:tcPr>
                </a:tc>
                <a:extLst>
                  <a:ext uri="{0D108BD9-81ED-4DB2-BD59-A6C34878D82A}">
                    <a16:rowId xmlns:a16="http://schemas.microsoft.com/office/drawing/2014/main" val="10004"/>
                  </a:ext>
                </a:extLst>
              </a:tr>
            </a:tbl>
          </a:graphicData>
        </a:graphic>
      </p:graphicFrame>
      <p:sp>
        <p:nvSpPr>
          <p:cNvPr id="1340" name="Google Shape;1340;p29"/>
          <p:cNvSpPr txBox="1"/>
          <p:nvPr/>
        </p:nvSpPr>
        <p:spPr>
          <a:xfrm>
            <a:off x="786644" y="6489133"/>
            <a:ext cx="9311974" cy="78402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※上記料金には基本料金を含みます</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最低受付条件を設定させていただいております</a:t>
            </a:r>
            <a:r>
              <a:rPr lang="ja-JP" altLang="en-US"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000"/>
              <a:buFont typeface="Arial"/>
              <a:buNone/>
            </a:pPr>
            <a:r>
              <a:rPr lang="ja-JP" sz="800" b="0" i="0" u="none" strike="noStrike" cap="none" dirty="0">
                <a:solidFill>
                  <a:srgbClr val="FF0000"/>
                </a:solidFill>
                <a:latin typeface="Arial"/>
                <a:ea typeface="Arial"/>
                <a:cs typeface="Arial"/>
                <a:sym typeface="Arial"/>
              </a:rPr>
              <a:t>※上記各プランいずれも、 </a:t>
            </a:r>
            <a:r>
              <a:rPr lang="ja-JP" altLang="en-US" sz="800" b="0" i="0" u="none" strike="noStrike" cap="none" dirty="0">
                <a:solidFill>
                  <a:srgbClr val="FF0000"/>
                </a:solidFill>
                <a:latin typeface="Arial"/>
                <a:ea typeface="Arial"/>
                <a:cs typeface="Arial"/>
                <a:sym typeface="Arial"/>
              </a:rPr>
              <a:t>メディア</a:t>
            </a:r>
            <a:r>
              <a:rPr lang="ja-JP" sz="800" b="0" i="0" u="none" strike="noStrike" cap="none" dirty="0">
                <a:solidFill>
                  <a:srgbClr val="FF0000"/>
                </a:solidFill>
                <a:latin typeface="Arial"/>
                <a:ea typeface="Arial"/>
                <a:cs typeface="Arial"/>
                <a:sym typeface="Arial"/>
              </a:rPr>
              <a:t>への二次利用はご遠慮いただいております。</a:t>
            </a:r>
            <a:endParaRPr sz="800" b="0" i="0" u="none" strike="noStrike" cap="none" dirty="0">
              <a:solidFill>
                <a:srgbClr val="FF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※詳細は営業担当まで</a:t>
            </a:r>
            <a:r>
              <a:rPr lang="ja-JP" altLang="ja-JP" sz="800" b="0" i="0" u="none" strike="noStrike" cap="none" dirty="0">
                <a:solidFill>
                  <a:schemeClr val="dk1"/>
                </a:solidFill>
                <a:latin typeface="Arial"/>
                <a:ea typeface="Arial"/>
                <a:cs typeface="Arial"/>
                <a:sym typeface="Arial"/>
              </a:rPr>
              <a:t>お問い合わせください</a:t>
            </a:r>
            <a:r>
              <a:rPr lang="ja-JP"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800"/>
              <a:buFont typeface="Arial"/>
              <a:buNone/>
            </a:pPr>
            <a:endParaRPr sz="600" b="0" i="0" u="none" strike="noStrike" cap="none" dirty="0">
              <a:solidFill>
                <a:schemeClr val="dk1"/>
              </a:solidFill>
              <a:latin typeface="Arial"/>
              <a:ea typeface="Arial"/>
              <a:cs typeface="Arial"/>
              <a:sym typeface="Arial"/>
            </a:endParaRPr>
          </a:p>
        </p:txBody>
      </p:sp>
      <p:sp>
        <p:nvSpPr>
          <p:cNvPr id="1341" name="Google Shape;1341;p29"/>
          <p:cNvSpPr txBox="1"/>
          <p:nvPr/>
        </p:nvSpPr>
        <p:spPr>
          <a:xfrm>
            <a:off x="786643" y="687304"/>
            <a:ext cx="9311973"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JALキャビンアテンダント ビジネスリサーチ/各プラン詳細</a:t>
            </a:r>
            <a:endParaRPr sz="1400" b="0" i="0" u="none" strike="noStrike" cap="none">
              <a:solidFill>
                <a:srgbClr val="000000"/>
              </a:solidFill>
              <a:latin typeface="Arial"/>
              <a:ea typeface="Arial"/>
              <a:cs typeface="Arial"/>
              <a:sym typeface="Arial"/>
            </a:endParaRPr>
          </a:p>
        </p:txBody>
      </p:sp>
      <p:sp>
        <p:nvSpPr>
          <p:cNvPr id="1342" name="Google Shape;1342;p2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19</a:t>
            </a:fld>
            <a:endParaRPr/>
          </a:p>
        </p:txBody>
      </p:sp>
      <p:sp>
        <p:nvSpPr>
          <p:cNvPr id="1343" name="Google Shape;1343;p29"/>
          <p:cNvSpPr txBox="1"/>
          <p:nvPr/>
        </p:nvSpPr>
        <p:spPr>
          <a:xfrm>
            <a:off x="814653" y="470581"/>
            <a:ext cx="3545311" cy="30469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JAL flight attendant Business Research</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38" name="Google Shape;38;p2"/>
          <p:cNvPicPr preferRelativeResize="0"/>
          <p:nvPr/>
        </p:nvPicPr>
        <p:blipFill rotWithShape="1">
          <a:blip r:embed="rId3">
            <a:alphaModFix/>
          </a:blip>
          <a:srcRect/>
          <a:stretch/>
        </p:blipFill>
        <p:spPr>
          <a:xfrm>
            <a:off x="0" y="0"/>
            <a:ext cx="10691814" cy="7559675"/>
          </a:xfrm>
          <a:prstGeom prst="rect">
            <a:avLst/>
          </a:prstGeom>
          <a:noFill/>
          <a:ln>
            <a:noFill/>
          </a:ln>
        </p:spPr>
      </p:pic>
      <p:sp>
        <p:nvSpPr>
          <p:cNvPr id="39" name="Google Shape;39;p2"/>
          <p:cNvSpPr/>
          <p:nvPr/>
        </p:nvSpPr>
        <p:spPr>
          <a:xfrm>
            <a:off x="0" y="0"/>
            <a:ext cx="10691813" cy="7559675"/>
          </a:xfrm>
          <a:prstGeom prst="rect">
            <a:avLst/>
          </a:prstGeom>
          <a:gradFill>
            <a:gsLst>
              <a:gs pos="0">
                <a:srgbClr val="000000">
                  <a:alpha val="57254"/>
                </a:srgbClr>
              </a:gs>
              <a:gs pos="7000">
                <a:srgbClr val="000000">
                  <a:alpha val="57254"/>
                </a:srgbClr>
              </a:gs>
              <a:gs pos="68000">
                <a:srgbClr val="141414">
                  <a:alpha val="38823"/>
                </a:srgbClr>
              </a:gs>
              <a:gs pos="86000">
                <a:srgbClr val="313131">
                  <a:alpha val="18823"/>
                </a:srgbClr>
              </a:gs>
              <a:gs pos="100000">
                <a:srgbClr val="FFFFFF">
                  <a:alpha val="25882"/>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0" name="Google Shape;40;p2"/>
          <p:cNvPicPr preferRelativeResize="0"/>
          <p:nvPr/>
        </p:nvPicPr>
        <p:blipFill rotWithShape="1">
          <a:blip r:embed="rId4">
            <a:alphaModFix/>
          </a:blip>
          <a:srcRect/>
          <a:stretch/>
        </p:blipFill>
        <p:spPr>
          <a:xfrm>
            <a:off x="0" y="0"/>
            <a:ext cx="10691343" cy="7559675"/>
          </a:xfrm>
          <a:prstGeom prst="rect">
            <a:avLst/>
          </a:prstGeom>
          <a:noFill/>
          <a:ln>
            <a:noFill/>
          </a:ln>
        </p:spPr>
      </p:pic>
      <p:sp>
        <p:nvSpPr>
          <p:cNvPr id="41" name="Google Shape;41;p2"/>
          <p:cNvSpPr/>
          <p:nvPr/>
        </p:nvSpPr>
        <p:spPr>
          <a:xfrm>
            <a:off x="-141884" y="927018"/>
            <a:ext cx="7951070" cy="5955728"/>
          </a:xfrm>
          <a:prstGeom prst="rect">
            <a:avLst/>
          </a:prstGeom>
          <a:solidFill>
            <a:schemeClr val="dk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2"/>
          <p:cNvSpPr txBox="1"/>
          <p:nvPr/>
        </p:nvSpPr>
        <p:spPr>
          <a:xfrm>
            <a:off x="1565522" y="3360095"/>
            <a:ext cx="6595498" cy="87504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900" b="1" i="0" u="none" strike="noStrike" cap="none">
                <a:solidFill>
                  <a:schemeClr val="lt1"/>
                </a:solidFill>
                <a:latin typeface="Arial"/>
                <a:ea typeface="Arial"/>
                <a:cs typeface="Arial"/>
                <a:sym typeface="Arial"/>
              </a:rPr>
              <a:t>新たな時代の快適な空へ</a:t>
            </a:r>
            <a:endParaRPr sz="1900" b="1"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None/>
            </a:pPr>
            <a:r>
              <a:rPr lang="ja-JP" sz="1900" b="1" i="0" u="none" strike="noStrike" cap="none">
                <a:solidFill>
                  <a:schemeClr val="lt1"/>
                </a:solidFill>
                <a:latin typeface="Arial"/>
                <a:ea typeface="Arial"/>
                <a:cs typeface="Arial"/>
                <a:sym typeface="Arial"/>
              </a:rPr>
              <a:t>充実の機内エンターテイメントを搭載した日本航空</a:t>
            </a:r>
            <a:endParaRPr sz="1900" b="1" i="0" u="none" strike="noStrike" cap="none">
              <a:solidFill>
                <a:schemeClr val="lt1"/>
              </a:solidFill>
              <a:latin typeface="Arial"/>
              <a:ea typeface="Arial"/>
              <a:cs typeface="Arial"/>
              <a:sym typeface="Arial"/>
            </a:endParaRPr>
          </a:p>
        </p:txBody>
      </p:sp>
      <p:sp>
        <p:nvSpPr>
          <p:cNvPr id="43" name="Google Shape;43;p2"/>
          <p:cNvSpPr txBox="1"/>
          <p:nvPr/>
        </p:nvSpPr>
        <p:spPr>
          <a:xfrm>
            <a:off x="1565522" y="4362765"/>
            <a:ext cx="5819228" cy="90794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300" b="0" i="0" u="none" strike="noStrike" cap="none">
                <a:solidFill>
                  <a:schemeClr val="lt1"/>
                </a:solidFill>
                <a:latin typeface="Arial"/>
                <a:ea typeface="Arial"/>
                <a:cs typeface="Arial"/>
                <a:sym typeface="Arial"/>
              </a:rPr>
              <a:t>国内線や国際線、また次世代シリーズの国内線新機材をご利用される</a:t>
            </a:r>
            <a:endParaRPr sz="1300"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None/>
            </a:pPr>
            <a:r>
              <a:rPr lang="ja-JP" sz="1300" b="0" i="0" u="none" strike="noStrike" cap="none">
                <a:solidFill>
                  <a:schemeClr val="lt1"/>
                </a:solidFill>
                <a:latin typeface="Arial"/>
                <a:ea typeface="Arial"/>
                <a:cs typeface="Arial"/>
                <a:sym typeface="Arial"/>
              </a:rPr>
              <a:t>お客さまに向けたさまざまな広告メディアをご用意しています。</a:t>
            </a:r>
            <a:endParaRPr sz="1300"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None/>
            </a:pPr>
            <a:r>
              <a:rPr lang="ja-JP" sz="1300" b="0" i="0" u="none" strike="noStrike" cap="none">
                <a:solidFill>
                  <a:schemeClr val="lt1"/>
                </a:solidFill>
                <a:latin typeface="Arial"/>
                <a:ea typeface="Arial"/>
                <a:cs typeface="Arial"/>
                <a:sym typeface="Arial"/>
              </a:rPr>
              <a:t>御社プロモーションの一環としてぜひご活用ください。</a:t>
            </a:r>
            <a:endParaRPr/>
          </a:p>
        </p:txBody>
      </p:sp>
      <p:sp>
        <p:nvSpPr>
          <p:cNvPr id="44" name="Google Shape;44;p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solidFill>
                  <a:schemeClr val="lt1"/>
                </a:solidFill>
              </a:rPr>
              <a:t>2</a:t>
            </a:fld>
            <a:endParaRPr>
              <a:solidFill>
                <a:schemeClr val="lt1"/>
              </a:solidFill>
            </a:endParaRPr>
          </a:p>
        </p:txBody>
      </p:sp>
      <p:sp>
        <p:nvSpPr>
          <p:cNvPr id="45" name="Google Shape;45;p2"/>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740" b="0" i="0" u="none" strike="noStrike" cap="none">
                <a:solidFill>
                  <a:schemeClr val="lt1"/>
                </a:solidFill>
                <a:latin typeface="Arial"/>
                <a:ea typeface="Arial"/>
                <a:cs typeface="Arial"/>
                <a:sym typeface="Arial"/>
              </a:rPr>
              <a:t>© JAL Brand Communications. All Rights Reserved.</a:t>
            </a:r>
            <a:endParaRPr/>
          </a:p>
        </p:txBody>
      </p:sp>
      <p:sp>
        <p:nvSpPr>
          <p:cNvPr id="46" name="Google Shape;46;p2"/>
          <p:cNvSpPr/>
          <p:nvPr/>
        </p:nvSpPr>
        <p:spPr>
          <a:xfrm>
            <a:off x="118470" y="99760"/>
            <a:ext cx="263236" cy="2107863"/>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2"/>
          <p:cNvSpPr txBox="1"/>
          <p:nvPr/>
        </p:nvSpPr>
        <p:spPr>
          <a:xfrm rot="5400000">
            <a:off x="-1533220" y="1807735"/>
            <a:ext cx="3607081"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100" b="0" i="0" u="none" strike="noStrike" cap="none" dirty="0">
                <a:solidFill>
                  <a:schemeClr val="lt1"/>
                </a:solidFill>
                <a:latin typeface="Arial"/>
                <a:ea typeface="Arial"/>
                <a:cs typeface="Arial"/>
                <a:sym typeface="Arial"/>
              </a:rPr>
              <a:t>JALグループメディアについて</a:t>
            </a:r>
            <a:endParaRPr sz="11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1763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30"/>
          <p:cNvSpPr txBox="1"/>
          <p:nvPr/>
        </p:nvSpPr>
        <p:spPr>
          <a:xfrm>
            <a:off x="786643" y="687304"/>
            <a:ext cx="931197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JALキャビンアテンダント ビジネスリサーチ/パネル紹介</a:t>
            </a:r>
            <a:r>
              <a:rPr lang="ja-JP" altLang="en-US" sz="2000" b="1" i="0" u="none" strike="noStrike" cap="none" dirty="0">
                <a:solidFill>
                  <a:schemeClr val="dk1"/>
                </a:solidFill>
                <a:latin typeface="Arial"/>
                <a:ea typeface="Arial"/>
                <a:cs typeface="Arial"/>
                <a:sym typeface="Arial"/>
              </a:rPr>
              <a:t>（</a:t>
            </a:r>
            <a:r>
              <a:rPr lang="ja-JP" sz="2000" b="1" i="0" u="none" strike="noStrike" cap="none" dirty="0">
                <a:solidFill>
                  <a:schemeClr val="dk1"/>
                </a:solidFill>
                <a:latin typeface="Arial"/>
                <a:ea typeface="Arial"/>
                <a:cs typeface="Arial"/>
                <a:sym typeface="Arial"/>
              </a:rPr>
              <a:t>関連商材</a:t>
            </a:r>
            <a:r>
              <a:rPr lang="ja-JP" sz="2000" b="1" i="0" u="none" strike="noStrike" cap="none">
                <a:solidFill>
                  <a:schemeClr val="dk1"/>
                </a:solidFill>
                <a:latin typeface="Arial"/>
                <a:ea typeface="Arial"/>
                <a:cs typeface="Arial"/>
                <a:sym typeface="Arial"/>
              </a:rPr>
              <a:t>の事例</a:t>
            </a:r>
            <a:r>
              <a:rPr lang="ja-JP" altLang="en-US" sz="2000" b="1"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cxnSp>
        <p:nvCxnSpPr>
          <p:cNvPr id="1349" name="Google Shape;1349;p30"/>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350" name="Google Shape;1350;p30"/>
          <p:cNvGraphicFramePr/>
          <p:nvPr>
            <p:extLst>
              <p:ext uri="{D42A27DB-BD31-4B8C-83A1-F6EECF244321}">
                <p14:modId xmlns:p14="http://schemas.microsoft.com/office/powerpoint/2010/main" val="2638668618"/>
              </p:ext>
            </p:extLst>
          </p:nvPr>
        </p:nvGraphicFramePr>
        <p:xfrm>
          <a:off x="772004" y="1542634"/>
          <a:ext cx="9311975" cy="4983875"/>
        </p:xfrm>
        <a:graphic>
          <a:graphicData uri="http://schemas.openxmlformats.org/drawingml/2006/table">
            <a:tbl>
              <a:tblPr firstCol="1" bandRow="1">
                <a:noFill/>
                <a:tableStyleId>{0DF84AE7-DAF0-440A-AC48-965F873BCF0F}</a:tableStyleId>
              </a:tblPr>
              <a:tblGrid>
                <a:gridCol w="1717200">
                  <a:extLst>
                    <a:ext uri="{9D8B030D-6E8A-4147-A177-3AD203B41FA5}">
                      <a16:colId xmlns:a16="http://schemas.microsoft.com/office/drawing/2014/main" val="20000"/>
                    </a:ext>
                  </a:extLst>
                </a:gridCol>
                <a:gridCol w="7594775">
                  <a:extLst>
                    <a:ext uri="{9D8B030D-6E8A-4147-A177-3AD203B41FA5}">
                      <a16:colId xmlns:a16="http://schemas.microsoft.com/office/drawing/2014/main" val="20001"/>
                    </a:ext>
                  </a:extLst>
                </a:gridCol>
              </a:tblGrid>
              <a:tr h="292375">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dirty="0">
                          <a:solidFill>
                            <a:schemeClr val="lt1"/>
                          </a:solidFill>
                          <a:latin typeface="Arial"/>
                          <a:ea typeface="Arial"/>
                          <a:cs typeface="Arial"/>
                          <a:sym typeface="Arial"/>
                        </a:rPr>
                        <a:t>商材</a:t>
                      </a:r>
                      <a:endParaRPr sz="9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900"/>
                        <a:buFont typeface="Arial"/>
                        <a:buNone/>
                      </a:pPr>
                      <a:r>
                        <a:rPr lang="ja-JP" sz="900" b="1" i="0" u="none" strike="noStrike" cap="none">
                          <a:solidFill>
                            <a:schemeClr val="lt1"/>
                          </a:solidFill>
                          <a:latin typeface="Arial"/>
                          <a:ea typeface="Arial"/>
                          <a:cs typeface="Arial"/>
                          <a:sym typeface="Arial"/>
                        </a:rPr>
                        <a:t>詳細</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581775">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旅行用品</a:t>
                      </a:r>
                      <a:endParaRPr sz="1050" b="0" i="0" u="none" strike="noStrike" cap="none">
                        <a:solidFill>
                          <a:schemeClr val="dk1"/>
                        </a:solidFill>
                        <a:latin typeface="Arial"/>
                        <a:ea typeface="Arial"/>
                        <a:cs typeface="Arial"/>
                        <a:sym typeface="Arial"/>
                      </a:endParaRPr>
                    </a:p>
                  </a:txBody>
                  <a:tcPr marL="216000" marR="216000" marT="144000" marB="0" anchor="ctr">
                    <a:solidFill>
                      <a:srgbClr val="F0F0F0"/>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a:latin typeface="Arial"/>
                          <a:ea typeface="Arial"/>
                          <a:cs typeface="Arial"/>
                          <a:sym typeface="Arial"/>
                        </a:rPr>
                        <a:t>スーツケース、パスポートケース、携帯ポット/スリッパ、オールシーズン対応の服、携帯用Wi-Fi、国際電話、携帯用カイロ、水筒</a:t>
                      </a:r>
                      <a:endParaRPr sz="1400" u="none" strike="noStrike" cap="none"/>
                    </a:p>
                  </a:txBody>
                  <a:tcPr marL="216000" marR="216000" marT="108000" marB="108000" anchor="ctr"/>
                </a:tc>
                <a:extLst>
                  <a:ext uri="{0D108BD9-81ED-4DB2-BD59-A6C34878D82A}">
                    <a16:rowId xmlns:a16="http://schemas.microsoft.com/office/drawing/2014/main" val="10001"/>
                  </a:ext>
                </a:extLst>
              </a:tr>
              <a:tr h="581775">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衣類</a:t>
                      </a:r>
                      <a:endParaRPr sz="1050" b="0" i="0" u="none" strike="noStrike" cap="none">
                        <a:solidFill>
                          <a:schemeClr val="dk1"/>
                        </a:solidFill>
                        <a:latin typeface="Arial"/>
                        <a:ea typeface="Arial"/>
                        <a:cs typeface="Arial"/>
                        <a:sym typeface="Arial"/>
                      </a:endParaRPr>
                    </a:p>
                  </a:txBody>
                  <a:tcPr marL="216000" marR="216000" marT="144000" marB="0" anchor="ctr">
                    <a:solidFill>
                      <a:srgbClr val="E1E1E1"/>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眼鏡、ストッキング、パンプス、靴磨き、クリーニング</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業者</a:t>
                      </a:r>
                      <a:r>
                        <a:rPr lang="ja-JP" sz="1000" u="none" strike="noStrike" cap="none">
                          <a:latin typeface="Arial"/>
                          <a:ea typeface="Arial"/>
                          <a:cs typeface="Arial"/>
                          <a:sym typeface="Arial"/>
                        </a:rPr>
                        <a:t>/ホームクリーニング</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a:t>
                      </a:r>
                      <a:r>
                        <a:rPr lang="ja-JP" sz="1000" u="none" strike="noStrike" cap="none" dirty="0">
                          <a:latin typeface="Arial"/>
                          <a:ea typeface="Arial"/>
                          <a:cs typeface="Arial"/>
                          <a:sym typeface="Arial"/>
                        </a:rPr>
                        <a:t>消臭剤</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ロッカー</a:t>
                      </a:r>
                      <a:r>
                        <a:rPr lang="ja-JP" altLang="en-US" sz="1000" u="none" strike="noStrike" cap="none">
                          <a:latin typeface="Arial"/>
                          <a:ea typeface="Arial"/>
                          <a:cs typeface="Arial"/>
                          <a:sym typeface="Arial"/>
                        </a:rPr>
                        <a:t>）</a:t>
                      </a:r>
                      <a:endParaRPr sz="1000" u="none" strike="noStrike" cap="none" dirty="0">
                        <a:latin typeface="Arial"/>
                        <a:ea typeface="Arial"/>
                        <a:cs typeface="Arial"/>
                        <a:sym typeface="Arial"/>
                      </a:endParaRPr>
                    </a:p>
                  </a:txBody>
                  <a:tcPr marL="216000" marR="216000" marT="108000" marB="108000" anchor="ctr"/>
                </a:tc>
                <a:extLst>
                  <a:ext uri="{0D108BD9-81ED-4DB2-BD59-A6C34878D82A}">
                    <a16:rowId xmlns:a16="http://schemas.microsoft.com/office/drawing/2014/main" val="10002"/>
                  </a:ext>
                </a:extLst>
              </a:tr>
              <a:tr h="591100">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美容</a:t>
                      </a:r>
                      <a:endParaRPr sz="1050" b="0" i="0" u="none" strike="noStrike" cap="none">
                        <a:solidFill>
                          <a:schemeClr val="dk1"/>
                        </a:solidFill>
                        <a:latin typeface="Arial"/>
                        <a:ea typeface="Arial"/>
                        <a:cs typeface="Arial"/>
                        <a:sym typeface="Arial"/>
                      </a:endParaRPr>
                    </a:p>
                  </a:txBody>
                  <a:tcPr marL="216000" marR="216000" marT="144000" marB="0" anchor="ctr">
                    <a:solidFill>
                      <a:srgbClr val="F0F0F0"/>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ハンドクリーム、メイク道具、美容院、エステ、整体、ネイルサロン、ドライヤー、整髪料、ヘアブラシ、手鏡、マニキュア、制汗剤、着圧ソックス、</a:t>
                      </a:r>
                      <a:r>
                        <a:rPr lang="ja-JP" sz="1000" u="none" strike="noStrike" cap="none" dirty="0">
                          <a:solidFill>
                            <a:schemeClr val="tx1"/>
                          </a:solidFill>
                          <a:latin typeface="Arial"/>
                          <a:ea typeface="Arial"/>
                          <a:cs typeface="Arial"/>
                          <a:sym typeface="Arial"/>
                        </a:rPr>
                        <a:t>コンタクトレンズ</a:t>
                      </a:r>
                      <a:endParaRPr sz="1400" u="none" strike="noStrike" cap="none" dirty="0">
                        <a:solidFill>
                          <a:schemeClr val="tx1"/>
                        </a:solidFill>
                      </a:endParaRPr>
                    </a:p>
                  </a:txBody>
                  <a:tcPr marL="216000" marR="216000" marT="108000" marB="108000" anchor="ctr"/>
                </a:tc>
                <a:extLst>
                  <a:ext uri="{0D108BD9-81ED-4DB2-BD59-A6C34878D82A}">
                    <a16:rowId xmlns:a16="http://schemas.microsoft.com/office/drawing/2014/main" val="10003"/>
                  </a:ext>
                </a:extLst>
              </a:tr>
              <a:tr h="581775">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ジュエリー</a:t>
                      </a:r>
                      <a:endParaRPr sz="1050" b="0" i="0" u="none" strike="noStrike" cap="none">
                        <a:solidFill>
                          <a:schemeClr val="dk1"/>
                        </a:solidFill>
                        <a:latin typeface="Arial"/>
                        <a:ea typeface="Arial"/>
                        <a:cs typeface="Arial"/>
                        <a:sym typeface="Arial"/>
                      </a:endParaRPr>
                    </a:p>
                  </a:txBody>
                  <a:tcPr marL="216000" marR="216000" marT="144000" marB="0" anchor="ctr">
                    <a:solidFill>
                      <a:srgbClr val="E1E1E1"/>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solidFill>
                            <a:schemeClr val="tx1"/>
                          </a:solidFill>
                          <a:latin typeface="Arial"/>
                          <a:ea typeface="Arial"/>
                          <a:cs typeface="Arial"/>
                          <a:sym typeface="Arial"/>
                        </a:rPr>
                        <a:t>パール</a:t>
                      </a:r>
                      <a:r>
                        <a:rPr lang="ja-JP" sz="1000" u="none" strike="noStrike" cap="none" dirty="0">
                          <a:latin typeface="Arial"/>
                          <a:ea typeface="Arial"/>
                          <a:cs typeface="Arial"/>
                          <a:sym typeface="Arial"/>
                        </a:rPr>
                        <a:t>ピアス、指輪、海外ブランド、アクセサリー類</a:t>
                      </a:r>
                      <a:endParaRPr sz="1400" u="none" strike="noStrike" cap="none" dirty="0"/>
                    </a:p>
                  </a:txBody>
                  <a:tcPr marL="216000" marR="216000" marT="108000" marB="108000" anchor="ctr"/>
                </a:tc>
                <a:extLst>
                  <a:ext uri="{0D108BD9-81ED-4DB2-BD59-A6C34878D82A}">
                    <a16:rowId xmlns:a16="http://schemas.microsoft.com/office/drawing/2014/main" val="10004"/>
                  </a:ext>
                </a:extLst>
              </a:tr>
              <a:tr h="581775">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リラックス用品</a:t>
                      </a:r>
                      <a:endParaRPr sz="1050" b="0" i="0" u="none" strike="noStrike" cap="none">
                        <a:solidFill>
                          <a:schemeClr val="dk1"/>
                        </a:solidFill>
                        <a:latin typeface="Arial"/>
                        <a:ea typeface="Arial"/>
                        <a:cs typeface="Arial"/>
                        <a:sym typeface="Arial"/>
                      </a:endParaRPr>
                    </a:p>
                  </a:txBody>
                  <a:tcPr marL="216000" marR="216000" marT="144000" marB="0" anchor="ctr">
                    <a:solidFill>
                      <a:srgbClr val="F0F0F0"/>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入浴剤、雑誌、映画、動画配信サービス、音楽、マッサージ機、アロマグッズ、アプリ</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ゲーム、漫画</a:t>
                      </a:r>
                      <a:r>
                        <a:rPr lang="ja-JP" sz="1000" u="none" strike="noStrike" cap="none">
                          <a:latin typeface="Arial"/>
                          <a:ea typeface="Arial"/>
                          <a:cs typeface="Arial"/>
                          <a:sym typeface="Arial"/>
                        </a:rPr>
                        <a:t>、小説</a:t>
                      </a:r>
                      <a:r>
                        <a:rPr lang="ja-JP" altLang="en-US" sz="1000" u="none" strike="noStrike" cap="none">
                          <a:latin typeface="Arial"/>
                          <a:ea typeface="Arial"/>
                          <a:cs typeface="Arial"/>
                          <a:sym typeface="Arial"/>
                        </a:rPr>
                        <a:t>）</a:t>
                      </a:r>
                      <a:r>
                        <a:rPr lang="ja-JP" sz="1000" u="none" strike="noStrike" cap="none">
                          <a:latin typeface="Arial"/>
                          <a:ea typeface="Arial"/>
                          <a:cs typeface="Arial"/>
                          <a:sym typeface="Arial"/>
                        </a:rPr>
                        <a:t>、</a:t>
                      </a:r>
                      <a:r>
                        <a:rPr lang="ja-JP" sz="1000" u="none" strike="noStrike" cap="none" dirty="0">
                          <a:latin typeface="Arial"/>
                          <a:ea typeface="Arial"/>
                          <a:cs typeface="Arial"/>
                          <a:sym typeface="Arial"/>
                        </a:rPr>
                        <a:t>占い</a:t>
                      </a:r>
                      <a:endParaRPr sz="1400" u="none" strike="noStrike" cap="none" dirty="0"/>
                    </a:p>
                  </a:txBody>
                  <a:tcPr marL="216000" marR="216000" marT="108000" marB="108000" anchor="ctr"/>
                </a:tc>
                <a:extLst>
                  <a:ext uri="{0D108BD9-81ED-4DB2-BD59-A6C34878D82A}">
                    <a16:rowId xmlns:a16="http://schemas.microsoft.com/office/drawing/2014/main" val="10005"/>
                  </a:ext>
                </a:extLst>
              </a:tr>
              <a:tr h="591100">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事務用品</a:t>
                      </a:r>
                      <a:endParaRPr sz="1050" b="0" i="0" u="none" strike="noStrike" cap="none">
                        <a:solidFill>
                          <a:schemeClr val="dk1"/>
                        </a:solidFill>
                        <a:latin typeface="Arial"/>
                        <a:ea typeface="Arial"/>
                        <a:cs typeface="Arial"/>
                        <a:sym typeface="Arial"/>
                      </a:endParaRPr>
                    </a:p>
                  </a:txBody>
                  <a:tcPr marL="216000" marR="216000" marT="144000" marB="0" anchor="ctr">
                    <a:solidFill>
                      <a:srgbClr val="E1E1E1"/>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ストッキング、ヘアピン、ヘアゴム、携帯用歯ブラシ、腕時計、ICカード、社員証ケース、ボールペン、付箋、メモ帳、タブレット、シール、マスキングテープ</a:t>
                      </a:r>
                      <a:endParaRPr sz="1400" u="none" strike="noStrike" cap="none" dirty="0"/>
                    </a:p>
                  </a:txBody>
                  <a:tcPr marL="216000" marR="216000" marT="108000" marB="108000" anchor="ctr"/>
                </a:tc>
                <a:extLst>
                  <a:ext uri="{0D108BD9-81ED-4DB2-BD59-A6C34878D82A}">
                    <a16:rowId xmlns:a16="http://schemas.microsoft.com/office/drawing/2014/main" val="10006"/>
                  </a:ext>
                </a:extLst>
              </a:tr>
              <a:tr h="591100">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食事・飲料</a:t>
                      </a:r>
                      <a:endParaRPr sz="1050" b="0" i="0" u="none" strike="noStrike" cap="none">
                        <a:solidFill>
                          <a:schemeClr val="dk1"/>
                        </a:solidFill>
                        <a:latin typeface="Arial"/>
                        <a:ea typeface="Arial"/>
                        <a:cs typeface="Arial"/>
                        <a:sym typeface="Arial"/>
                      </a:endParaRPr>
                    </a:p>
                  </a:txBody>
                  <a:tcPr marL="216000" marR="216000" marT="144000" marB="0" anchor="ctr">
                    <a:solidFill>
                      <a:srgbClr val="F0F0F0"/>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a:latin typeface="Arial"/>
                          <a:ea typeface="Arial"/>
                          <a:cs typeface="Arial"/>
                          <a:sym typeface="Arial"/>
                        </a:rPr>
                        <a:t>アルコール、ノンアルコールドリンク、ダイエット・健康食品、チルド・冷凍食品、インスタント食品、菓子類、外食・テイクアウト、時短調理器具</a:t>
                      </a:r>
                      <a:endParaRPr sz="1400" u="none" strike="noStrike" cap="none"/>
                    </a:p>
                  </a:txBody>
                  <a:tcPr marL="216000" marR="216000" marT="108000" marB="108000" anchor="ctr"/>
                </a:tc>
                <a:extLst>
                  <a:ext uri="{0D108BD9-81ED-4DB2-BD59-A6C34878D82A}">
                    <a16:rowId xmlns:a16="http://schemas.microsoft.com/office/drawing/2014/main" val="10007"/>
                  </a:ext>
                </a:extLst>
              </a:tr>
              <a:tr h="591100">
                <a:tc>
                  <a:txBody>
                    <a:bodyPr/>
                    <a:lstStyle/>
                    <a:p>
                      <a:pPr marL="0" marR="0" lvl="0" indent="0" algn="ctr" rtl="0">
                        <a:lnSpc>
                          <a:spcPct val="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その他</a:t>
                      </a:r>
                      <a:endParaRPr sz="1050" b="0" i="0" u="none" strike="noStrike" cap="none">
                        <a:solidFill>
                          <a:schemeClr val="dk1"/>
                        </a:solidFill>
                        <a:latin typeface="Arial"/>
                        <a:ea typeface="Arial"/>
                        <a:cs typeface="Arial"/>
                        <a:sym typeface="Arial"/>
                      </a:endParaRPr>
                    </a:p>
                  </a:txBody>
                  <a:tcPr marL="216000" marR="216000" marT="144000" marB="0" anchor="ctr">
                    <a:solidFill>
                      <a:srgbClr val="E1E1E1"/>
                    </a:solidFill>
                  </a:tcPr>
                </a:tc>
                <a:tc>
                  <a:txBody>
                    <a:bodyPr/>
                    <a:lstStyle/>
                    <a:p>
                      <a:pPr marL="0" marR="0" lvl="0" indent="0" algn="l" rtl="0">
                        <a:lnSpc>
                          <a:spcPct val="120000"/>
                        </a:lnSpc>
                        <a:spcBef>
                          <a:spcPts val="0"/>
                        </a:spcBef>
                        <a:spcAft>
                          <a:spcPts val="0"/>
                        </a:spcAft>
                        <a:buClr>
                          <a:schemeClr val="dk1"/>
                        </a:buClr>
                        <a:buSzPts val="1000"/>
                        <a:buFont typeface="Arial"/>
                        <a:buNone/>
                      </a:pPr>
                      <a:r>
                        <a:rPr lang="ja-JP" sz="1000" u="none" strike="noStrike" cap="none" dirty="0">
                          <a:latin typeface="Arial"/>
                          <a:ea typeface="Arial"/>
                          <a:cs typeface="Arial"/>
                          <a:sym typeface="Arial"/>
                        </a:rPr>
                        <a:t>イヤホン、目覚まし時計、風邪薬、防災/防犯グッズ、スケジュール管理アプリ、冷え症向け商品、生理用品、タクシー、宅配、PCR検査キット、ペット用品、介護用品、育児用品、ネットショッピング</a:t>
                      </a:r>
                      <a:endParaRPr sz="1400" u="none" strike="noStrike" cap="none" dirty="0"/>
                    </a:p>
                  </a:txBody>
                  <a:tcPr marL="216000" marR="216000" marT="108000" marB="108000" anchor="ctr"/>
                </a:tc>
                <a:extLst>
                  <a:ext uri="{0D108BD9-81ED-4DB2-BD59-A6C34878D82A}">
                    <a16:rowId xmlns:a16="http://schemas.microsoft.com/office/drawing/2014/main" val="10008"/>
                  </a:ext>
                </a:extLst>
              </a:tr>
            </a:tbl>
          </a:graphicData>
        </a:graphic>
      </p:graphicFrame>
      <p:sp>
        <p:nvSpPr>
          <p:cNvPr id="1351" name="Google Shape;1351;p30"/>
          <p:cNvSpPr txBox="1"/>
          <p:nvPr/>
        </p:nvSpPr>
        <p:spPr>
          <a:xfrm>
            <a:off x="786644" y="6586171"/>
            <a:ext cx="6014206" cy="27080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00"/>
              <a:buFont typeface="Arial"/>
              <a:buNone/>
            </a:pPr>
            <a:r>
              <a:rPr lang="ja-JP" sz="800" b="0" i="0" u="none" strike="noStrike" cap="none" dirty="0">
                <a:solidFill>
                  <a:srgbClr val="FF0000"/>
                </a:solidFill>
                <a:latin typeface="Arial"/>
                <a:ea typeface="Arial"/>
                <a:cs typeface="Arial"/>
                <a:sym typeface="Arial"/>
              </a:rPr>
              <a:t>※サンプリング</a:t>
            </a:r>
            <a:r>
              <a:rPr lang="ja-JP" altLang="en-US" sz="800" b="0" i="0" u="none" strike="noStrike" cap="none" dirty="0">
                <a:solidFill>
                  <a:srgbClr val="FF0000"/>
                </a:solidFill>
                <a:latin typeface="Arial"/>
                <a:ea typeface="Arial"/>
                <a:cs typeface="Arial"/>
                <a:sym typeface="Arial"/>
              </a:rPr>
              <a:t>を実施する際は、事前審査がございます</a:t>
            </a:r>
            <a:r>
              <a:rPr lang="ja-JP" sz="800" b="0" i="0" u="none" strike="noStrike" cap="none" dirty="0">
                <a:solidFill>
                  <a:srgbClr val="FF0000"/>
                </a:solidFill>
                <a:latin typeface="Arial"/>
                <a:ea typeface="Arial"/>
                <a:cs typeface="Arial"/>
                <a:sym typeface="Arial"/>
              </a:rPr>
              <a:t>。</a:t>
            </a:r>
            <a:endParaRPr sz="1100" b="0" i="0" u="none" strike="noStrike" cap="none" dirty="0">
              <a:solidFill>
                <a:srgbClr val="FF0000"/>
              </a:solidFill>
              <a:latin typeface="Arial"/>
              <a:ea typeface="Arial"/>
              <a:cs typeface="Arial"/>
              <a:sym typeface="Arial"/>
            </a:endParaRPr>
          </a:p>
        </p:txBody>
      </p:sp>
      <p:sp>
        <p:nvSpPr>
          <p:cNvPr id="1352" name="Google Shape;1352;p3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20</a:t>
            </a:fld>
            <a:endParaRPr/>
          </a:p>
        </p:txBody>
      </p:sp>
      <p:sp>
        <p:nvSpPr>
          <p:cNvPr id="1353" name="Google Shape;1353;p30"/>
          <p:cNvSpPr txBox="1"/>
          <p:nvPr/>
        </p:nvSpPr>
        <p:spPr>
          <a:xfrm>
            <a:off x="814653" y="470581"/>
            <a:ext cx="3545311" cy="30469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JAL flight attendant Business Research</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31"/>
          <p:cNvSpPr txBox="1"/>
          <p:nvPr/>
        </p:nvSpPr>
        <p:spPr>
          <a:xfrm>
            <a:off x="1104742" y="777496"/>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広告メディア 予定スケジュール</a:t>
            </a:r>
            <a:r>
              <a:rPr lang="ja-JP" altLang="en-US" sz="2000" b="1" i="0" u="none" strike="noStrike" cap="none" dirty="0">
                <a:solidFill>
                  <a:schemeClr val="dk1"/>
                </a:solidFill>
                <a:latin typeface="Arial"/>
                <a:ea typeface="Arial"/>
                <a:cs typeface="Arial"/>
                <a:sym typeface="Arial"/>
              </a:rPr>
              <a:t>（</a:t>
            </a:r>
            <a:r>
              <a:rPr lang="ja-JP" sz="2000" b="1" i="0" u="none" strike="noStrike" cap="none">
                <a:solidFill>
                  <a:schemeClr val="dk1"/>
                </a:solidFill>
                <a:latin typeface="Arial"/>
                <a:ea typeface="Arial"/>
                <a:cs typeface="Arial"/>
                <a:sym typeface="Arial"/>
              </a:rPr>
              <a:t>申込締切</a:t>
            </a:r>
            <a:r>
              <a:rPr lang="ja-JP" altLang="en-US" sz="2000" b="1"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359" name="Google Shape;1359;p31"/>
          <p:cNvSpPr txBox="1"/>
          <p:nvPr/>
        </p:nvSpPr>
        <p:spPr>
          <a:xfrm>
            <a:off x="1104742" y="1254786"/>
            <a:ext cx="7277407" cy="29924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下記スケジュールは予定の為、変更となる場合がございます。最新情報については営業担当にご確認ください。 </a:t>
            </a:r>
            <a:endParaRPr sz="1400" b="0" i="0" u="none" strike="noStrike" cap="none">
              <a:solidFill>
                <a:srgbClr val="000000"/>
              </a:solidFill>
              <a:latin typeface="Arial"/>
              <a:ea typeface="Arial"/>
              <a:cs typeface="Arial"/>
              <a:sym typeface="Arial"/>
            </a:endParaRPr>
          </a:p>
        </p:txBody>
      </p:sp>
      <p:sp>
        <p:nvSpPr>
          <p:cNvPr id="1360" name="Google Shape;1360;p31"/>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1" name="Google Shape;1361;p31"/>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予定スケジュール</a:t>
            </a:r>
            <a:endParaRPr sz="1400" b="0" i="0" u="none" strike="noStrike" cap="none" dirty="0">
              <a:solidFill>
                <a:srgbClr val="000000"/>
              </a:solidFill>
              <a:latin typeface="Arial"/>
              <a:ea typeface="Arial"/>
              <a:cs typeface="Arial"/>
              <a:sym typeface="Arial"/>
            </a:endParaRPr>
          </a:p>
        </p:txBody>
      </p:sp>
      <p:sp>
        <p:nvSpPr>
          <p:cNvPr id="1362" name="Google Shape;1362;p31"/>
          <p:cNvSpPr txBox="1"/>
          <p:nvPr/>
        </p:nvSpPr>
        <p:spPr>
          <a:xfrm>
            <a:off x="1932530" y="1822746"/>
            <a:ext cx="1938372" cy="37555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SKYWARD</a:t>
            </a:r>
            <a:endParaRPr sz="1400" b="0" i="0" u="none" strike="noStrike" cap="none" dirty="0">
              <a:solidFill>
                <a:schemeClr val="dk1"/>
              </a:solidFill>
              <a:latin typeface="Arial"/>
              <a:ea typeface="Arial"/>
              <a:cs typeface="Arial"/>
              <a:sym typeface="Arial"/>
            </a:endParaRPr>
          </a:p>
        </p:txBody>
      </p:sp>
      <p:sp>
        <p:nvSpPr>
          <p:cNvPr id="1363" name="Google Shape;1363;p31"/>
          <p:cNvSpPr txBox="1"/>
          <p:nvPr/>
        </p:nvSpPr>
        <p:spPr>
          <a:xfrm>
            <a:off x="4168333" y="1842976"/>
            <a:ext cx="2301386"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国内線前方スクリーンCM</a:t>
            </a:r>
            <a:r>
              <a:rPr lang="ja-JP" sz="1200" b="0" i="0" u="none" strike="noStrike" cap="none" baseline="30000" dirty="0">
                <a:solidFill>
                  <a:schemeClr val="dk1"/>
                </a:solidFill>
                <a:latin typeface="Arial"/>
                <a:ea typeface="Arial"/>
                <a:cs typeface="Arial"/>
                <a:sym typeface="Arial"/>
              </a:rPr>
              <a:t> ※1</a:t>
            </a:r>
            <a:endParaRPr sz="1200" b="0" i="0" u="none" strike="noStrike" cap="none" dirty="0">
              <a:solidFill>
                <a:schemeClr val="dk1"/>
              </a:solidFill>
              <a:latin typeface="Arial"/>
              <a:ea typeface="Arial"/>
              <a:cs typeface="Arial"/>
              <a:sym typeface="Arial"/>
            </a:endParaRPr>
          </a:p>
        </p:txBody>
      </p:sp>
      <p:sp>
        <p:nvSpPr>
          <p:cNvPr id="1364" name="Google Shape;1364;p31"/>
          <p:cNvSpPr txBox="1"/>
          <p:nvPr/>
        </p:nvSpPr>
        <p:spPr>
          <a:xfrm>
            <a:off x="6549527" y="1668125"/>
            <a:ext cx="2301386"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国内線ウェルカムスクリーンアド</a:t>
            </a:r>
          </a:p>
          <a:p>
            <a:pPr marL="0" marR="0" lvl="0" indent="0" algn="ctr" rtl="0">
              <a:lnSpc>
                <a:spcPct val="12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国内線・国際線</a:t>
            </a: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映画前 / ビデオ前CM </a:t>
            </a:r>
            <a:r>
              <a:rPr lang="ja-JP" sz="1050" b="0" i="0" u="none" strike="noStrike" cap="none" baseline="30000" dirty="0">
                <a:solidFill>
                  <a:schemeClr val="dk1"/>
                </a:solidFill>
                <a:latin typeface="Arial"/>
                <a:ea typeface="Arial"/>
                <a:cs typeface="Arial"/>
                <a:sym typeface="Arial"/>
              </a:rPr>
              <a:t>※1</a:t>
            </a:r>
            <a:endParaRPr sz="1050" b="0" i="0" u="none" strike="noStrike" cap="none" baseline="30000" dirty="0">
              <a:solidFill>
                <a:schemeClr val="dk1"/>
              </a:solidFill>
              <a:latin typeface="Arial"/>
              <a:ea typeface="Arial"/>
              <a:cs typeface="Arial"/>
              <a:sym typeface="Arial"/>
            </a:endParaRPr>
          </a:p>
        </p:txBody>
      </p:sp>
      <p:sp>
        <p:nvSpPr>
          <p:cNvPr id="1365" name="Google Shape;1365;p31"/>
          <p:cNvSpPr txBox="1"/>
          <p:nvPr/>
        </p:nvSpPr>
        <p:spPr>
          <a:xfrm>
            <a:off x="986732" y="6377516"/>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※1：上記締切は、原則、審査用映像の同時提出が必要となります。</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※その他のメニューに関しては、各詳細ページ記載の情報をご参照のうえ、具体的な日付に関しては各営業担当へお問い合わせください。　</a:t>
            </a:r>
            <a:endParaRPr sz="1100" b="0" i="0" u="none" strike="noStrike" cap="none" dirty="0">
              <a:solidFill>
                <a:srgbClr val="000000"/>
              </a:solidFill>
              <a:latin typeface="Arial"/>
              <a:ea typeface="Arial"/>
              <a:cs typeface="Arial"/>
              <a:sym typeface="Arial"/>
            </a:endParaRPr>
          </a:p>
        </p:txBody>
      </p:sp>
      <p:sp>
        <p:nvSpPr>
          <p:cNvPr id="1366" name="Google Shape;1366;p3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21</a:t>
            </a:fld>
            <a:endParaRPr/>
          </a:p>
        </p:txBody>
      </p:sp>
      <p:graphicFrame>
        <p:nvGraphicFramePr>
          <p:cNvPr id="1367" name="Google Shape;1367;p31"/>
          <p:cNvGraphicFramePr/>
          <p:nvPr>
            <p:extLst>
              <p:ext uri="{D42A27DB-BD31-4B8C-83A1-F6EECF244321}">
                <p14:modId xmlns:p14="http://schemas.microsoft.com/office/powerpoint/2010/main" val="1886376919"/>
              </p:ext>
            </p:extLst>
          </p:nvPr>
        </p:nvGraphicFramePr>
        <p:xfrm>
          <a:off x="6669434" y="2279851"/>
          <a:ext cx="2060875" cy="3948750"/>
        </p:xfrm>
        <a:graphic>
          <a:graphicData uri="http://schemas.openxmlformats.org/drawingml/2006/table">
            <a:tbl>
              <a:tblPr firstCol="1" bandRow="1">
                <a:noFill/>
                <a:tableStyleId>{0DF84AE7-DAF0-440A-AC48-965F873BCF0F}</a:tableStyleId>
              </a:tblPr>
              <a:tblGrid>
                <a:gridCol w="1047650">
                  <a:extLst>
                    <a:ext uri="{9D8B030D-6E8A-4147-A177-3AD203B41FA5}">
                      <a16:colId xmlns:a16="http://schemas.microsoft.com/office/drawing/2014/main" val="20000"/>
                    </a:ext>
                  </a:extLst>
                </a:gridCol>
                <a:gridCol w="1013225">
                  <a:extLst>
                    <a:ext uri="{9D8B030D-6E8A-4147-A177-3AD203B41FA5}">
                      <a16:colId xmlns:a16="http://schemas.microsoft.com/office/drawing/2014/main" val="20001"/>
                    </a:ext>
                  </a:extLst>
                </a:gridCol>
              </a:tblGrid>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a:solidFill>
                            <a:srgbClr val="FFFFFF"/>
                          </a:solidFill>
                          <a:latin typeface="Arial"/>
                          <a:ea typeface="Arial"/>
                          <a:cs typeface="Arial"/>
                          <a:sym typeface="Arial"/>
                        </a:rPr>
                        <a:t>掲載月 </a:t>
                      </a:r>
                      <a:endParaRPr sz="2000" b="1" i="0" u="none" strike="noStrike" cap="none">
                        <a:latin typeface="Arial"/>
                        <a:ea typeface="Arial"/>
                        <a:cs typeface="Arial"/>
                        <a:sym typeface="Arial"/>
                      </a:endParaRPr>
                    </a:p>
                  </a:txBody>
                  <a:tcPr marL="91450" marR="91450" marT="45725" marB="45725" anchor="ctr">
                    <a:solidFill>
                      <a:srgbClr val="CB0003"/>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ja-JP" sz="900" b="1" i="0" u="none" strike="noStrike" cap="none">
                          <a:solidFill>
                            <a:srgbClr val="FFFFFF"/>
                          </a:solidFill>
                          <a:latin typeface="Arial"/>
                          <a:ea typeface="Arial"/>
                          <a:cs typeface="Arial"/>
                          <a:sym typeface="Arial"/>
                        </a:rPr>
                        <a:t>お申込締切 </a:t>
                      </a:r>
                      <a:endParaRPr sz="2000" b="1" i="0" u="none" strike="noStrike" cap="none">
                        <a:latin typeface="Arial"/>
                        <a:ea typeface="Arial"/>
                        <a:cs typeface="Arial"/>
                        <a:sym typeface="Arial"/>
                      </a:endParaRPr>
                    </a:p>
                  </a:txBody>
                  <a:tcPr marL="91450" marR="91450" marT="45725" marB="45725" anchor="ctr">
                    <a:solidFill>
                      <a:srgbClr val="CB0003"/>
                    </a:solidFill>
                  </a:tcPr>
                </a:tc>
                <a:extLst>
                  <a:ext uri="{0D108BD9-81ED-4DB2-BD59-A6C34878D82A}">
                    <a16:rowId xmlns:a16="http://schemas.microsoft.com/office/drawing/2014/main" val="1000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4月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2024/1/31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5月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2024/2/29</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6月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2024/3/31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7月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2024/4/26</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4"/>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8月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2024/5/31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5"/>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9月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2024/6/30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6"/>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10月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2024/7/31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7"/>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2024/8/31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8"/>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2024/9/30 </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9"/>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2024/10/31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1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2024/11/30</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3月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2024/12/25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2"/>
                  </a:ext>
                </a:extLst>
              </a:tr>
            </a:tbl>
          </a:graphicData>
        </a:graphic>
      </p:graphicFrame>
      <p:graphicFrame>
        <p:nvGraphicFramePr>
          <p:cNvPr id="1368" name="Google Shape;1368;p31"/>
          <p:cNvGraphicFramePr/>
          <p:nvPr>
            <p:extLst>
              <p:ext uri="{D42A27DB-BD31-4B8C-83A1-F6EECF244321}">
                <p14:modId xmlns:p14="http://schemas.microsoft.com/office/powerpoint/2010/main" val="4274474224"/>
              </p:ext>
            </p:extLst>
          </p:nvPr>
        </p:nvGraphicFramePr>
        <p:xfrm>
          <a:off x="4288584" y="2314675"/>
          <a:ext cx="2060875" cy="3948750"/>
        </p:xfrm>
        <a:graphic>
          <a:graphicData uri="http://schemas.openxmlformats.org/drawingml/2006/table">
            <a:tbl>
              <a:tblPr firstCol="1" bandRow="1">
                <a:noFill/>
                <a:tableStyleId>{0DF84AE7-DAF0-440A-AC48-965F873BCF0F}</a:tableStyleId>
              </a:tblPr>
              <a:tblGrid>
                <a:gridCol w="1047650">
                  <a:extLst>
                    <a:ext uri="{9D8B030D-6E8A-4147-A177-3AD203B41FA5}">
                      <a16:colId xmlns:a16="http://schemas.microsoft.com/office/drawing/2014/main" val="20000"/>
                    </a:ext>
                  </a:extLst>
                </a:gridCol>
                <a:gridCol w="1013225">
                  <a:extLst>
                    <a:ext uri="{9D8B030D-6E8A-4147-A177-3AD203B41FA5}">
                      <a16:colId xmlns:a16="http://schemas.microsoft.com/office/drawing/2014/main" val="20001"/>
                    </a:ext>
                  </a:extLst>
                </a:gridCol>
              </a:tblGrid>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a:solidFill>
                            <a:srgbClr val="FFFFFF"/>
                          </a:solidFill>
                          <a:latin typeface="Arial"/>
                          <a:ea typeface="Arial"/>
                          <a:cs typeface="Arial"/>
                          <a:sym typeface="Arial"/>
                        </a:rPr>
                        <a:t>掲載月 </a:t>
                      </a:r>
                      <a:endParaRPr sz="2000" b="1" i="0" u="none" strike="noStrike" cap="none">
                        <a:latin typeface="Arial"/>
                        <a:ea typeface="Arial"/>
                        <a:cs typeface="Arial"/>
                        <a:sym typeface="Arial"/>
                      </a:endParaRPr>
                    </a:p>
                  </a:txBody>
                  <a:tcPr marL="91450" marR="91450" marT="45725" marB="45725" anchor="ctr">
                    <a:solidFill>
                      <a:srgbClr val="CB0003"/>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ja-JP" sz="900" b="1" i="0" u="none" strike="noStrike" cap="none">
                          <a:solidFill>
                            <a:srgbClr val="FFFFFF"/>
                          </a:solidFill>
                          <a:latin typeface="Arial"/>
                          <a:ea typeface="Arial"/>
                          <a:cs typeface="Arial"/>
                          <a:sym typeface="Arial"/>
                        </a:rPr>
                        <a:t>お申込締切 </a:t>
                      </a:r>
                      <a:endParaRPr sz="2000" b="1" i="0" u="none" strike="noStrike" cap="none">
                        <a:latin typeface="Arial"/>
                        <a:ea typeface="Arial"/>
                        <a:cs typeface="Arial"/>
                        <a:sym typeface="Arial"/>
                      </a:endParaRPr>
                    </a:p>
                  </a:txBody>
                  <a:tcPr marL="91450" marR="91450" marT="45725" marB="45725" anchor="ctr">
                    <a:solidFill>
                      <a:srgbClr val="CB0003"/>
                    </a:solidFill>
                  </a:tcPr>
                </a:tc>
                <a:extLst>
                  <a:ext uri="{0D108BD9-81ED-4DB2-BD59-A6C34878D82A}">
                    <a16:rowId xmlns:a16="http://schemas.microsoft.com/office/drawing/2014/main" val="1000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4月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2024/2/25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5月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2024/3/25</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6月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2024/4/25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7月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2024/5/25</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4"/>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8月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2024/6/25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5"/>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9月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2024/7/25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6"/>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10月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2024/8/25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7"/>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2024/9/25</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8"/>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2024/10/25 </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9"/>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2024/11/25</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1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2024/12/25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3月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2025/1/25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2"/>
                  </a:ext>
                </a:extLst>
              </a:tr>
            </a:tbl>
          </a:graphicData>
        </a:graphic>
      </p:graphicFrame>
      <p:graphicFrame>
        <p:nvGraphicFramePr>
          <p:cNvPr id="1369" name="Google Shape;1369;p31"/>
          <p:cNvGraphicFramePr/>
          <p:nvPr>
            <p:extLst>
              <p:ext uri="{D42A27DB-BD31-4B8C-83A1-F6EECF244321}">
                <p14:modId xmlns:p14="http://schemas.microsoft.com/office/powerpoint/2010/main" val="3043940448"/>
              </p:ext>
            </p:extLst>
          </p:nvPr>
        </p:nvGraphicFramePr>
        <p:xfrm>
          <a:off x="1907734" y="2310256"/>
          <a:ext cx="2060875" cy="3948750"/>
        </p:xfrm>
        <a:graphic>
          <a:graphicData uri="http://schemas.openxmlformats.org/drawingml/2006/table">
            <a:tbl>
              <a:tblPr firstCol="1" bandRow="1">
                <a:noFill/>
                <a:tableStyleId>{0DF84AE7-DAF0-440A-AC48-965F873BCF0F}</a:tableStyleId>
              </a:tblPr>
              <a:tblGrid>
                <a:gridCol w="1047650">
                  <a:extLst>
                    <a:ext uri="{9D8B030D-6E8A-4147-A177-3AD203B41FA5}">
                      <a16:colId xmlns:a16="http://schemas.microsoft.com/office/drawing/2014/main" val="20000"/>
                    </a:ext>
                  </a:extLst>
                </a:gridCol>
                <a:gridCol w="1013225">
                  <a:extLst>
                    <a:ext uri="{9D8B030D-6E8A-4147-A177-3AD203B41FA5}">
                      <a16:colId xmlns:a16="http://schemas.microsoft.com/office/drawing/2014/main" val="20001"/>
                    </a:ext>
                  </a:extLst>
                </a:gridCol>
              </a:tblGrid>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a:solidFill>
                            <a:srgbClr val="FFFFFF"/>
                          </a:solidFill>
                          <a:latin typeface="Arial"/>
                          <a:ea typeface="Arial"/>
                          <a:cs typeface="Arial"/>
                          <a:sym typeface="Arial"/>
                        </a:rPr>
                        <a:t>掲載月 </a:t>
                      </a:r>
                      <a:endParaRPr sz="2000" b="1" i="0" u="none" strike="noStrike" cap="none">
                        <a:latin typeface="Arial"/>
                        <a:ea typeface="Arial"/>
                        <a:cs typeface="Arial"/>
                        <a:sym typeface="Arial"/>
                      </a:endParaRPr>
                    </a:p>
                  </a:txBody>
                  <a:tcPr marL="91450" marR="91450" marT="45725" marB="45725" anchor="ctr">
                    <a:solidFill>
                      <a:srgbClr val="CB0003"/>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ja-JP" sz="900" b="1" i="0" u="none" strike="noStrike" cap="none">
                          <a:solidFill>
                            <a:srgbClr val="FFFFFF"/>
                          </a:solidFill>
                          <a:latin typeface="Arial"/>
                          <a:ea typeface="Arial"/>
                          <a:cs typeface="Arial"/>
                          <a:sym typeface="Arial"/>
                        </a:rPr>
                        <a:t>お申込締切 </a:t>
                      </a:r>
                      <a:endParaRPr sz="2000" b="1" i="0" u="none" strike="noStrike" cap="none">
                        <a:latin typeface="Arial"/>
                        <a:ea typeface="Arial"/>
                        <a:cs typeface="Arial"/>
                        <a:sym typeface="Arial"/>
                      </a:endParaRPr>
                    </a:p>
                  </a:txBody>
                  <a:tcPr marL="91450" marR="91450" marT="45725" marB="45725" anchor="ctr">
                    <a:solidFill>
                      <a:srgbClr val="CB0003"/>
                    </a:solidFill>
                  </a:tcPr>
                </a:tc>
                <a:extLst>
                  <a:ext uri="{0D108BD9-81ED-4DB2-BD59-A6C34878D82A}">
                    <a16:rowId xmlns:a16="http://schemas.microsoft.com/office/drawing/2014/main" val="1000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4月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2024/2/1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5月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2024/3/1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2"/>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6月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2024/4/1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7月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2024/5/1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4"/>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8月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2024/6/1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5"/>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9月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2024/7/1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6"/>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10月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2024/8/1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7"/>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2024/9/1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08"/>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2024/10/1 </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9"/>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2024/11/1</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extLst>
                  <a:ext uri="{0D108BD9-81ED-4DB2-BD59-A6C34878D82A}">
                    <a16:rowId xmlns:a16="http://schemas.microsoft.com/office/drawing/2014/main" val="10010"/>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F0F0F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2024/12/1</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1"/>
                  </a:ext>
                </a:extLst>
              </a:tr>
              <a:tr h="303750">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3月 </a:t>
                      </a:r>
                      <a:endParaRPr sz="2000" b="0" i="0" u="none" strike="noStrike" cap="none">
                        <a:solidFill>
                          <a:schemeClr val="dk1"/>
                        </a:solidFill>
                        <a:latin typeface="Arial"/>
                        <a:ea typeface="Arial"/>
                        <a:cs typeface="Arial"/>
                        <a:sym typeface="Arial"/>
                      </a:endParaRPr>
                    </a:p>
                  </a:txBody>
                  <a:tcPr marL="91450" marR="91450" marT="45725" marB="45725" anchor="ctr">
                    <a:solidFill>
                      <a:srgbClr val="E1E1E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2025/12/25</a:t>
                      </a:r>
                      <a:endParaRPr sz="2000" b="0" i="0" u="none" strike="noStrike" cap="none">
                        <a:solidFill>
                          <a:schemeClr val="dk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1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32"/>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広告ご出稿に関するご注意①</a:t>
            </a:r>
            <a:endParaRPr sz="2000" b="1" i="0" u="none" strike="noStrike" cap="none">
              <a:solidFill>
                <a:schemeClr val="dk1"/>
              </a:solidFill>
              <a:latin typeface="Arial"/>
              <a:ea typeface="Arial"/>
              <a:cs typeface="Arial"/>
              <a:sym typeface="Arial"/>
            </a:endParaRPr>
          </a:p>
        </p:txBody>
      </p:sp>
      <p:sp>
        <p:nvSpPr>
          <p:cNvPr id="1375" name="Google Shape;1375;p32"/>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6" name="Google Shape;1376;p32"/>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広告出稿に関する注意事項</a:t>
            </a:r>
            <a:endParaRPr sz="1400" b="0" i="0" u="none" strike="noStrike" cap="none" dirty="0">
              <a:solidFill>
                <a:srgbClr val="000000"/>
              </a:solidFill>
              <a:latin typeface="Arial"/>
              <a:ea typeface="Arial"/>
              <a:cs typeface="Arial"/>
              <a:sym typeface="Arial"/>
            </a:endParaRPr>
          </a:p>
        </p:txBody>
      </p:sp>
      <p:sp>
        <p:nvSpPr>
          <p:cNvPr id="1377" name="Google Shape;1377;p32"/>
          <p:cNvSpPr txBox="1"/>
          <p:nvPr/>
        </p:nvSpPr>
        <p:spPr>
          <a:xfrm>
            <a:off x="3916508" y="2790636"/>
            <a:ext cx="2879033" cy="436991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責任の所在が不明確なもの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内容・目的が不明確なもの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景品表示法 </a:t>
            </a:r>
            <a:r>
              <a:rPr lang="ja-JP" altLang="en-US" sz="650" b="0" i="0" u="none" strike="noStrike" cap="none" dirty="0">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｢最上級｣</a:t>
            </a:r>
            <a:r>
              <a:rPr lang="ja-JP" sz="650" b="0" i="0" u="none" strike="noStrike" cap="none">
                <a:solidFill>
                  <a:schemeClr val="dk1"/>
                </a:solidFill>
                <a:latin typeface="Arial"/>
                <a:ea typeface="Arial"/>
                <a:cs typeface="Arial"/>
                <a:sym typeface="Arial"/>
              </a:rPr>
              <a:t>表現など</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薬機法</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旧薬事法</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食品表示など関係諸法規や業界ガイドライン等に違反またはその恐れのあるもの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虚偽、誇大または不正確で誤認を与える恐れのあるもの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自己の優位性を強調する為に、ほかを引き合いに出す広告で不適当な表現のもの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国家・人種・民族・身分・地位・地域・職業・性別・病気・障害</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などについて差別または区別する内容やプライバシー侵害・</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セクシャルハラスメントなど人権侵害をする恐れのあるもの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他社の名誉の毀損、あるいは中傷・誹謗する恐れのあるもの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信用棄損・業務妨害などの恐れのあるもの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反社会的・非道徳など秩序を乱す恐れのあるもの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暴力性、グロテスク描写等公序良俗に反するもの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詐欺的なもの、またはいわゆる不良商法に反するもの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非科学的、または迷信に類するもので読者を惑わせるもの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機内を含めた読者</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視聴者</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に</a:t>
            </a:r>
            <a:r>
              <a:rPr lang="ja-JP" sz="650" b="0" i="0" u="none" strike="noStrike" cap="none" dirty="0">
                <a:solidFill>
                  <a:schemeClr val="dk1"/>
                </a:solidFill>
                <a:latin typeface="Arial"/>
                <a:ea typeface="Arial"/>
                <a:cs typeface="Arial"/>
                <a:sym typeface="Arial"/>
              </a:rPr>
              <a:t>不安感を与えるもの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他者の名義・写真・談話および商標・シンボルマーク・著作権・</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特許権などを無断で使用したもの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投機・射幸心などを著しく煽る恐れのあるもの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青少年の健全な育成を妨げる恐れのあるもの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裁判中・係争中または将来係争に発展する可能性があるもの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政治宣伝、布教等を目的とした内容が含まれるもの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通信販売</a:t>
            </a:r>
            <a:r>
              <a:rPr lang="ja-JP" altLang="en-US" sz="650" b="0" i="0" u="none" strike="noStrike" cap="none" dirty="0">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誌面販売</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を</a:t>
            </a:r>
            <a:r>
              <a:rPr lang="ja-JP" sz="650" b="0" i="0" u="none" strike="noStrike" cap="none" dirty="0">
                <a:solidFill>
                  <a:schemeClr val="dk1"/>
                </a:solidFill>
                <a:latin typeface="Arial"/>
                <a:ea typeface="Arial"/>
                <a:cs typeface="Arial"/>
                <a:sym typeface="Arial"/>
              </a:rPr>
              <a:t>目的としているもの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JALグループのブランド毀損・誌面の品位を低下させると思われるもの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事実に反してJALグループが広告主を支持、またはその商品・</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サービスなどを推奨あるいは保証しているかのような表現のもの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広告掲載によってJALグループが不利益を被る恐れのあるもの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そのほかJALグループが不適切と判断するもの</a:t>
            </a:r>
            <a:endParaRPr sz="650" b="0" i="0" u="none" strike="noStrike" cap="none" dirty="0">
              <a:solidFill>
                <a:schemeClr val="dk1"/>
              </a:solidFill>
              <a:latin typeface="Arial"/>
              <a:ea typeface="Arial"/>
              <a:cs typeface="Arial"/>
              <a:sym typeface="Arial"/>
            </a:endParaRPr>
          </a:p>
          <a:p>
            <a:pPr marL="171450" marR="0" lvl="0" indent="-130175" algn="l" rtl="0">
              <a:lnSpc>
                <a:spcPct val="134000"/>
              </a:lnSpc>
              <a:spcBef>
                <a:spcPts val="0"/>
              </a:spcBef>
              <a:spcAft>
                <a:spcPts val="0"/>
              </a:spcAft>
              <a:buClr>
                <a:srgbClr val="CB0003"/>
              </a:buClr>
              <a:buSzPts val="650"/>
              <a:buFont typeface="Noto Sans Symbols"/>
              <a:buNone/>
            </a:pPr>
            <a:endParaRPr sz="650" b="0" i="0" u="none" strike="noStrike" cap="none" dirty="0">
              <a:solidFill>
                <a:schemeClr val="dk1"/>
              </a:solidFill>
              <a:latin typeface="Arial"/>
              <a:ea typeface="Arial"/>
              <a:cs typeface="Arial"/>
              <a:sym typeface="Arial"/>
            </a:endParaRPr>
          </a:p>
        </p:txBody>
      </p:sp>
      <p:sp>
        <p:nvSpPr>
          <p:cNvPr id="1378" name="Google Shape;1378;p32"/>
          <p:cNvSpPr/>
          <p:nvPr/>
        </p:nvSpPr>
        <p:spPr>
          <a:xfrm>
            <a:off x="6961517"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9" name="Google Shape;1379;p32"/>
          <p:cNvSpPr/>
          <p:nvPr/>
        </p:nvSpPr>
        <p:spPr>
          <a:xfrm>
            <a:off x="962162"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0" name="Google Shape;1380;p32"/>
          <p:cNvSpPr/>
          <p:nvPr/>
        </p:nvSpPr>
        <p:spPr>
          <a:xfrm>
            <a:off x="3954024"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1" name="Google Shape;1381;p32"/>
          <p:cNvSpPr txBox="1"/>
          <p:nvPr/>
        </p:nvSpPr>
        <p:spPr>
          <a:xfrm>
            <a:off x="4022253" y="1487442"/>
            <a:ext cx="2612031" cy="3093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広告表現に関するご注意</a:t>
            </a:r>
            <a:endParaRPr sz="1400" b="0" i="0" u="none" strike="noStrike" cap="none">
              <a:solidFill>
                <a:srgbClr val="000000"/>
              </a:solidFill>
              <a:latin typeface="Arial"/>
              <a:ea typeface="Arial"/>
              <a:cs typeface="Arial"/>
              <a:sym typeface="Arial"/>
            </a:endParaRPr>
          </a:p>
        </p:txBody>
      </p:sp>
      <p:sp>
        <p:nvSpPr>
          <p:cNvPr id="1382" name="Google Shape;1382;p32"/>
          <p:cNvSpPr txBox="1"/>
          <p:nvPr/>
        </p:nvSpPr>
        <p:spPr>
          <a:xfrm>
            <a:off x="3916508" y="1936866"/>
            <a:ext cx="2698164" cy="5942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広告表現については、以下の基準にご注意ください。これらに反する表現・内容は掲載できかねます。</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あらかじめご了承ください。</a:t>
            </a:r>
            <a:endParaRPr sz="800" b="0" i="0" u="none" strike="noStrike" cap="none">
              <a:solidFill>
                <a:schemeClr val="dk1"/>
              </a:solidFill>
              <a:latin typeface="Arial"/>
              <a:ea typeface="Arial"/>
              <a:cs typeface="Arial"/>
              <a:sym typeface="Arial"/>
            </a:endParaRPr>
          </a:p>
        </p:txBody>
      </p:sp>
      <p:sp>
        <p:nvSpPr>
          <p:cNvPr id="1383" name="Google Shape;1383;p32"/>
          <p:cNvSpPr txBox="1"/>
          <p:nvPr/>
        </p:nvSpPr>
        <p:spPr>
          <a:xfrm>
            <a:off x="918687" y="1936866"/>
            <a:ext cx="2827240" cy="59471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本メディアプログラムの出稿に際して、</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JALの航空機内という特性上、以下のとおり、</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あらかじめご了承いただきたい事項がございます。</a:t>
            </a:r>
            <a:endParaRPr sz="1400" b="0" i="0" u="none" strike="noStrike" cap="none">
              <a:solidFill>
                <a:srgbClr val="000000"/>
              </a:solidFill>
              <a:latin typeface="Arial"/>
              <a:ea typeface="Arial"/>
              <a:cs typeface="Arial"/>
              <a:sym typeface="Arial"/>
            </a:endParaRPr>
          </a:p>
        </p:txBody>
      </p:sp>
      <p:sp>
        <p:nvSpPr>
          <p:cNvPr id="1384" name="Google Shape;1384;p32"/>
          <p:cNvSpPr txBox="1"/>
          <p:nvPr/>
        </p:nvSpPr>
        <p:spPr>
          <a:xfrm>
            <a:off x="918687" y="2790636"/>
            <a:ext cx="2773702" cy="473356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すべての</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出稿において、企業審査、商品審査、表現</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a:t>
            </a:r>
            <a:r>
              <a:rPr lang="ja-JP" altLang="en-US" sz="650" b="0" i="0" u="none" strike="noStrike" cap="none" dirty="0">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広告内容</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審査</a:t>
            </a:r>
            <a:r>
              <a:rPr lang="ja-JP" sz="650" b="0" i="0" u="none" strike="noStrike" cap="none" dirty="0">
                <a:solidFill>
                  <a:schemeClr val="dk1"/>
                </a:solidFill>
                <a:latin typeface="Arial"/>
                <a:ea typeface="Arial"/>
                <a:cs typeface="Arial"/>
                <a:sym typeface="Arial"/>
              </a:rPr>
              <a:t>を行います。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JALグループおよび関連会社の営業活動と競合する</a:t>
            </a:r>
            <a:r>
              <a:rPr lang="ja-JP" altLang="en-US" sz="650" b="0" i="0" u="none" strike="noStrike" cap="none" dirty="0">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JALグループ以外の航空会社の情報</a:t>
            </a:r>
            <a:r>
              <a:rPr lang="ja-JP" sz="650" b="0" i="0" u="none" strike="noStrike" cap="none">
                <a:solidFill>
                  <a:schemeClr val="dk1"/>
                </a:solidFill>
                <a:latin typeface="Arial"/>
                <a:ea typeface="Arial"/>
                <a:cs typeface="Arial"/>
                <a:sym typeface="Arial"/>
              </a:rPr>
              <a:t>も含みます</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広告</a:t>
            </a:r>
            <a:r>
              <a:rPr lang="ja-JP" sz="650" b="0" i="0" u="none" strike="noStrike" cap="none" dirty="0">
                <a:solidFill>
                  <a:schemeClr val="dk1"/>
                </a:solidFill>
                <a:latin typeface="Arial"/>
                <a:ea typeface="Arial"/>
                <a:cs typeface="Arial"/>
                <a:sym typeface="Arial"/>
              </a:rPr>
              <a:t>は掲載をお断りする場合がございます。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は、航空会社からのお客さまサービスの一環として発信される</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であるため、お客さまに不安感、不快感や不利益等を与える可能性のある内容やビジュアルについてお断りする場合がございます。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空港における制限区域内および航空機内で実施される広告</a:t>
            </a:r>
            <a:r>
              <a:rPr lang="ja-JP" altLang="en-US" sz="650" b="0" i="0" u="none" strike="noStrike" cap="none" dirty="0">
                <a:solidFill>
                  <a:schemeClr val="dk1"/>
                </a:solidFill>
                <a:latin typeface="Arial"/>
                <a:ea typeface="Arial"/>
                <a:cs typeface="Arial"/>
                <a:sym typeface="Arial"/>
              </a:rPr>
              <a:t>メディア</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およびサービスにつきましては、空港法・航空法に基づき、</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遵守しなければならない様々な諸条件がございます。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広告取扱い業種、商品の制限については別途お問い合わせ</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ください。また、原稿内容は制作段階でご相談ください。</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悪天候等や不可抗力等のやむを得ない理由により</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サービスを実施できない場合がございます。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機材繰りなどの諸事情により搭載および上映開始日・終了日が</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前後する場合がございます。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ご出稿に関して、路線やクラスのご指定はできません。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すべての</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出稿において、1業種1社の制限はございません。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不可抗力等による予定便の運休・減便による返金・値引きは</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いたしかねます。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お申し込み後のキャンセルは原則的にお受けできません。</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万一キャンセルの際はキャンセルチャージを頂戴いたします。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初回のお取引は前金制となります。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当</a:t>
            </a:r>
            <a:r>
              <a:rPr lang="ja-JP" altLang="en-US" sz="650" b="0" i="0" u="none" strike="noStrike" cap="none" dirty="0">
                <a:solidFill>
                  <a:schemeClr val="dk1"/>
                </a:solidFill>
                <a:latin typeface="Arial"/>
                <a:ea typeface="Arial"/>
                <a:cs typeface="Arial"/>
                <a:sym typeface="Arial"/>
              </a:rPr>
              <a:t>メディア</a:t>
            </a:r>
            <a:r>
              <a:rPr lang="ja-JP" sz="650" b="0" i="0" u="none" strike="noStrike" cap="none" dirty="0">
                <a:solidFill>
                  <a:schemeClr val="dk1"/>
                </a:solidFill>
                <a:latin typeface="Arial"/>
                <a:ea typeface="Arial"/>
                <a:cs typeface="Arial"/>
                <a:sym typeface="Arial"/>
              </a:rPr>
              <a:t>は期間契約となります。運行便数増減による</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追加請求・返金・減額対応はいたしません。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各メニューの定価は物価連動により今後変更となる場合がございます。</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endParaRPr sz="650" b="0" i="0" u="none" strike="noStrike" cap="none" dirty="0">
              <a:solidFill>
                <a:schemeClr val="dk1"/>
              </a:solidFill>
              <a:latin typeface="Arial"/>
              <a:ea typeface="Arial"/>
              <a:cs typeface="Arial"/>
              <a:sym typeface="Arial"/>
            </a:endParaRPr>
          </a:p>
          <a:p>
            <a:pPr marL="171450" marR="0" lvl="0" indent="-130175" algn="l" rtl="0">
              <a:lnSpc>
                <a:spcPct val="145000"/>
              </a:lnSpc>
              <a:spcBef>
                <a:spcPts val="0"/>
              </a:spcBef>
              <a:spcAft>
                <a:spcPts val="0"/>
              </a:spcAft>
              <a:buClr>
                <a:srgbClr val="CB0003"/>
              </a:buClr>
              <a:buSzPts val="650"/>
              <a:buFont typeface="Noto Sans Symbols"/>
              <a:buNone/>
            </a:pPr>
            <a:endParaRPr sz="650" b="0" i="0" u="none" strike="noStrike" cap="none" dirty="0">
              <a:solidFill>
                <a:schemeClr val="dk1"/>
              </a:solidFill>
              <a:latin typeface="Arial"/>
              <a:ea typeface="Arial"/>
              <a:cs typeface="Arial"/>
              <a:sym typeface="Arial"/>
            </a:endParaRPr>
          </a:p>
        </p:txBody>
      </p:sp>
      <p:grpSp>
        <p:nvGrpSpPr>
          <p:cNvPr id="1385" name="Google Shape;1385;p32"/>
          <p:cNvGrpSpPr/>
          <p:nvPr/>
        </p:nvGrpSpPr>
        <p:grpSpPr>
          <a:xfrm>
            <a:off x="6956941" y="1911228"/>
            <a:ext cx="2982858" cy="860354"/>
            <a:chOff x="6966970" y="1911228"/>
            <a:chExt cx="2982858" cy="860354"/>
          </a:xfrm>
        </p:grpSpPr>
        <p:sp>
          <p:nvSpPr>
            <p:cNvPr id="1386" name="Google Shape;1386;p32"/>
            <p:cNvSpPr txBox="1"/>
            <p:nvPr/>
          </p:nvSpPr>
          <p:spPr>
            <a:xfrm>
              <a:off x="6966970" y="1911228"/>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お申込みに際しての留意点</a:t>
              </a:r>
              <a:endParaRPr sz="900" b="0" i="0" u="none" strike="noStrike" cap="none">
                <a:solidFill>
                  <a:schemeClr val="dk1"/>
                </a:solidFill>
                <a:latin typeface="Arial"/>
                <a:ea typeface="Arial"/>
                <a:cs typeface="Arial"/>
                <a:sym typeface="Arial"/>
              </a:endParaRPr>
            </a:p>
          </p:txBody>
        </p:sp>
        <p:sp>
          <p:nvSpPr>
            <p:cNvPr id="1387" name="Google Shape;1387;p32"/>
            <p:cNvSpPr txBox="1"/>
            <p:nvPr/>
          </p:nvSpPr>
          <p:spPr>
            <a:xfrm>
              <a:off x="6966970" y="2150130"/>
              <a:ext cx="2783766" cy="62145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表紙ページ等の特殊面および記事対向指定を除く</a:t>
              </a:r>
              <a:endParaRPr sz="65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広告掲載ページの指定はお受けできません。</a:t>
              </a:r>
              <a:endParaRPr sz="1400" b="0" i="0" u="none" strike="noStrike" cap="none">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記事対向指定のお申込みがない場合は、広告対向となる場合が</a:t>
              </a:r>
              <a:endParaRPr sz="65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a:solidFill>
                    <a:schemeClr val="dk1"/>
                  </a:solidFill>
                  <a:latin typeface="Arial"/>
                  <a:ea typeface="Arial"/>
                  <a:cs typeface="Arial"/>
                  <a:sym typeface="Arial"/>
                </a:rPr>
                <a:t>　　あります。あらかじめご了承ください。</a:t>
              </a:r>
              <a:endParaRPr sz="650" b="0" i="0" u="none" strike="noStrike" cap="none">
                <a:solidFill>
                  <a:schemeClr val="dk1"/>
                </a:solidFill>
                <a:latin typeface="Arial"/>
                <a:ea typeface="Arial"/>
                <a:cs typeface="Arial"/>
                <a:sym typeface="Arial"/>
              </a:endParaRPr>
            </a:p>
          </p:txBody>
        </p:sp>
      </p:grpSp>
      <p:grpSp>
        <p:nvGrpSpPr>
          <p:cNvPr id="1388" name="Google Shape;1388;p32"/>
          <p:cNvGrpSpPr/>
          <p:nvPr/>
        </p:nvGrpSpPr>
        <p:grpSpPr>
          <a:xfrm>
            <a:off x="6956940" y="2926601"/>
            <a:ext cx="2982859" cy="1816601"/>
            <a:chOff x="6966969" y="2891134"/>
            <a:chExt cx="2982859" cy="1816601"/>
          </a:xfrm>
        </p:grpSpPr>
        <p:sp>
          <p:nvSpPr>
            <p:cNvPr id="1389" name="Google Shape;1389;p32"/>
            <p:cNvSpPr txBox="1"/>
            <p:nvPr/>
          </p:nvSpPr>
          <p:spPr>
            <a:xfrm>
              <a:off x="6966970" y="2891134"/>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原稿制作上のご注意</a:t>
              </a:r>
              <a:endParaRPr sz="900" b="0" i="0" u="none" strike="noStrike" cap="none">
                <a:solidFill>
                  <a:schemeClr val="dk1"/>
                </a:solidFill>
                <a:latin typeface="Arial"/>
                <a:ea typeface="Arial"/>
                <a:cs typeface="Arial"/>
                <a:sym typeface="Arial"/>
              </a:endParaRPr>
            </a:p>
          </p:txBody>
        </p:sp>
        <p:sp>
          <p:nvSpPr>
            <p:cNvPr id="1390" name="Google Shape;1390;p32"/>
            <p:cNvSpPr txBox="1"/>
            <p:nvPr/>
          </p:nvSpPr>
          <p:spPr>
            <a:xfrm>
              <a:off x="6966969" y="3130036"/>
              <a:ext cx="2982857" cy="157769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カラーは4 色掛け合わせ部分</a:t>
              </a:r>
              <a:r>
                <a:rPr lang="ja-JP" altLang="en-US" sz="650" b="0" i="0" u="none" strike="noStrike" cap="none" dirty="0">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画像含む</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は</a:t>
              </a:r>
              <a:r>
                <a:rPr lang="ja-JP" sz="650" b="0" i="0" u="none" strike="noStrike" cap="none" dirty="0">
                  <a:solidFill>
                    <a:schemeClr val="dk1"/>
                  </a:solidFill>
                  <a:latin typeface="Arial"/>
                  <a:ea typeface="Arial"/>
                  <a:cs typeface="Arial"/>
                  <a:sym typeface="Arial"/>
                </a:rPr>
                <a:t>、CMYK4 版の合計値が320%以下でデータを作成ください。</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特色は使用できません。</a:t>
              </a:r>
              <a:endParaRPr sz="650" b="0" i="0" u="none" strike="noStrike" cap="none" dirty="0">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断切版の原稿の仕上がり線は、下記の通りです。</a:t>
              </a:r>
              <a:br>
                <a:rPr lang="ja-JP" sz="650" b="0" i="0" u="none" strike="noStrike" cap="none" dirty="0">
                  <a:solidFill>
                    <a:schemeClr val="dk1"/>
                  </a:solidFill>
                  <a:latin typeface="Arial"/>
                  <a:ea typeface="Arial"/>
                  <a:cs typeface="Arial"/>
                  <a:sym typeface="Arial"/>
                </a:rPr>
              </a:br>
              <a:r>
                <a:rPr lang="ja-JP" sz="650" b="0" i="0" u="none" strike="noStrike" cap="none" dirty="0">
                  <a:solidFill>
                    <a:schemeClr val="dk1"/>
                  </a:solidFill>
                  <a:latin typeface="Arial"/>
                  <a:ea typeface="Arial"/>
                  <a:cs typeface="Arial"/>
                  <a:sym typeface="Arial"/>
                </a:rPr>
                <a:t>SKYWARD</a:t>
              </a:r>
              <a:r>
                <a:rPr lang="ja-JP" altLang="en-US" sz="650" b="0" i="0" u="none" strike="noStrike" cap="none" dirty="0">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中面：タテ280mm×ヨコ210mm、表4：280mm</a:t>
              </a:r>
              <a:r>
                <a:rPr lang="ja-JP" sz="650" b="0" i="0" u="none" strike="noStrike" cap="none">
                  <a:solidFill>
                    <a:schemeClr val="dk1"/>
                  </a:solidFill>
                  <a:latin typeface="Arial"/>
                  <a:ea typeface="Arial"/>
                  <a:cs typeface="Arial"/>
                  <a:sym typeface="Arial"/>
                </a:rPr>
                <a:t>×200mm</a:t>
              </a:r>
              <a:r>
                <a:rPr lang="ja-JP" altLang="en-US" sz="65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ロゴ、社名、コピーなどを仕上がり線より10mm以上、内側に収めてください。各辺とも3mm以上の断ち落とし分をご用意ください。</a:t>
              </a:r>
              <a:endParaRPr sz="650" b="0" i="0" u="none" strike="noStrike" cap="none" dirty="0">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色校正は原則的にお出ししておりません。</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海外からの出稿時、印刷の仕上がりについては弊社にお任せいただくことを条件に出稿をお受けいたします。</a:t>
              </a:r>
              <a:endParaRPr sz="650" b="0" i="0" u="none" strike="noStrike" cap="none" dirty="0">
                <a:solidFill>
                  <a:schemeClr val="dk1"/>
                </a:solidFill>
                <a:latin typeface="Arial"/>
                <a:ea typeface="Arial"/>
                <a:cs typeface="Arial"/>
                <a:sym typeface="Arial"/>
              </a:endParaRPr>
            </a:p>
          </p:txBody>
        </p:sp>
      </p:grpSp>
      <p:grpSp>
        <p:nvGrpSpPr>
          <p:cNvPr id="1391" name="Google Shape;1391;p32"/>
          <p:cNvGrpSpPr/>
          <p:nvPr/>
        </p:nvGrpSpPr>
        <p:grpSpPr>
          <a:xfrm>
            <a:off x="6956941" y="4887233"/>
            <a:ext cx="2982858" cy="871342"/>
            <a:chOff x="6966970" y="5070686"/>
            <a:chExt cx="2982858" cy="871342"/>
          </a:xfrm>
        </p:grpSpPr>
        <p:sp>
          <p:nvSpPr>
            <p:cNvPr id="1392" name="Google Shape;1392;p32"/>
            <p:cNvSpPr txBox="1"/>
            <p:nvPr/>
          </p:nvSpPr>
          <p:spPr>
            <a:xfrm>
              <a:off x="6966970" y="507068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入稿形態</a:t>
              </a:r>
              <a:endParaRPr sz="900" b="0" i="0" u="none" strike="noStrike" cap="none">
                <a:solidFill>
                  <a:schemeClr val="dk1"/>
                </a:solidFill>
                <a:latin typeface="Arial"/>
                <a:ea typeface="Arial"/>
                <a:cs typeface="Arial"/>
                <a:sym typeface="Arial"/>
              </a:endParaRPr>
            </a:p>
          </p:txBody>
        </p:sp>
        <p:sp>
          <p:nvSpPr>
            <p:cNvPr id="1393" name="Google Shape;1393;p32"/>
            <p:cNvSpPr txBox="1"/>
            <p:nvPr/>
          </p:nvSpPr>
          <p:spPr>
            <a:xfrm>
              <a:off x="6966970" y="5309588"/>
              <a:ext cx="2835034" cy="63244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原則として、J-PDF原稿のみ</a:t>
              </a:r>
              <a:r>
                <a:rPr lang="ja-JP" altLang="en-US" sz="650" b="0" i="0" u="none" strike="noStrike" cap="none" dirty="0">
                  <a:solidFill>
                    <a:schemeClr val="dk1"/>
                  </a:solidFill>
                  <a:latin typeface="Arial"/>
                  <a:ea typeface="Arial"/>
                  <a:cs typeface="Arial"/>
                  <a:sym typeface="Arial"/>
                </a:rPr>
                <a:t>（</a:t>
              </a:r>
              <a:r>
                <a:rPr lang="ja-JP" sz="650" b="0" i="0" u="none" strike="noStrike" cap="none" dirty="0">
                  <a:solidFill>
                    <a:schemeClr val="dk1"/>
                  </a:solidFill>
                  <a:latin typeface="Arial"/>
                  <a:ea typeface="Arial"/>
                  <a:cs typeface="Arial"/>
                  <a:sym typeface="Arial"/>
                </a:rPr>
                <a:t>JMPAカラー</a:t>
              </a:r>
              <a:r>
                <a:rPr lang="ja-JP" sz="650" b="0" i="0" u="none" strike="noStrike" cap="none">
                  <a:solidFill>
                    <a:schemeClr val="dk1"/>
                  </a:solidFill>
                  <a:latin typeface="Arial"/>
                  <a:ea typeface="Arial"/>
                  <a:cs typeface="Arial"/>
                  <a:sym typeface="Arial"/>
                </a:rPr>
                <a:t>2018対応済み</a:t>
              </a:r>
              <a:r>
                <a:rPr lang="ja-JP" altLang="en-US" sz="650" b="0" i="0" u="none" strike="noStrike" cap="none">
                  <a:solidFill>
                    <a:schemeClr val="dk1"/>
                  </a:solidFill>
                  <a:latin typeface="Arial"/>
                  <a:ea typeface="Arial"/>
                  <a:cs typeface="Arial"/>
                  <a:sym typeface="Arial"/>
                </a:rPr>
                <a:t>）</a:t>
              </a:r>
              <a:r>
                <a:rPr lang="ja-JP" sz="650" b="0" i="0" u="none" strike="noStrike" cap="none">
                  <a:solidFill>
                    <a:schemeClr val="dk1"/>
                  </a:solidFill>
                  <a:latin typeface="Arial"/>
                  <a:ea typeface="Arial"/>
                  <a:cs typeface="Arial"/>
                  <a:sym typeface="Arial"/>
                </a:rPr>
                <a:t> </a:t>
              </a:r>
              <a:r>
                <a:rPr lang="ja-JP" sz="650" b="0" i="0" u="none" strike="noStrike" cap="none" dirty="0">
                  <a:solidFill>
                    <a:schemeClr val="dk1"/>
                  </a:solidFill>
                  <a:latin typeface="Arial"/>
                  <a:ea typeface="Arial"/>
                  <a:cs typeface="Arial"/>
                  <a:sym typeface="Arial"/>
                </a:rPr>
                <a:t>J-PDF：JMPAカラー準拠/Illustrator CS2以上/InDesign CS4以上/Acrobat Professional 9以上でのPDFデータ</a:t>
              </a:r>
              <a:br>
                <a:rPr lang="ja-JP" sz="650" b="0" i="0" u="none" strike="noStrike" cap="none" dirty="0">
                  <a:solidFill>
                    <a:schemeClr val="dk1"/>
                  </a:solidFill>
                  <a:latin typeface="Arial"/>
                  <a:ea typeface="Arial"/>
                  <a:cs typeface="Arial"/>
                  <a:sym typeface="Arial"/>
                </a:rPr>
              </a:br>
              <a:r>
                <a:rPr lang="ja-JP" sz="650" b="0" i="0" u="none" strike="noStrike" cap="none" dirty="0">
                  <a:solidFill>
                    <a:schemeClr val="dk1"/>
                  </a:solidFill>
                  <a:latin typeface="Arial"/>
                  <a:ea typeface="Arial"/>
                  <a:cs typeface="Arial"/>
                  <a:sym typeface="Arial"/>
                </a:rPr>
                <a:t>※CC2019で制作したものは、バージョンを下げてください。</a:t>
              </a:r>
              <a:endParaRPr sz="650" b="0" i="0" u="none" strike="noStrike" cap="none" dirty="0">
                <a:solidFill>
                  <a:schemeClr val="dk1"/>
                </a:solidFill>
                <a:latin typeface="Arial"/>
                <a:ea typeface="Arial"/>
                <a:cs typeface="Arial"/>
                <a:sym typeface="Arial"/>
              </a:endParaRPr>
            </a:p>
          </p:txBody>
        </p:sp>
      </p:grpSp>
      <p:grpSp>
        <p:nvGrpSpPr>
          <p:cNvPr id="1394" name="Google Shape;1394;p32"/>
          <p:cNvGrpSpPr/>
          <p:nvPr/>
        </p:nvGrpSpPr>
        <p:grpSpPr>
          <a:xfrm>
            <a:off x="6956941" y="5902606"/>
            <a:ext cx="2982858" cy="860354"/>
            <a:chOff x="6966970" y="6000236"/>
            <a:chExt cx="2982858" cy="860354"/>
          </a:xfrm>
        </p:grpSpPr>
        <p:sp>
          <p:nvSpPr>
            <p:cNvPr id="1395" name="Google Shape;1395;p32"/>
            <p:cNvSpPr txBox="1"/>
            <p:nvPr/>
          </p:nvSpPr>
          <p:spPr>
            <a:xfrm>
              <a:off x="6966970" y="600023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入稿内容</a:t>
              </a:r>
              <a:endParaRPr sz="900" b="0" i="0" u="none" strike="noStrike" cap="none">
                <a:solidFill>
                  <a:schemeClr val="dk1"/>
                </a:solidFill>
                <a:latin typeface="Arial"/>
                <a:ea typeface="Arial"/>
                <a:cs typeface="Arial"/>
                <a:sym typeface="Arial"/>
              </a:endParaRPr>
            </a:p>
          </p:txBody>
        </p:sp>
        <p:sp>
          <p:nvSpPr>
            <p:cNvPr id="1396" name="Google Shape;1396;p32"/>
            <p:cNvSpPr txBox="1"/>
            <p:nvPr/>
          </p:nvSpPr>
          <p:spPr>
            <a:xfrm>
              <a:off x="6966970" y="6239138"/>
              <a:ext cx="2835034" cy="62145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①原稿データ</a:t>
              </a:r>
              <a:br>
                <a:rPr lang="ja-JP" sz="650" b="0" i="0" u="none" strike="noStrike" cap="none">
                  <a:solidFill>
                    <a:schemeClr val="dk1"/>
                  </a:solidFill>
                  <a:latin typeface="Arial"/>
                  <a:ea typeface="Arial"/>
                  <a:cs typeface="Arial"/>
                  <a:sym typeface="Arial"/>
                </a:rPr>
              </a:br>
              <a:r>
                <a:rPr lang="ja-JP" sz="650" b="0" i="0" u="none" strike="noStrike" cap="none">
                  <a:solidFill>
                    <a:schemeClr val="dk1"/>
                  </a:solidFill>
                  <a:latin typeface="Arial"/>
                  <a:ea typeface="Arial"/>
                  <a:cs typeface="Arial"/>
                  <a:sym typeface="Arial"/>
                </a:rPr>
                <a:t>※データ送稿で入稿ください。 </a:t>
              </a:r>
              <a:endParaRPr sz="650" b="0" i="0" u="none" strike="noStrike" cap="none">
                <a:solidFill>
                  <a:schemeClr val="dk1"/>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②PDF仕様書</a:t>
              </a:r>
              <a:endParaRPr sz="1400" b="0" i="0" u="none" strike="noStrike" cap="none">
                <a:solidFill>
                  <a:srgbClr val="000000"/>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a:solidFill>
                    <a:schemeClr val="dk1"/>
                  </a:solidFill>
                  <a:latin typeface="Arial"/>
                  <a:ea typeface="Arial"/>
                  <a:cs typeface="Arial"/>
                  <a:sym typeface="Arial"/>
                </a:rPr>
                <a:t>③プリフライトレポート</a:t>
              </a:r>
              <a:endParaRPr sz="1400" b="0" i="0" u="none" strike="noStrike" cap="none">
                <a:solidFill>
                  <a:srgbClr val="000000"/>
                </a:solidFill>
                <a:latin typeface="Arial"/>
                <a:ea typeface="Arial"/>
                <a:cs typeface="Arial"/>
                <a:sym typeface="Arial"/>
              </a:endParaRPr>
            </a:p>
          </p:txBody>
        </p:sp>
      </p:grpSp>
      <p:cxnSp>
        <p:nvCxnSpPr>
          <p:cNvPr id="1397" name="Google Shape;1397;p32"/>
          <p:cNvCxnSpPr/>
          <p:nvPr/>
        </p:nvCxnSpPr>
        <p:spPr>
          <a:xfrm>
            <a:off x="1053709" y="264816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398" name="Google Shape;1398;p32"/>
          <p:cNvCxnSpPr/>
          <p:nvPr/>
        </p:nvCxnSpPr>
        <p:spPr>
          <a:xfrm>
            <a:off x="4052341" y="264816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399" name="Google Shape;1399;p32"/>
          <p:cNvCxnSpPr/>
          <p:nvPr/>
        </p:nvCxnSpPr>
        <p:spPr>
          <a:xfrm>
            <a:off x="7070480" y="285387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400" name="Google Shape;1400;p32"/>
          <p:cNvCxnSpPr/>
          <p:nvPr/>
        </p:nvCxnSpPr>
        <p:spPr>
          <a:xfrm>
            <a:off x="7070480" y="4820243"/>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401" name="Google Shape;1401;p32"/>
          <p:cNvCxnSpPr/>
          <p:nvPr/>
        </p:nvCxnSpPr>
        <p:spPr>
          <a:xfrm>
            <a:off x="7070480" y="5852626"/>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1402" name="Google Shape;1402;p32"/>
          <p:cNvSpPr txBox="1"/>
          <p:nvPr/>
        </p:nvSpPr>
        <p:spPr>
          <a:xfrm>
            <a:off x="1007691"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dirty="0">
                <a:solidFill>
                  <a:schemeClr val="lt1"/>
                </a:solidFill>
                <a:latin typeface="Arial"/>
                <a:ea typeface="Arial"/>
                <a:cs typeface="Arial"/>
                <a:sym typeface="Arial"/>
              </a:rPr>
              <a:t>広告</a:t>
            </a:r>
            <a:r>
              <a:rPr lang="ja-JP" altLang="en-US" sz="1100" b="1" i="0" u="none" strike="noStrike" cap="none" dirty="0">
                <a:solidFill>
                  <a:schemeClr val="lt1"/>
                </a:solidFill>
                <a:latin typeface="Arial"/>
                <a:ea typeface="Arial"/>
                <a:cs typeface="Arial"/>
                <a:sym typeface="Arial"/>
              </a:rPr>
              <a:t>メディア</a:t>
            </a:r>
            <a:r>
              <a:rPr lang="ja-JP" sz="1100" b="1" i="0" u="none" strike="noStrike" cap="none" dirty="0">
                <a:solidFill>
                  <a:schemeClr val="lt1"/>
                </a:solidFill>
                <a:latin typeface="Arial"/>
                <a:ea typeface="Arial"/>
                <a:cs typeface="Arial"/>
                <a:sym typeface="Arial"/>
              </a:rPr>
              <a:t>出稿基準共通概要 </a:t>
            </a:r>
            <a:endParaRPr sz="1400" b="0" i="0" u="none" strike="noStrike" cap="none" dirty="0">
              <a:solidFill>
                <a:srgbClr val="000000"/>
              </a:solidFill>
              <a:latin typeface="Arial"/>
              <a:ea typeface="Arial"/>
              <a:cs typeface="Arial"/>
              <a:sym typeface="Arial"/>
            </a:endParaRPr>
          </a:p>
        </p:txBody>
      </p:sp>
      <p:sp>
        <p:nvSpPr>
          <p:cNvPr id="1403" name="Google Shape;1403;p32"/>
          <p:cNvSpPr txBox="1"/>
          <p:nvPr/>
        </p:nvSpPr>
        <p:spPr>
          <a:xfrm>
            <a:off x="7027506"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dirty="0">
                <a:solidFill>
                  <a:schemeClr val="lt1"/>
                </a:solidFill>
                <a:latin typeface="Arial"/>
                <a:ea typeface="Arial"/>
                <a:cs typeface="Arial"/>
                <a:sym typeface="Arial"/>
              </a:rPr>
              <a:t>紙</a:t>
            </a:r>
            <a:r>
              <a:rPr lang="ja-JP" altLang="en-US" sz="1100" b="1" i="0" u="none" strike="noStrike" cap="none" dirty="0">
                <a:solidFill>
                  <a:schemeClr val="lt1"/>
                </a:solidFill>
                <a:latin typeface="Arial"/>
                <a:ea typeface="Arial"/>
                <a:cs typeface="Arial"/>
                <a:sym typeface="Arial"/>
              </a:rPr>
              <a:t>メディア</a:t>
            </a:r>
            <a:r>
              <a:rPr lang="ja-JP" sz="1100" b="1" i="0" u="none" strike="noStrike" cap="none" dirty="0">
                <a:solidFill>
                  <a:schemeClr val="lt1"/>
                </a:solidFill>
                <a:latin typeface="Arial"/>
                <a:ea typeface="Arial"/>
                <a:cs typeface="Arial"/>
                <a:sym typeface="Arial"/>
              </a:rPr>
              <a:t>共通</a:t>
            </a:r>
            <a:endParaRPr sz="1400" b="0" i="0" u="none" strike="noStrike" cap="none" dirty="0">
              <a:solidFill>
                <a:srgbClr val="000000"/>
              </a:solidFill>
              <a:latin typeface="Arial"/>
              <a:ea typeface="Arial"/>
              <a:cs typeface="Arial"/>
              <a:sym typeface="Arial"/>
            </a:endParaRPr>
          </a:p>
        </p:txBody>
      </p:sp>
      <p:sp>
        <p:nvSpPr>
          <p:cNvPr id="1404" name="Google Shape;1404;p3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33"/>
          <p:cNvSpPr/>
          <p:nvPr/>
        </p:nvSpPr>
        <p:spPr>
          <a:xfrm>
            <a:off x="6961517"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0" name="Google Shape;1410;p33"/>
          <p:cNvSpPr/>
          <p:nvPr/>
        </p:nvSpPr>
        <p:spPr>
          <a:xfrm>
            <a:off x="984464" y="1520410"/>
            <a:ext cx="577786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1" name="Google Shape;1411;p33"/>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広告ご出稿に関するご注意②</a:t>
            </a:r>
            <a:endParaRPr sz="1400" b="0" i="0" u="none" strike="noStrike" cap="none">
              <a:solidFill>
                <a:srgbClr val="000000"/>
              </a:solidFill>
              <a:latin typeface="Arial"/>
              <a:ea typeface="Arial"/>
              <a:cs typeface="Arial"/>
              <a:sym typeface="Arial"/>
            </a:endParaRPr>
          </a:p>
        </p:txBody>
      </p:sp>
      <p:sp>
        <p:nvSpPr>
          <p:cNvPr id="1412" name="Google Shape;1412;p33"/>
          <p:cNvSpPr txBox="1"/>
          <p:nvPr/>
        </p:nvSpPr>
        <p:spPr>
          <a:xfrm>
            <a:off x="1071087"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dirty="0">
                <a:solidFill>
                  <a:schemeClr val="lt1"/>
                </a:solidFill>
                <a:latin typeface="Arial"/>
                <a:ea typeface="Arial"/>
                <a:cs typeface="Arial"/>
                <a:sym typeface="Arial"/>
              </a:rPr>
              <a:t>映像</a:t>
            </a:r>
            <a:r>
              <a:rPr lang="ja-JP" altLang="en-US" sz="1100" b="1" i="0" u="none" strike="noStrike" cap="none" dirty="0">
                <a:solidFill>
                  <a:schemeClr val="lt1"/>
                </a:solidFill>
                <a:latin typeface="Arial"/>
                <a:ea typeface="Arial"/>
                <a:cs typeface="Arial"/>
                <a:sym typeface="Arial"/>
              </a:rPr>
              <a:t>メディア</a:t>
            </a:r>
            <a:r>
              <a:rPr lang="ja-JP" sz="1100" b="1" i="0" u="none" strike="noStrike" cap="none" dirty="0">
                <a:solidFill>
                  <a:schemeClr val="lt1"/>
                </a:solidFill>
                <a:latin typeface="Arial"/>
                <a:ea typeface="Arial"/>
                <a:cs typeface="Arial"/>
                <a:sym typeface="Arial"/>
              </a:rPr>
              <a:t>共通</a:t>
            </a:r>
            <a:endParaRPr sz="1400" b="0" i="0" u="none" strike="noStrike" cap="none" dirty="0">
              <a:solidFill>
                <a:srgbClr val="000000"/>
              </a:solidFill>
              <a:latin typeface="Arial"/>
              <a:ea typeface="Arial"/>
              <a:cs typeface="Arial"/>
              <a:sym typeface="Arial"/>
            </a:endParaRPr>
          </a:p>
        </p:txBody>
      </p:sp>
      <p:sp>
        <p:nvSpPr>
          <p:cNvPr id="1413" name="Google Shape;1413;p33"/>
          <p:cNvSpPr txBox="1"/>
          <p:nvPr/>
        </p:nvSpPr>
        <p:spPr>
          <a:xfrm>
            <a:off x="1025558" y="1923762"/>
            <a:ext cx="2982858"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お申込みに際しての留意点</a:t>
            </a:r>
            <a:endParaRPr sz="1000" b="0" i="0" u="none" strike="noStrike" cap="none">
              <a:solidFill>
                <a:schemeClr val="dk1"/>
              </a:solidFill>
              <a:latin typeface="Arial"/>
              <a:ea typeface="Arial"/>
              <a:cs typeface="Arial"/>
              <a:sym typeface="Arial"/>
            </a:endParaRPr>
          </a:p>
        </p:txBody>
      </p:sp>
      <p:sp>
        <p:nvSpPr>
          <p:cNvPr id="1414" name="Google Shape;1414;p33"/>
          <p:cNvSpPr txBox="1"/>
          <p:nvPr/>
        </p:nvSpPr>
        <p:spPr>
          <a:xfrm>
            <a:off x="1025558" y="2212904"/>
            <a:ext cx="2745251" cy="112642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CM上映の順番指定はお受けできません。</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CM上映対象便は日本航空便</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時刻表上JL表記の</a:t>
            </a:r>
            <a:r>
              <a:rPr lang="ja-JP" sz="800" b="0" i="0" u="none" strike="noStrike" cap="none">
                <a:solidFill>
                  <a:schemeClr val="dk1"/>
                </a:solidFill>
                <a:latin typeface="Arial"/>
                <a:ea typeface="Arial"/>
                <a:cs typeface="Arial"/>
                <a:sym typeface="Arial"/>
              </a:rPr>
              <a:t>ある便</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のみ</a:t>
            </a:r>
            <a:r>
              <a:rPr lang="ja-JP" sz="800" b="0" i="0" u="none" strike="noStrike" cap="none" dirty="0">
                <a:solidFill>
                  <a:schemeClr val="dk1"/>
                </a:solidFill>
                <a:latin typeface="Arial"/>
                <a:ea typeface="Arial"/>
                <a:cs typeface="Arial"/>
                <a:sym typeface="Arial"/>
              </a:rPr>
              <a:t>となります。不定期便は含まれません。</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上映期間は毎月1日~末日を予定していますが、</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諸事情により前後する場合がございます。</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あらかじめご了承ください。</a:t>
            </a:r>
            <a:endParaRPr sz="800" b="0" i="0" u="none" strike="noStrike" cap="none" dirty="0">
              <a:solidFill>
                <a:schemeClr val="dk1"/>
              </a:solidFill>
              <a:latin typeface="Arial"/>
              <a:ea typeface="Arial"/>
              <a:cs typeface="Arial"/>
              <a:sym typeface="Arial"/>
            </a:endParaRPr>
          </a:p>
        </p:txBody>
      </p:sp>
      <p:sp>
        <p:nvSpPr>
          <p:cNvPr id="1415" name="Google Shape;1415;p33"/>
          <p:cNvSpPr txBox="1"/>
          <p:nvPr/>
        </p:nvSpPr>
        <p:spPr>
          <a:xfrm>
            <a:off x="1025558" y="34902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1416" name="Google Shape;1416;p33"/>
          <p:cNvSpPr txBox="1"/>
          <p:nvPr/>
        </p:nvSpPr>
        <p:spPr>
          <a:xfrm>
            <a:off x="1025558" y="3779404"/>
            <a:ext cx="2842905" cy="294929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前方スクリーンは一部航空機を除き、4：3の画面で上映されます。16：9の映像は上下に黒味</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余白</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が入ります。16：9の映像はレターボックス形式でご用意ください。</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スクイーズ形式は不可</a:t>
            </a:r>
            <a:r>
              <a:rPr lang="ja-JP" altLang="en-US" sz="78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個人モニターは一部航空機を除き、16：9の画面で上映されます。 4：3の映像は左右に黒味</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余白</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が入ります。</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音声はモノラル・ステレオのいずれも可能ですが、1音声です。</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タイトル、言語、尺、タイムコード、サイズ等を記載</a:t>
            </a:r>
            <a:endParaRPr sz="78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dirty="0">
                <a:solidFill>
                  <a:schemeClr val="dk1"/>
                </a:solidFill>
                <a:latin typeface="Arial"/>
                <a:ea typeface="Arial"/>
                <a:cs typeface="Arial"/>
                <a:sym typeface="Arial"/>
              </a:rPr>
              <a:t>　　したジョブシートを素材と併せてご提出ください。</a:t>
            </a:r>
            <a:endParaRPr sz="78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dirty="0">
                <a:solidFill>
                  <a:schemeClr val="dk1"/>
                </a:solidFill>
                <a:latin typeface="Arial"/>
                <a:ea typeface="Arial"/>
                <a:cs typeface="Arial"/>
                <a:sym typeface="Arial"/>
              </a:rPr>
              <a:t>　　</a:t>
            </a:r>
            <a:r>
              <a:rPr lang="ja-JP" altLang="en-US" sz="780" b="0" i="0" u="none" strike="noStrike" cap="none" dirty="0">
                <a:solidFill>
                  <a:schemeClr val="dk1"/>
                </a:solidFill>
                <a:latin typeface="Arial"/>
                <a:ea typeface="Arial"/>
                <a:cs typeface="Arial"/>
                <a:sym typeface="Arial"/>
              </a:rPr>
              <a:t>（</a:t>
            </a:r>
            <a:r>
              <a:rPr lang="ja-JP" sz="780" b="0" i="0" u="none" strike="noStrike" cap="none" dirty="0">
                <a:solidFill>
                  <a:schemeClr val="dk1"/>
                </a:solidFill>
                <a:latin typeface="Arial"/>
                <a:ea typeface="Arial"/>
                <a:cs typeface="Arial"/>
                <a:sym typeface="Arial"/>
              </a:rPr>
              <a:t>データでの納品時は不要</a:t>
            </a:r>
            <a:r>
              <a:rPr lang="ja-JP" altLang="en-US" sz="78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データまたは納品テープのフォーマット指定が</a:t>
            </a:r>
            <a:endParaRPr sz="78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dirty="0">
                <a:solidFill>
                  <a:schemeClr val="dk1"/>
                </a:solidFill>
                <a:latin typeface="Arial"/>
                <a:ea typeface="Arial"/>
                <a:cs typeface="Arial"/>
                <a:sym typeface="Arial"/>
              </a:rPr>
              <a:t>　　ございますのでお問い合わせください。</a:t>
            </a:r>
            <a:endParaRPr sz="780" b="0" i="0" u="none" strike="noStrike" cap="none" dirty="0">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dirty="0">
                <a:solidFill>
                  <a:schemeClr val="dk1"/>
                </a:solidFill>
                <a:latin typeface="Arial"/>
                <a:ea typeface="Arial"/>
                <a:cs typeface="Arial"/>
                <a:sym typeface="Arial"/>
              </a:rPr>
              <a:t>機内エンターテインメントシステム等の不具合により、CMが上映されない場合、返金・値引き・補塡の対応は致しかねます。あらかじめご了承ください。</a:t>
            </a:r>
            <a:endParaRPr sz="780" b="0" i="0" u="none" strike="noStrike" cap="none" dirty="0">
              <a:solidFill>
                <a:schemeClr val="dk1"/>
              </a:solidFill>
              <a:latin typeface="Arial"/>
              <a:ea typeface="Arial"/>
              <a:cs typeface="Arial"/>
              <a:sym typeface="Arial"/>
            </a:endParaRPr>
          </a:p>
        </p:txBody>
      </p:sp>
      <p:sp>
        <p:nvSpPr>
          <p:cNvPr id="1417" name="Google Shape;1417;p33"/>
          <p:cNvSpPr txBox="1"/>
          <p:nvPr/>
        </p:nvSpPr>
        <p:spPr>
          <a:xfrm>
            <a:off x="4008416" y="19237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 </a:t>
            </a:r>
            <a:endParaRPr sz="1400" b="0" i="0" u="none" strike="noStrike" cap="none">
              <a:solidFill>
                <a:srgbClr val="000000"/>
              </a:solidFill>
              <a:latin typeface="Arial"/>
              <a:ea typeface="Arial"/>
              <a:cs typeface="Arial"/>
              <a:sym typeface="Arial"/>
            </a:endParaRPr>
          </a:p>
        </p:txBody>
      </p:sp>
      <p:sp>
        <p:nvSpPr>
          <p:cNvPr id="1418" name="Google Shape;1418;p33"/>
          <p:cNvSpPr txBox="1"/>
          <p:nvPr/>
        </p:nvSpPr>
        <p:spPr>
          <a:xfrm>
            <a:off x="4008416" y="2212904"/>
            <a:ext cx="3089242"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①国内線CM</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・納品用データファイル</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・考査用WMVファイルまたはMP4</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②映画前CM/ビデオ前CM</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・納品用データファイル</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・考査用WMVファイルまたはMP4</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③プロモーション</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PR</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番組</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・納品用データファイル</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・考査用WMVファイルまたはMP4</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dirty="0">
                <a:solidFill>
                  <a:schemeClr val="dk1"/>
                </a:solidFill>
                <a:latin typeface="Arial"/>
                <a:ea typeface="Arial"/>
                <a:cs typeface="Arial"/>
                <a:sym typeface="Arial"/>
              </a:rPr>
              <a:t>④ビデオプログラム</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・納品用データファイルまたはHDカム1本</a:t>
            </a:r>
            <a:br>
              <a:rPr lang="ja-JP" sz="800" b="0" i="0" u="none" strike="noStrike" cap="none" dirty="0">
                <a:solidFill>
                  <a:schemeClr val="dk1"/>
                </a:solidFill>
                <a:latin typeface="Arial"/>
                <a:ea typeface="Arial"/>
                <a:cs typeface="Arial"/>
                <a:sym typeface="Arial"/>
              </a:rPr>
            </a:br>
            <a:r>
              <a:rPr lang="ja-JP" sz="800" b="0" i="0" u="none" strike="noStrike" cap="none" dirty="0">
                <a:solidFill>
                  <a:schemeClr val="dk1"/>
                </a:solidFill>
                <a:latin typeface="Arial"/>
                <a:ea typeface="Arial"/>
                <a:cs typeface="Arial"/>
                <a:sym typeface="Arial"/>
              </a:rPr>
              <a:t>・考査用WMVファイルまたはMP4</a:t>
            </a:r>
            <a:endParaRPr sz="800" b="0" i="0" u="none" strike="noStrike" cap="none" dirty="0">
              <a:solidFill>
                <a:schemeClr val="dk1"/>
              </a:solidFill>
              <a:latin typeface="Arial"/>
              <a:ea typeface="Arial"/>
              <a:cs typeface="Arial"/>
              <a:sym typeface="Arial"/>
            </a:endParaRPr>
          </a:p>
        </p:txBody>
      </p:sp>
      <p:sp>
        <p:nvSpPr>
          <p:cNvPr id="1419" name="Google Shape;1419;p33"/>
          <p:cNvSpPr txBox="1"/>
          <p:nvPr/>
        </p:nvSpPr>
        <p:spPr>
          <a:xfrm>
            <a:off x="4251388" y="4672562"/>
            <a:ext cx="2542901" cy="180068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※以下は、プロモーション</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PR</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1</a:t>
            </a:r>
            <a:r>
              <a:rPr lang="ja-JP" sz="800" b="0" i="0" u="none" strike="noStrike" cap="none" dirty="0">
                <a:solidFill>
                  <a:schemeClr val="dk1"/>
                </a:solidFill>
                <a:latin typeface="Arial"/>
                <a:ea typeface="Arial"/>
                <a:cs typeface="Arial"/>
                <a:sym typeface="Arial"/>
              </a:rPr>
              <a:t>へのご出稿時</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のみご用意ください。</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MAGICメニュー画面用静止画像 J P E G ファイル</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解像度ができるだけ高く綺麗</a:t>
            </a:r>
            <a:r>
              <a:rPr lang="ja-JP" sz="800" b="0" i="0" u="none" strike="noStrike" cap="none">
                <a:solidFill>
                  <a:schemeClr val="dk1"/>
                </a:solidFill>
                <a:latin typeface="Arial"/>
                <a:ea typeface="Arial"/>
                <a:cs typeface="Arial"/>
                <a:sym typeface="Arial"/>
              </a:rPr>
              <a:t>な画像</a:t>
            </a:r>
            <a:r>
              <a:rPr lang="ja-JP" altLang="en-US" sz="8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MAGICメニュー用番組タイトル文字制限あり</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日本語全角 1 2 文字、英語半角25文字※</a:t>
            </a:r>
            <a:r>
              <a:rPr lang="ja-JP" sz="800" b="0" i="0" u="none" strike="noStrike" cap="none">
                <a:solidFill>
                  <a:schemeClr val="dk1"/>
                </a:solidFill>
                <a:latin typeface="Arial"/>
                <a:ea typeface="Arial"/>
                <a:cs typeface="Arial"/>
                <a:sym typeface="Arial"/>
              </a:rPr>
              <a:t>スペース含む</a:t>
            </a:r>
            <a:r>
              <a:rPr lang="ja-JP" altLang="en-US" sz="800" b="0" i="0" u="none" strike="noStrike" cap="none">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SKYWARD</a:t>
            </a:r>
            <a:r>
              <a:rPr lang="ja-JP" altLang="en-US" sz="800" b="0" i="0" u="none" strike="noStrike" cap="none" dirty="0">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国際線版</a:t>
            </a:r>
            <a:r>
              <a:rPr lang="ja-JP" altLang="en-US" sz="800" b="0" i="0" u="none" strike="noStrike" cap="none">
                <a:solidFill>
                  <a:schemeClr val="dk1"/>
                </a:solidFill>
                <a:latin typeface="Arial"/>
                <a:ea typeface="Arial"/>
                <a:cs typeface="Arial"/>
                <a:sym typeface="Arial"/>
              </a:rPr>
              <a:t>）</a:t>
            </a:r>
            <a:r>
              <a:rPr lang="ja-JP" sz="800" b="0" i="0" u="none" strike="noStrike" cap="none">
                <a:solidFill>
                  <a:schemeClr val="dk1"/>
                </a:solidFill>
                <a:latin typeface="Arial"/>
                <a:ea typeface="Arial"/>
                <a:cs typeface="Arial"/>
                <a:sym typeface="Arial"/>
              </a:rPr>
              <a:t>用</a:t>
            </a:r>
            <a:r>
              <a:rPr lang="ja-JP" sz="800" b="0" i="0" u="none" strike="noStrike" cap="none" dirty="0">
                <a:solidFill>
                  <a:schemeClr val="dk1"/>
                </a:solidFill>
                <a:latin typeface="Arial"/>
                <a:ea typeface="Arial"/>
                <a:cs typeface="Arial"/>
                <a:sym typeface="Arial"/>
              </a:rPr>
              <a:t>番組紹介文日本語約50字程度。日英並記、英語のみも可能です。</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※詳しくは営業担当にご確認ください。</a:t>
            </a:r>
            <a:endParaRPr sz="800" b="0" i="0" u="none" strike="noStrike" cap="none" dirty="0">
              <a:solidFill>
                <a:schemeClr val="dk1"/>
              </a:solidFill>
              <a:latin typeface="Arial"/>
              <a:ea typeface="Arial"/>
              <a:cs typeface="Arial"/>
              <a:sym typeface="Arial"/>
            </a:endParaRPr>
          </a:p>
        </p:txBody>
      </p:sp>
      <p:cxnSp>
        <p:nvCxnSpPr>
          <p:cNvPr id="1420" name="Google Shape;1420;p33"/>
          <p:cNvCxnSpPr/>
          <p:nvPr/>
        </p:nvCxnSpPr>
        <p:spPr>
          <a:xfrm>
            <a:off x="1071087" y="3402654"/>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1421" name="Google Shape;1421;p33"/>
          <p:cNvCxnSpPr/>
          <p:nvPr/>
        </p:nvCxnSpPr>
        <p:spPr>
          <a:xfrm>
            <a:off x="4215377" y="4493969"/>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1422" name="Google Shape;1422;p33"/>
          <p:cNvSpPr txBox="1"/>
          <p:nvPr/>
        </p:nvSpPr>
        <p:spPr>
          <a:xfrm>
            <a:off x="984464" y="7021508"/>
            <a:ext cx="3048347" cy="293117"/>
          </a:xfrm>
          <a:prstGeom prst="rect">
            <a:avLst/>
          </a:prstGeom>
          <a:noFill/>
          <a:ln>
            <a:noFill/>
          </a:ln>
        </p:spPr>
        <p:txBody>
          <a:bodyPr spcFirstLastPara="1" wrap="square" lIns="91425" tIns="45700" rIns="91425" bIns="45700" anchor="t" anchorCtr="0">
            <a:spAutoFit/>
          </a:bodyPr>
          <a:lstStyle/>
          <a:p>
            <a:pPr marL="0" marR="0" lvl="0" indent="0"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その他、ご不明点はお気軽にお問い合わせください。</a:t>
            </a:r>
            <a:endParaRPr sz="900" b="0" i="0" u="none" strike="noStrike" cap="none" dirty="0">
              <a:solidFill>
                <a:schemeClr val="dk1"/>
              </a:solidFill>
              <a:latin typeface="Arial"/>
              <a:ea typeface="Arial"/>
              <a:cs typeface="Arial"/>
              <a:sym typeface="Arial"/>
            </a:endParaRPr>
          </a:p>
        </p:txBody>
      </p:sp>
      <p:sp>
        <p:nvSpPr>
          <p:cNvPr id="1423" name="Google Shape;1423;p3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23</a:t>
            </a:fld>
            <a:endParaRPr/>
          </a:p>
        </p:txBody>
      </p:sp>
      <p:sp>
        <p:nvSpPr>
          <p:cNvPr id="1424" name="Google Shape;1424;p33"/>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6" name="Google Shape;1426;p33"/>
          <p:cNvSpPr txBox="1"/>
          <p:nvPr/>
        </p:nvSpPr>
        <p:spPr>
          <a:xfrm>
            <a:off x="6903749" y="1873590"/>
            <a:ext cx="2982858" cy="2894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cxnSp>
        <p:nvCxnSpPr>
          <p:cNvPr id="1427" name="Google Shape;1427;p33"/>
          <p:cNvCxnSpPr/>
          <p:nvPr/>
        </p:nvCxnSpPr>
        <p:spPr>
          <a:xfrm>
            <a:off x="7039399" y="3531868"/>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1428" name="Google Shape;1428;p33"/>
          <p:cNvSpPr txBox="1"/>
          <p:nvPr/>
        </p:nvSpPr>
        <p:spPr>
          <a:xfrm>
            <a:off x="7027506" y="1487442"/>
            <a:ext cx="2612031" cy="3093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国内線ウェルカムスクリーンアド</a:t>
            </a:r>
            <a:endParaRPr sz="1400" b="0" i="0" u="none" strike="noStrike" cap="none">
              <a:solidFill>
                <a:srgbClr val="000000"/>
              </a:solidFill>
              <a:latin typeface="Arial"/>
              <a:ea typeface="Arial"/>
              <a:cs typeface="Arial"/>
              <a:sym typeface="Arial"/>
            </a:endParaRPr>
          </a:p>
        </p:txBody>
      </p:sp>
      <p:sp>
        <p:nvSpPr>
          <p:cNvPr id="1429" name="Google Shape;1429;p33"/>
          <p:cNvSpPr txBox="1"/>
          <p:nvPr/>
        </p:nvSpPr>
        <p:spPr>
          <a:xfrm>
            <a:off x="6903749" y="2191485"/>
            <a:ext cx="3089242" cy="129877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画像ご納品サイズ・形式</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222222"/>
              </a:buClr>
              <a:buSzPts val="800"/>
              <a:buFont typeface="Arial"/>
              <a:buNone/>
            </a:pPr>
            <a:r>
              <a:rPr lang="ja-JP" sz="800" b="0" i="0" u="none" strike="noStrike" cap="none">
                <a:solidFill>
                  <a:srgbClr val="222222"/>
                </a:solidFill>
                <a:latin typeface="Arial"/>
                <a:ea typeface="Arial"/>
                <a:cs typeface="Arial"/>
                <a:sym typeface="Arial"/>
              </a:rPr>
              <a:t>・大きさ　1247×1012</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・水平方向の解像度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・垂直方向の解像度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・ビットの深さ　24</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・４MBほどのサイズ</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・jpeg形式</a:t>
            </a:r>
            <a:endParaRPr sz="800" b="0" i="0" u="none" strike="noStrike" cap="none">
              <a:solidFill>
                <a:schemeClr val="dk1"/>
              </a:solidFill>
              <a:latin typeface="Arial"/>
              <a:ea typeface="Arial"/>
              <a:cs typeface="Arial"/>
              <a:sym typeface="Arial"/>
            </a:endParaRPr>
          </a:p>
        </p:txBody>
      </p:sp>
      <p:sp>
        <p:nvSpPr>
          <p:cNvPr id="1430" name="Google Shape;1430;p33"/>
          <p:cNvSpPr txBox="1"/>
          <p:nvPr/>
        </p:nvSpPr>
        <p:spPr>
          <a:xfrm>
            <a:off x="6954430" y="3657893"/>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1431" name="Google Shape;1431;p33"/>
          <p:cNvSpPr txBox="1"/>
          <p:nvPr/>
        </p:nvSpPr>
        <p:spPr>
          <a:xfrm>
            <a:off x="6939459" y="3952087"/>
            <a:ext cx="3089242" cy="78171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実際の表示領域は1170×955ほどとなります。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下図のとおり、赤色の部分は機内搭載時に自動的に</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トリミングがされます。そのため、重要な情報やデザイン</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は1170×955の中に配置するようお願いいたします。</a:t>
            </a:r>
            <a:endParaRPr sz="1400" b="0" i="0" u="none" strike="noStrike" cap="none">
              <a:solidFill>
                <a:srgbClr val="000000"/>
              </a:solidFill>
              <a:latin typeface="Arial"/>
              <a:ea typeface="Arial"/>
              <a:cs typeface="Arial"/>
              <a:sym typeface="Arial"/>
            </a:endParaRPr>
          </a:p>
        </p:txBody>
      </p:sp>
      <p:grpSp>
        <p:nvGrpSpPr>
          <p:cNvPr id="1432" name="Google Shape;1432;p33"/>
          <p:cNvGrpSpPr/>
          <p:nvPr/>
        </p:nvGrpSpPr>
        <p:grpSpPr>
          <a:xfrm>
            <a:off x="6823351" y="4721959"/>
            <a:ext cx="3814335" cy="2633496"/>
            <a:chOff x="6670789" y="4721959"/>
            <a:chExt cx="3814335" cy="2633496"/>
          </a:xfrm>
        </p:grpSpPr>
        <p:grpSp>
          <p:nvGrpSpPr>
            <p:cNvPr id="1433" name="Google Shape;1433;p33"/>
            <p:cNvGrpSpPr/>
            <p:nvPr/>
          </p:nvGrpSpPr>
          <p:grpSpPr>
            <a:xfrm>
              <a:off x="6988538" y="4721959"/>
              <a:ext cx="3496586" cy="2633496"/>
              <a:chOff x="5205825" y="2151284"/>
              <a:chExt cx="5411182" cy="4719794"/>
            </a:xfrm>
          </p:grpSpPr>
          <p:pic>
            <p:nvPicPr>
              <p:cNvPr id="1434" name="Google Shape;1434;p33" descr="建物の間の道路&#10;&#10;低い精度で自動的に生成された説明"/>
              <p:cNvPicPr preferRelativeResize="0"/>
              <p:nvPr/>
            </p:nvPicPr>
            <p:blipFill rotWithShape="1">
              <a:blip r:embed="rId3">
                <a:alphaModFix/>
              </a:blip>
              <a:srcRect/>
              <a:stretch/>
            </p:blipFill>
            <p:spPr>
              <a:xfrm>
                <a:off x="5471163" y="2831650"/>
                <a:ext cx="4098210" cy="3325893"/>
              </a:xfrm>
              <a:prstGeom prst="rect">
                <a:avLst/>
              </a:prstGeom>
              <a:noFill/>
              <a:ln>
                <a:noFill/>
              </a:ln>
            </p:spPr>
          </p:pic>
          <p:sp>
            <p:nvSpPr>
              <p:cNvPr id="1435" name="Google Shape;1435;p33"/>
              <p:cNvSpPr/>
              <p:nvPr/>
            </p:nvSpPr>
            <p:spPr>
              <a:xfrm>
                <a:off x="5471163" y="2535071"/>
                <a:ext cx="4098210" cy="593158"/>
              </a:xfrm>
              <a:prstGeom prst="arc">
                <a:avLst>
                  <a:gd name="adj1" fmla="val 10818961"/>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6" name="Google Shape;1436;p33"/>
              <p:cNvSpPr/>
              <p:nvPr/>
            </p:nvSpPr>
            <p:spPr>
              <a:xfrm rot="5400000">
                <a:off x="7904655" y="4227488"/>
                <a:ext cx="3325893" cy="534219"/>
              </a:xfrm>
              <a:prstGeom prst="arc">
                <a:avLst>
                  <a:gd name="adj1" fmla="val 10818961"/>
                  <a:gd name="adj2" fmla="val 39926"/>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7" name="Google Shape;1437;p33"/>
              <p:cNvSpPr txBox="1"/>
              <p:nvPr/>
            </p:nvSpPr>
            <p:spPr>
              <a:xfrm>
                <a:off x="7054907" y="2151284"/>
                <a:ext cx="145264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1247</a:t>
                </a:r>
                <a:endParaRPr sz="1000" b="0" i="0" u="none" strike="noStrike" cap="none">
                  <a:solidFill>
                    <a:schemeClr val="dk1"/>
                  </a:solidFill>
                  <a:latin typeface="Arial"/>
                  <a:ea typeface="Arial"/>
                  <a:cs typeface="Arial"/>
                  <a:sym typeface="Arial"/>
                </a:endParaRPr>
              </a:p>
            </p:txBody>
          </p:sp>
          <p:sp>
            <p:nvSpPr>
              <p:cNvPr id="1438" name="Google Shape;1438;p33"/>
              <p:cNvSpPr txBox="1"/>
              <p:nvPr/>
            </p:nvSpPr>
            <p:spPr>
              <a:xfrm>
                <a:off x="9733719" y="4342076"/>
                <a:ext cx="883288"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1012</a:t>
                </a:r>
                <a:endParaRPr sz="1000" b="0" i="0" u="none" strike="noStrike" cap="none">
                  <a:solidFill>
                    <a:schemeClr val="dk1"/>
                  </a:solidFill>
                  <a:latin typeface="Arial"/>
                  <a:ea typeface="Arial"/>
                  <a:cs typeface="Arial"/>
                  <a:sym typeface="Arial"/>
                </a:endParaRPr>
              </a:p>
            </p:txBody>
          </p:sp>
          <p:sp>
            <p:nvSpPr>
              <p:cNvPr id="1439" name="Google Shape;1439;p33"/>
              <p:cNvSpPr/>
              <p:nvPr/>
            </p:nvSpPr>
            <p:spPr>
              <a:xfrm rot="10800000">
                <a:off x="5501987" y="5920672"/>
                <a:ext cx="3819287" cy="494523"/>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0" name="Google Shape;1440;p33"/>
              <p:cNvSpPr/>
              <p:nvPr/>
            </p:nvSpPr>
            <p:spPr>
              <a:xfrm rot="-5400000">
                <a:off x="3901779" y="4317409"/>
                <a:ext cx="3144179" cy="536087"/>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1" name="Google Shape;1441;p33"/>
              <p:cNvSpPr txBox="1"/>
              <p:nvPr/>
            </p:nvSpPr>
            <p:spPr>
              <a:xfrm>
                <a:off x="7178231" y="6429868"/>
                <a:ext cx="172653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1170</a:t>
                </a:r>
                <a:endParaRPr sz="1000" b="0" i="0" u="none" strike="noStrike" cap="none">
                  <a:solidFill>
                    <a:srgbClr val="FF0000"/>
                  </a:solidFill>
                  <a:latin typeface="Arial"/>
                  <a:ea typeface="Arial"/>
                  <a:cs typeface="Arial"/>
                  <a:sym typeface="Arial"/>
                </a:endParaRPr>
              </a:p>
            </p:txBody>
          </p:sp>
        </p:grpSp>
        <p:sp>
          <p:nvSpPr>
            <p:cNvPr id="1442" name="Google Shape;1442;p33"/>
            <p:cNvSpPr txBox="1"/>
            <p:nvPr/>
          </p:nvSpPr>
          <p:spPr>
            <a:xfrm>
              <a:off x="6670789" y="6020518"/>
              <a:ext cx="39626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955</a:t>
              </a:r>
              <a:endParaRPr sz="1000" b="0" i="0" u="none" strike="noStrike" cap="none">
                <a:solidFill>
                  <a:srgbClr val="FF0000"/>
                </a:solidFill>
                <a:latin typeface="Arial"/>
                <a:ea typeface="Arial"/>
                <a:cs typeface="Arial"/>
                <a:sym typeface="Arial"/>
              </a:endParaRPr>
            </a:p>
          </p:txBody>
        </p:sp>
      </p:grpSp>
      <p:sp>
        <p:nvSpPr>
          <p:cNvPr id="2" name="Google Shape;1376;p32">
            <a:extLst>
              <a:ext uri="{FF2B5EF4-FFF2-40B4-BE49-F238E27FC236}">
                <a16:creationId xmlns:a16="http://schemas.microsoft.com/office/drawing/2014/main" id="{1951588B-82F0-E386-33B9-C98935D99E76}"/>
              </a:ext>
            </a:extLst>
          </p:cNvPr>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広告出稿に関する注意事項</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pic>
        <p:nvPicPr>
          <p:cNvPr id="2001" name="Google Shape;2001;p53"/>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2002" name="Google Shape;2002;p53"/>
          <p:cNvPicPr preferRelativeResize="0"/>
          <p:nvPr/>
        </p:nvPicPr>
        <p:blipFill rotWithShape="1">
          <a:blip r:embed="rId4">
            <a:alphaModFix/>
          </a:blip>
          <a:srcRect/>
          <a:stretch/>
        </p:blipFill>
        <p:spPr>
          <a:xfrm rot="10800000" flipH="1">
            <a:off x="-1" y="-1"/>
            <a:ext cx="10691343" cy="7559676"/>
          </a:xfrm>
          <a:prstGeom prst="rect">
            <a:avLst/>
          </a:prstGeom>
          <a:noFill/>
          <a:ln>
            <a:noFill/>
          </a:ln>
        </p:spPr>
      </p:pic>
      <p:sp>
        <p:nvSpPr>
          <p:cNvPr id="2003" name="Google Shape;2003;p53"/>
          <p:cNvSpPr txBox="1"/>
          <p:nvPr/>
        </p:nvSpPr>
        <p:spPr>
          <a:xfrm>
            <a:off x="2653344" y="3975558"/>
            <a:ext cx="17780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CONTACT</a:t>
            </a:r>
            <a:endParaRPr sz="2400" b="1" i="0" u="none" strike="noStrike" cap="none">
              <a:solidFill>
                <a:schemeClr val="dk1"/>
              </a:solidFill>
              <a:latin typeface="Arial"/>
              <a:ea typeface="Arial"/>
              <a:cs typeface="Arial"/>
              <a:sym typeface="Arial"/>
            </a:endParaRPr>
          </a:p>
        </p:txBody>
      </p:sp>
      <p:sp>
        <p:nvSpPr>
          <p:cNvPr id="2004" name="Google Shape;2004;p53"/>
          <p:cNvSpPr txBox="1"/>
          <p:nvPr/>
        </p:nvSpPr>
        <p:spPr>
          <a:xfrm>
            <a:off x="4971811" y="3953849"/>
            <a:ext cx="3538556" cy="875700"/>
          </a:xfrm>
          <a:prstGeom prst="rect">
            <a:avLst/>
          </a:prstGeom>
          <a:noFill/>
          <a:ln>
            <a:noFill/>
          </a:ln>
        </p:spPr>
        <p:txBody>
          <a:bodyPr spcFirstLastPara="1" wrap="square" lIns="89750" tIns="44875" rIns="89750" bIns="44875" anchor="t" anchorCtr="0">
            <a:noAutofit/>
          </a:bodyPr>
          <a:lstStyle/>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〒140-8637 東京都品川区東品川2-4-11</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                          野村不動産天王洲ビル</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Email：jbc_ad@jal.com</a:t>
            </a:r>
            <a:endParaRPr sz="1300" b="0" i="0" u="none" strike="noStrike" cap="none">
              <a:solidFill>
                <a:schemeClr val="dk1"/>
              </a:solidFill>
              <a:latin typeface="Arial"/>
              <a:ea typeface="Arial"/>
              <a:cs typeface="Arial"/>
              <a:sym typeface="Arial"/>
            </a:endParaRPr>
          </a:p>
        </p:txBody>
      </p:sp>
      <p:sp>
        <p:nvSpPr>
          <p:cNvPr id="2005" name="Google Shape;2005;p53"/>
          <p:cNvSpPr txBox="1"/>
          <p:nvPr/>
        </p:nvSpPr>
        <p:spPr>
          <a:xfrm>
            <a:off x="4971811" y="3594047"/>
            <a:ext cx="3538557" cy="336717"/>
          </a:xfrm>
          <a:prstGeom prst="rect">
            <a:avLst/>
          </a:prstGeom>
          <a:noFill/>
          <a:ln>
            <a:noFill/>
          </a:ln>
        </p:spPr>
        <p:txBody>
          <a:bodyPr spcFirstLastPara="1" wrap="square" lIns="89750" tIns="44875" rIns="89750" bIns="448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株式会社JALブランドコミュニケーション</a:t>
            </a:r>
            <a:endParaRPr sz="1400" b="0" i="0" u="none" strike="noStrike" cap="none">
              <a:solidFill>
                <a:srgbClr val="000000"/>
              </a:solidFill>
              <a:latin typeface="Arial"/>
              <a:ea typeface="Arial"/>
              <a:cs typeface="Arial"/>
              <a:sym typeface="Arial"/>
            </a:endParaRPr>
          </a:p>
        </p:txBody>
      </p:sp>
      <p:pic>
        <p:nvPicPr>
          <p:cNvPr id="2006" name="Google Shape;2006;p53"/>
          <p:cNvPicPr preferRelativeResize="0"/>
          <p:nvPr/>
        </p:nvPicPr>
        <p:blipFill rotWithShape="1">
          <a:blip r:embed="rId5">
            <a:alphaModFix/>
          </a:blip>
          <a:srcRect/>
          <a:stretch/>
        </p:blipFill>
        <p:spPr>
          <a:xfrm>
            <a:off x="8061306" y="7018680"/>
            <a:ext cx="2335297" cy="2971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3"/>
          <p:cNvSpPr/>
          <p:nvPr/>
        </p:nvSpPr>
        <p:spPr>
          <a:xfrm>
            <a:off x="0" y="1"/>
            <a:ext cx="10265315" cy="75596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3" name="Google Shape;53;p3"/>
          <p:cNvSpPr/>
          <p:nvPr/>
        </p:nvSpPr>
        <p:spPr>
          <a:xfrm>
            <a:off x="439205" y="-52444"/>
            <a:ext cx="10310107"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3"/>
          <p:cNvSpPr txBox="1"/>
          <p:nvPr/>
        </p:nvSpPr>
        <p:spPr>
          <a:xfrm>
            <a:off x="2671982" y="656325"/>
            <a:ext cx="9215776" cy="154862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7200" b="0" i="0" u="none" strike="noStrike" cap="none">
                <a:solidFill>
                  <a:schemeClr val="lt1"/>
                </a:solidFill>
                <a:latin typeface="Arial"/>
                <a:ea typeface="Arial"/>
                <a:cs typeface="Arial"/>
                <a:sym typeface="Arial"/>
              </a:rPr>
              <a:t>JAPAN AIRLINES</a:t>
            </a:r>
            <a:endParaRPr/>
          </a:p>
        </p:txBody>
      </p:sp>
      <p:sp>
        <p:nvSpPr>
          <p:cNvPr id="55" name="Google Shape;55;p3"/>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 name="Google Shape;56;p3"/>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ja-JP" sz="800" b="0" i="0" u="none" strike="noStrike" cap="none">
                <a:solidFill>
                  <a:schemeClr val="lt1"/>
                </a:solidFill>
                <a:latin typeface="Arial"/>
                <a:ea typeface="Arial"/>
                <a:cs typeface="Arial"/>
                <a:sym typeface="Arial"/>
              </a:rPr>
              <a:t>Media Guide</a:t>
            </a:r>
            <a:endParaRPr/>
          </a:p>
        </p:txBody>
      </p:sp>
      <p:sp>
        <p:nvSpPr>
          <p:cNvPr id="57" name="Google Shape;57;p3"/>
          <p:cNvSpPr/>
          <p:nvPr/>
        </p:nvSpPr>
        <p:spPr>
          <a:xfrm>
            <a:off x="118470" y="99761"/>
            <a:ext cx="263236" cy="110109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 name="Google Shape;58;p3"/>
          <p:cNvSpPr txBox="1"/>
          <p:nvPr/>
        </p:nvSpPr>
        <p:spPr>
          <a:xfrm rot="5400000">
            <a:off x="-271601" y="508557"/>
            <a:ext cx="1101097"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1100" b="0" i="0" u="none" strike="noStrike" cap="none">
                <a:solidFill>
                  <a:schemeClr val="lt1"/>
                </a:solidFill>
                <a:latin typeface="Arial"/>
                <a:ea typeface="Arial"/>
                <a:cs typeface="Arial"/>
                <a:sym typeface="Arial"/>
              </a:rPr>
              <a:t>広告メニュー</a:t>
            </a:r>
            <a:endParaRPr sz="1100" b="0" i="0" u="none" strike="noStrike" cap="none">
              <a:solidFill>
                <a:schemeClr val="lt1"/>
              </a:solidFill>
              <a:latin typeface="Arial"/>
              <a:ea typeface="Arial"/>
              <a:cs typeface="Arial"/>
              <a:sym typeface="Arial"/>
            </a:endParaRPr>
          </a:p>
        </p:txBody>
      </p:sp>
      <p:sp>
        <p:nvSpPr>
          <p:cNvPr id="59" name="Google Shape;59;p3"/>
          <p:cNvSpPr txBox="1"/>
          <p:nvPr/>
        </p:nvSpPr>
        <p:spPr>
          <a:xfrm>
            <a:off x="1864252" y="3040180"/>
            <a:ext cx="2873777"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ja-JP" sz="2000" b="1" i="0" u="none" strike="noStrike" cap="none">
                <a:solidFill>
                  <a:schemeClr val="dk1"/>
                </a:solidFill>
                <a:latin typeface="Arial"/>
                <a:ea typeface="Arial"/>
                <a:cs typeface="Arial"/>
                <a:sym typeface="Arial"/>
              </a:rPr>
              <a:t>広告メニュー</a:t>
            </a:r>
            <a:endParaRPr sz="2000" b="1" i="0" u="none" strike="noStrike" cap="none">
              <a:solidFill>
                <a:schemeClr val="dk1"/>
              </a:solidFill>
              <a:latin typeface="Arial"/>
              <a:ea typeface="Arial"/>
              <a:cs typeface="Arial"/>
              <a:sym typeface="Arial"/>
            </a:endParaRPr>
          </a:p>
        </p:txBody>
      </p:sp>
      <p:sp>
        <p:nvSpPr>
          <p:cNvPr id="60" name="Google Shape;60;p3"/>
          <p:cNvSpPr/>
          <p:nvPr/>
        </p:nvSpPr>
        <p:spPr>
          <a:xfrm>
            <a:off x="1919730" y="3826092"/>
            <a:ext cx="1522601" cy="249382"/>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i="0" u="none" strike="noStrike" cap="none">
                <a:solidFill>
                  <a:schemeClr val="lt1"/>
                </a:solidFill>
                <a:latin typeface="Arial"/>
                <a:ea typeface="Arial"/>
                <a:cs typeface="Arial"/>
                <a:sym typeface="Arial"/>
              </a:rPr>
              <a:t>紙媒体・機内メディア等</a:t>
            </a:r>
            <a:endParaRPr/>
          </a:p>
        </p:txBody>
      </p:sp>
      <p:sp>
        <p:nvSpPr>
          <p:cNvPr id="61" name="Google Shape;61;p3"/>
          <p:cNvSpPr txBox="1"/>
          <p:nvPr/>
        </p:nvSpPr>
        <p:spPr>
          <a:xfrm>
            <a:off x="4627895" y="1345325"/>
            <a:ext cx="2873777" cy="3549433"/>
          </a:xfrm>
          <a:prstGeom prst="rect">
            <a:avLst/>
          </a:prstGeom>
          <a:noFill/>
          <a:ln>
            <a:noFill/>
          </a:ln>
        </p:spPr>
        <p:txBody>
          <a:bodyPr spcFirstLastPara="1" wrap="square" lIns="91425" tIns="45700" rIns="91425" bIns="45700" anchor="t" anchorCtr="0">
            <a:spAutoFit/>
          </a:bodyPr>
          <a:lstStyle/>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SKYWARD</a:t>
            </a:r>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国内線 前方スクリーンCM</a:t>
            </a:r>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国内線 ウェルカムスクリーンアド</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国内線 映画前CM</a:t>
            </a:r>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国内線 ビデオ前CM</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国際線 映画前CM</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国際線 ビデオ前CM</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ja-JP" sz="1300" b="0" i="0" u="none" strike="noStrike" cap="none">
                <a:solidFill>
                  <a:schemeClr val="dk1"/>
                </a:solidFill>
                <a:latin typeface="Arial"/>
                <a:ea typeface="Arial"/>
                <a:cs typeface="Arial"/>
                <a:sym typeface="Arial"/>
              </a:rPr>
              <a:t>JAL CAビジネスリサーチ</a:t>
            </a:r>
            <a:endParaRPr sz="1300" b="0" i="0" u="none" strike="noStrike" cap="none">
              <a:solidFill>
                <a:schemeClr val="dk1"/>
              </a:solidFill>
              <a:latin typeface="Arial"/>
              <a:ea typeface="Arial"/>
              <a:cs typeface="Arial"/>
              <a:sym typeface="Arial"/>
            </a:endParaRPr>
          </a:p>
        </p:txBody>
      </p:sp>
      <p:sp>
        <p:nvSpPr>
          <p:cNvPr id="62" name="Google Shape;62;p3"/>
          <p:cNvSpPr/>
          <p:nvPr/>
        </p:nvSpPr>
        <p:spPr>
          <a:xfrm>
            <a:off x="7634451" y="1556953"/>
            <a:ext cx="684000" cy="180000"/>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b="1" i="0" u="none" strike="noStrike" cap="none">
              <a:solidFill>
                <a:schemeClr val="lt1"/>
              </a:solidFill>
              <a:latin typeface="Arial"/>
              <a:ea typeface="Arial"/>
              <a:cs typeface="Arial"/>
              <a:sym typeface="Arial"/>
            </a:endParaRPr>
          </a:p>
        </p:txBody>
      </p:sp>
      <p:sp>
        <p:nvSpPr>
          <p:cNvPr id="63" name="Google Shape;63;p3"/>
          <p:cNvSpPr/>
          <p:nvPr/>
        </p:nvSpPr>
        <p:spPr>
          <a:xfrm>
            <a:off x="7643728" y="1975843"/>
            <a:ext cx="684000"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国内線</a:t>
            </a:r>
            <a:endParaRPr/>
          </a:p>
        </p:txBody>
      </p:sp>
      <p:grpSp>
        <p:nvGrpSpPr>
          <p:cNvPr id="64" name="Google Shape;64;p3"/>
          <p:cNvGrpSpPr/>
          <p:nvPr/>
        </p:nvGrpSpPr>
        <p:grpSpPr>
          <a:xfrm>
            <a:off x="7643728" y="3727393"/>
            <a:ext cx="684000" cy="1068018"/>
            <a:chOff x="7634451" y="2905217"/>
            <a:chExt cx="684000" cy="1068018"/>
          </a:xfrm>
        </p:grpSpPr>
        <p:sp>
          <p:nvSpPr>
            <p:cNvPr id="65" name="Google Shape;65;p3"/>
            <p:cNvSpPr/>
            <p:nvPr/>
          </p:nvSpPr>
          <p:spPr>
            <a:xfrm>
              <a:off x="7634451" y="2905217"/>
              <a:ext cx="684000" cy="180000"/>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国際線</a:t>
              </a:r>
              <a:endParaRPr/>
            </a:p>
          </p:txBody>
        </p:sp>
        <p:sp>
          <p:nvSpPr>
            <p:cNvPr id="66" name="Google Shape;66;p3"/>
            <p:cNvSpPr/>
            <p:nvPr/>
          </p:nvSpPr>
          <p:spPr>
            <a:xfrm>
              <a:off x="7634451" y="3341110"/>
              <a:ext cx="684000" cy="180000"/>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国際線</a:t>
              </a:r>
              <a:endParaRPr/>
            </a:p>
          </p:txBody>
        </p:sp>
        <p:sp>
          <p:nvSpPr>
            <p:cNvPr id="67" name="Google Shape;67;p3"/>
            <p:cNvSpPr/>
            <p:nvPr/>
          </p:nvSpPr>
          <p:spPr>
            <a:xfrm>
              <a:off x="7634451" y="3793235"/>
              <a:ext cx="684000" cy="180000"/>
            </a:xfrm>
            <a:prstGeom prst="roundRect">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その他</a:t>
              </a:r>
              <a:endParaRPr/>
            </a:p>
          </p:txBody>
        </p:sp>
      </p:grpSp>
      <p:sp>
        <p:nvSpPr>
          <p:cNvPr id="68" name="Google Shape;68;p3"/>
          <p:cNvSpPr/>
          <p:nvPr/>
        </p:nvSpPr>
        <p:spPr>
          <a:xfrm>
            <a:off x="7561299" y="1563009"/>
            <a:ext cx="835496" cy="180000"/>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機内誌</a:t>
            </a:r>
            <a:endParaRPr/>
          </a:p>
        </p:txBody>
      </p:sp>
      <p:sp>
        <p:nvSpPr>
          <p:cNvPr id="69" name="Google Shape;69;p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p:sp>
        <p:nvSpPr>
          <p:cNvPr id="70" name="Google Shape;70;p3"/>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740" b="0" i="0" u="none" strike="noStrike" cap="none">
                <a:solidFill>
                  <a:srgbClr val="666666"/>
                </a:solidFill>
                <a:latin typeface="Arial"/>
                <a:ea typeface="Arial"/>
                <a:cs typeface="Arial"/>
                <a:sym typeface="Arial"/>
              </a:rPr>
              <a:t>© JAL Brand Communications. All Rights Reserved.</a:t>
            </a:r>
            <a:endParaRPr/>
          </a:p>
        </p:txBody>
      </p:sp>
      <p:sp>
        <p:nvSpPr>
          <p:cNvPr id="71" name="Google Shape;71;p3"/>
          <p:cNvSpPr/>
          <p:nvPr/>
        </p:nvSpPr>
        <p:spPr>
          <a:xfrm>
            <a:off x="7643728" y="2425786"/>
            <a:ext cx="684000"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国内線</a:t>
            </a:r>
            <a:endParaRPr/>
          </a:p>
        </p:txBody>
      </p:sp>
      <p:sp>
        <p:nvSpPr>
          <p:cNvPr id="72" name="Google Shape;72;p3"/>
          <p:cNvSpPr/>
          <p:nvPr/>
        </p:nvSpPr>
        <p:spPr>
          <a:xfrm>
            <a:off x="7643728" y="2873665"/>
            <a:ext cx="684000"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国内線</a:t>
            </a:r>
            <a:endParaRPr/>
          </a:p>
        </p:txBody>
      </p:sp>
      <p:sp>
        <p:nvSpPr>
          <p:cNvPr id="73" name="Google Shape;73;p3"/>
          <p:cNvSpPr/>
          <p:nvPr/>
        </p:nvSpPr>
        <p:spPr>
          <a:xfrm>
            <a:off x="7657275" y="3283196"/>
            <a:ext cx="684000"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b="1" i="0" u="none" strike="noStrike" cap="none">
                <a:solidFill>
                  <a:schemeClr val="lt1"/>
                </a:solidFill>
                <a:latin typeface="Arial"/>
                <a:ea typeface="Arial"/>
                <a:cs typeface="Arial"/>
                <a:sym typeface="Arial"/>
              </a:rPr>
              <a:t>国内線</a:t>
            </a:r>
            <a:endParaRPr/>
          </a:p>
        </p:txBody>
      </p:sp>
    </p:spTree>
    <p:extLst>
      <p:ext uri="{BB962C8B-B14F-4D97-AF65-F5344CB8AC3E}">
        <p14:creationId xmlns:p14="http://schemas.microsoft.com/office/powerpoint/2010/main" val="34317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8" name="Google Shape;318;p9"/>
          <p:cNvSpPr/>
          <p:nvPr/>
        </p:nvSpPr>
        <p:spPr>
          <a:xfrm>
            <a:off x="4242546" y="2508283"/>
            <a:ext cx="1058120" cy="105812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9"/>
          <p:cNvSpPr txBox="1"/>
          <p:nvPr/>
        </p:nvSpPr>
        <p:spPr>
          <a:xfrm>
            <a:off x="4310675" y="2703301"/>
            <a:ext cx="921862" cy="647870"/>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300"/>
              <a:buFont typeface="Arial"/>
              <a:buNone/>
            </a:pPr>
            <a:r>
              <a:rPr lang="ja-JP" sz="1300" b="1" i="0" u="none" strike="noStrike" cap="none">
                <a:solidFill>
                  <a:schemeClr val="lt1"/>
                </a:solidFill>
                <a:latin typeface="Arial"/>
                <a:ea typeface="Arial"/>
                <a:cs typeface="Arial"/>
                <a:sym typeface="Arial"/>
              </a:rPr>
              <a:t>圧倒的な</a:t>
            </a:r>
            <a:endParaRPr sz="13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300"/>
              <a:buFont typeface="Arial"/>
              <a:buNone/>
            </a:pPr>
            <a:r>
              <a:rPr lang="ja-JP" sz="1300" b="1" i="0" u="none" strike="noStrike" cap="none">
                <a:solidFill>
                  <a:schemeClr val="lt1"/>
                </a:solidFill>
                <a:latin typeface="Arial"/>
                <a:ea typeface="Arial"/>
                <a:cs typeface="Arial"/>
                <a:sym typeface="Arial"/>
              </a:rPr>
              <a:t>リーチ力</a:t>
            </a:r>
            <a:endParaRPr sz="1400" b="0" i="0" u="none" strike="noStrike" cap="none">
              <a:solidFill>
                <a:srgbClr val="000000"/>
              </a:solidFill>
              <a:latin typeface="Arial"/>
              <a:ea typeface="Arial"/>
              <a:cs typeface="Arial"/>
              <a:sym typeface="Arial"/>
            </a:endParaRPr>
          </a:p>
        </p:txBody>
      </p:sp>
      <p:sp>
        <p:nvSpPr>
          <p:cNvPr id="320" name="Google Shape;320;p9"/>
          <p:cNvSpPr txBox="1"/>
          <p:nvPr/>
        </p:nvSpPr>
        <p:spPr>
          <a:xfrm>
            <a:off x="1093145" y="2634381"/>
            <a:ext cx="3373312" cy="741485"/>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JALグループ国内線で月間約251万人以上</a:t>
            </a:r>
            <a:r>
              <a:rPr lang="ja-JP" sz="1000" b="0" i="0" u="none" strike="noStrike" cap="none" baseline="30000">
                <a:solidFill>
                  <a:schemeClr val="dk1"/>
                </a:solidFill>
                <a:latin typeface="Arial"/>
                <a:ea typeface="Arial"/>
                <a:cs typeface="Arial"/>
                <a:sym typeface="Arial"/>
              </a:rPr>
              <a:t>※1</a:t>
            </a:r>
            <a:r>
              <a:rPr lang="ja-JP" sz="1000" b="0" i="0" u="none" strike="noStrike" cap="none">
                <a:solidFill>
                  <a:schemeClr val="dk1"/>
                </a:solidFill>
                <a:latin typeface="Arial"/>
                <a:ea typeface="Arial"/>
                <a:cs typeface="Arial"/>
                <a:sym typeface="Arial"/>
              </a:rPr>
              <a:t>、</a:t>
            </a:r>
            <a:endParaRPr sz="1000" b="0" i="0" u="none" strike="noStrike" cap="none">
              <a:solidFill>
                <a:schemeClr val="dk1"/>
              </a:solidFill>
              <a:latin typeface="Arial"/>
              <a:ea typeface="Arial"/>
              <a:cs typeface="Arial"/>
              <a:sym typeface="Arial"/>
            </a:endParaRPr>
          </a:p>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JAL国際線で月間約36万人以上</a:t>
            </a:r>
            <a:r>
              <a:rPr lang="ja-JP" sz="1000" b="0" i="0" u="none" strike="noStrike" cap="none" baseline="30000">
                <a:solidFill>
                  <a:schemeClr val="dk1"/>
                </a:solidFill>
                <a:latin typeface="Arial"/>
                <a:ea typeface="Arial"/>
                <a:cs typeface="Arial"/>
                <a:sym typeface="Arial"/>
              </a:rPr>
              <a:t>※1</a:t>
            </a:r>
            <a:r>
              <a:rPr lang="ja-JP" sz="1000" b="0" i="0" u="none" strike="noStrike" cap="none">
                <a:solidFill>
                  <a:schemeClr val="dk1"/>
                </a:solidFill>
                <a:latin typeface="Arial"/>
                <a:ea typeface="Arial"/>
                <a:cs typeface="Arial"/>
                <a:sym typeface="Arial"/>
              </a:rPr>
              <a:t>のお客さまへの</a:t>
            </a:r>
            <a:endParaRPr sz="1000" b="0" i="0" u="none" strike="noStrike" cap="none">
              <a:solidFill>
                <a:schemeClr val="dk1"/>
              </a:solidFill>
              <a:latin typeface="Arial"/>
              <a:ea typeface="Arial"/>
              <a:cs typeface="Arial"/>
              <a:sym typeface="Arial"/>
            </a:endParaRPr>
          </a:p>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訴求が可能です。</a:t>
            </a:r>
            <a:endParaRPr sz="1400" b="0" i="0" u="none" strike="noStrike" cap="none">
              <a:solidFill>
                <a:srgbClr val="000000"/>
              </a:solidFill>
              <a:latin typeface="Arial"/>
              <a:ea typeface="Arial"/>
              <a:cs typeface="Arial"/>
              <a:sym typeface="Arial"/>
            </a:endParaRPr>
          </a:p>
        </p:txBody>
      </p:sp>
      <p:sp>
        <p:nvSpPr>
          <p:cNvPr id="321" name="Google Shape;321;p9"/>
          <p:cNvSpPr/>
          <p:nvPr/>
        </p:nvSpPr>
        <p:spPr>
          <a:xfrm>
            <a:off x="986537" y="3839740"/>
            <a:ext cx="1318156" cy="1318156"/>
          </a:xfrm>
          <a:prstGeom prst="ellipse">
            <a:avLst/>
          </a:prstGeom>
          <a:solidFill>
            <a:srgbClr val="595959"/>
          </a:solidFill>
          <a:ln>
            <a:noFill/>
          </a:ln>
          <a:effectLst>
            <a:outerShdw blurRad="434649" dist="38100" dir="2700000" algn="tl" rotWithShape="0">
              <a:srgbClr val="ACB8CA">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9"/>
          <p:cNvSpPr txBox="1"/>
          <p:nvPr/>
        </p:nvSpPr>
        <p:spPr>
          <a:xfrm>
            <a:off x="822639" y="4154878"/>
            <a:ext cx="1645952" cy="68788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JALの</a:t>
            </a:r>
            <a:endParaRPr sz="14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ブランド力</a:t>
            </a:r>
            <a:endParaRPr sz="1400" b="0" i="0" u="none" strike="noStrike" cap="none">
              <a:solidFill>
                <a:srgbClr val="000000"/>
              </a:solidFill>
              <a:latin typeface="Arial"/>
              <a:ea typeface="Arial"/>
              <a:cs typeface="Arial"/>
              <a:sym typeface="Arial"/>
            </a:endParaRPr>
          </a:p>
        </p:txBody>
      </p:sp>
      <p:sp>
        <p:nvSpPr>
          <p:cNvPr id="323" name="Google Shape;323;p9"/>
          <p:cNvSpPr txBox="1"/>
          <p:nvPr/>
        </p:nvSpPr>
        <p:spPr>
          <a:xfrm>
            <a:off x="2448179" y="4000313"/>
            <a:ext cx="3614881" cy="76170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altLang="en-US" sz="1000" b="0" i="0" u="none" strike="noStrike" cap="none" dirty="0">
                <a:solidFill>
                  <a:schemeClr val="tx1"/>
                </a:solidFill>
                <a:latin typeface="Arial"/>
                <a:ea typeface="Arial"/>
                <a:cs typeface="Arial"/>
                <a:sym typeface="Arial"/>
              </a:rPr>
              <a:t>世界最高品質「</a:t>
            </a:r>
            <a:r>
              <a:rPr lang="en-US" altLang="ja-JP" sz="1000" b="0" i="0" u="none" strike="noStrike" cap="none" dirty="0">
                <a:solidFill>
                  <a:schemeClr val="tx1"/>
                </a:solidFill>
                <a:latin typeface="Arial"/>
                <a:ea typeface="Arial"/>
                <a:cs typeface="Arial"/>
                <a:sym typeface="Arial"/>
              </a:rPr>
              <a:t>5</a:t>
            </a:r>
            <a:r>
              <a:rPr lang="ja-JP" altLang="en-US" sz="1000" b="0" i="0" u="none" strike="noStrike" cap="none" dirty="0">
                <a:solidFill>
                  <a:schemeClr val="tx1"/>
                </a:solidFill>
                <a:latin typeface="Arial"/>
                <a:ea typeface="Arial"/>
                <a:cs typeface="Arial"/>
                <a:sym typeface="Arial"/>
              </a:rPr>
              <a:t>スター」に</a:t>
            </a:r>
            <a:r>
              <a:rPr lang="en-US" altLang="ja-JP" sz="1000" b="0" i="0" u="none" strike="noStrike" cap="none" dirty="0">
                <a:solidFill>
                  <a:schemeClr val="tx1"/>
                </a:solidFill>
                <a:latin typeface="Arial"/>
                <a:ea typeface="Arial"/>
                <a:cs typeface="Arial"/>
                <a:sym typeface="Arial"/>
              </a:rPr>
              <a:t>6</a:t>
            </a:r>
            <a:r>
              <a:rPr lang="ja-JP" altLang="en-US" sz="1000" b="0" i="0" u="none" strike="noStrike" cap="none" dirty="0">
                <a:solidFill>
                  <a:schemeClr val="tx1"/>
                </a:solidFill>
                <a:latin typeface="Arial"/>
                <a:ea typeface="Arial"/>
                <a:cs typeface="Arial"/>
                <a:sym typeface="Arial"/>
              </a:rPr>
              <a:t>年連続で認定</a:t>
            </a:r>
            <a:r>
              <a:rPr lang="en-US" altLang="ja-JP" sz="1000" b="0" i="0" u="none" strike="noStrike" cap="none" baseline="30000" dirty="0">
                <a:solidFill>
                  <a:schemeClr val="tx1"/>
                </a:solidFill>
                <a:latin typeface="Arial"/>
                <a:ea typeface="Arial"/>
                <a:cs typeface="Arial"/>
                <a:sym typeface="Arial"/>
              </a:rPr>
              <a:t>※</a:t>
            </a:r>
            <a:r>
              <a:rPr lang="en-US" altLang="ja-JP" sz="1000" b="0" i="0" u="none" strike="noStrike" cap="none" baseline="30000" dirty="0">
                <a:solidFill>
                  <a:schemeClr val="dk1"/>
                </a:solidFill>
                <a:latin typeface="Arial"/>
                <a:ea typeface="Arial"/>
                <a:cs typeface="Arial"/>
                <a:sym typeface="Arial"/>
              </a:rPr>
              <a:t>2</a:t>
            </a:r>
            <a:r>
              <a:rPr lang="ja-JP" altLang="en-US" sz="1000" b="0" i="0" u="none" strike="noStrike" cap="none" dirty="0">
                <a:solidFill>
                  <a:schemeClr val="dk1"/>
                </a:solidFill>
                <a:latin typeface="Arial"/>
                <a:ea typeface="Arial"/>
                <a:cs typeface="Arial"/>
                <a:sym typeface="Arial"/>
              </a:rPr>
              <a:t>、</a:t>
            </a:r>
          </a:p>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4年連続日本のベストエアライン受賞</a:t>
            </a:r>
            <a:r>
              <a:rPr lang="ja-JP" sz="1000" b="0" i="0" u="none" strike="noStrike" cap="none" baseline="30000" dirty="0">
                <a:solidFill>
                  <a:schemeClr val="dk1"/>
                </a:solidFill>
                <a:latin typeface="Arial"/>
                <a:ea typeface="Arial"/>
                <a:cs typeface="Arial"/>
                <a:sym typeface="Arial"/>
              </a:rPr>
              <a:t>※3</a:t>
            </a:r>
            <a:r>
              <a:rPr lang="ja-JP" sz="1000" b="0" i="0" u="none" strike="noStrike" cap="none" dirty="0">
                <a:solidFill>
                  <a:schemeClr val="dk1"/>
                </a:solidFill>
                <a:latin typeface="Arial"/>
                <a:ea typeface="Arial"/>
                <a:cs typeface="Arial"/>
                <a:sym typeface="Arial"/>
              </a:rPr>
              <a:t>に</a:t>
            </a:r>
            <a:endParaRPr sz="1000" b="0" i="0" u="none" strike="noStrike" cap="none" dirty="0">
              <a:solidFill>
                <a:schemeClr val="dk1"/>
              </a:solidFill>
              <a:latin typeface="Arial"/>
              <a:ea typeface="Arial"/>
              <a:cs typeface="Arial"/>
              <a:sym typeface="Arial"/>
            </a:endParaRPr>
          </a:p>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裏付けられたお客さまからの信頼の証、「JALブランド」。</a:t>
            </a:r>
            <a:endParaRPr sz="1400" b="0" i="0" u="none" strike="noStrike" cap="none" dirty="0">
              <a:solidFill>
                <a:srgbClr val="000000"/>
              </a:solidFill>
              <a:latin typeface="Arial"/>
              <a:ea typeface="Arial"/>
              <a:cs typeface="Arial"/>
              <a:sym typeface="Arial"/>
            </a:endParaRPr>
          </a:p>
        </p:txBody>
      </p:sp>
      <p:sp>
        <p:nvSpPr>
          <p:cNvPr id="324" name="Google Shape;324;p9"/>
          <p:cNvSpPr/>
          <p:nvPr/>
        </p:nvSpPr>
        <p:spPr>
          <a:xfrm>
            <a:off x="1046853" y="521704"/>
            <a:ext cx="1900654" cy="1900654"/>
          </a:xfrm>
          <a:prstGeom prst="ellipse">
            <a:avLst/>
          </a:prstGeom>
          <a:solidFill>
            <a:schemeClr val="lt1"/>
          </a:solidFill>
          <a:ln>
            <a:noFill/>
          </a:ln>
          <a:effectLst>
            <a:outerShdw blurRad="434649" dist="38100" dir="2700000" algn="tl" rotWithShape="0">
              <a:srgbClr val="ACB8CA">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 name="Google Shape;325;p9"/>
          <p:cNvSpPr txBox="1"/>
          <p:nvPr/>
        </p:nvSpPr>
        <p:spPr>
          <a:xfrm>
            <a:off x="1108664" y="1128091"/>
            <a:ext cx="1777032" cy="68788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広告ターゲットに</a:t>
            </a:r>
            <a:endParaRPr sz="1400" b="1"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応じた訴求力</a:t>
            </a:r>
            <a:endParaRPr sz="1400" b="0" i="0" u="none" strike="noStrike" cap="none">
              <a:solidFill>
                <a:srgbClr val="000000"/>
              </a:solidFill>
              <a:latin typeface="Arial"/>
              <a:ea typeface="Arial"/>
              <a:cs typeface="Arial"/>
              <a:sym typeface="Arial"/>
            </a:endParaRPr>
          </a:p>
        </p:txBody>
      </p:sp>
      <p:sp>
        <p:nvSpPr>
          <p:cNvPr id="326" name="Google Shape;326;p9"/>
          <p:cNvSpPr txBox="1"/>
          <p:nvPr/>
        </p:nvSpPr>
        <p:spPr>
          <a:xfrm>
            <a:off x="3150979" y="1164946"/>
            <a:ext cx="2534026" cy="740908"/>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国内外のご出張やご旅行など、さまざまなお客さまのご利用特性や時期に応じた効果的な訴求が可能です。</a:t>
            </a:r>
            <a:endParaRPr sz="1400" b="0" i="0" u="none" strike="noStrike" cap="none">
              <a:solidFill>
                <a:srgbClr val="000000"/>
              </a:solidFill>
              <a:latin typeface="Arial"/>
              <a:ea typeface="Arial"/>
              <a:cs typeface="Arial"/>
              <a:sym typeface="Arial"/>
            </a:endParaRPr>
          </a:p>
        </p:txBody>
      </p:sp>
      <p:sp>
        <p:nvSpPr>
          <p:cNvPr id="327" name="Google Shape;327;p9"/>
          <p:cNvSpPr/>
          <p:nvPr/>
        </p:nvSpPr>
        <p:spPr>
          <a:xfrm>
            <a:off x="4522160" y="5153460"/>
            <a:ext cx="1740694" cy="1740694"/>
          </a:xfrm>
          <a:prstGeom prst="ellipse">
            <a:avLst/>
          </a:prstGeom>
          <a:solidFill>
            <a:schemeClr val="lt1"/>
          </a:solidFill>
          <a:ln>
            <a:noFill/>
          </a:ln>
          <a:effectLst>
            <a:outerShdw blurRad="434649" dist="38100" dir="2700000" algn="tl" rotWithShape="0">
              <a:srgbClr val="ACB8CA">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 name="Google Shape;328;p9"/>
          <p:cNvSpPr txBox="1"/>
          <p:nvPr/>
        </p:nvSpPr>
        <p:spPr>
          <a:xfrm>
            <a:off x="4117715" y="5556083"/>
            <a:ext cx="2549584" cy="93544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300"/>
              <a:buFont typeface="Arial"/>
              <a:buNone/>
            </a:pPr>
            <a:r>
              <a:rPr lang="ja-JP" sz="1300" b="1" i="0" u="none" strike="noStrike" cap="none">
                <a:solidFill>
                  <a:schemeClr val="dk1"/>
                </a:solidFill>
                <a:latin typeface="Arial"/>
                <a:ea typeface="Arial"/>
                <a:cs typeface="Arial"/>
                <a:sym typeface="Arial"/>
              </a:rPr>
              <a:t>ビジネスリーダー</a:t>
            </a:r>
            <a:endParaRPr sz="1300" b="1"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300"/>
              <a:buFont typeface="Arial"/>
              <a:buNone/>
            </a:pPr>
            <a:r>
              <a:rPr lang="ja-JP" sz="1300" b="1" i="0" u="none" strike="noStrike" cap="none">
                <a:solidFill>
                  <a:schemeClr val="dk1"/>
                </a:solidFill>
                <a:latin typeface="Arial"/>
                <a:ea typeface="Arial"/>
                <a:cs typeface="Arial"/>
                <a:sym typeface="Arial"/>
              </a:rPr>
              <a:t>に向けた</a:t>
            </a:r>
            <a:endParaRPr sz="1300" b="1"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300"/>
              <a:buFont typeface="Arial"/>
              <a:buNone/>
            </a:pPr>
            <a:r>
              <a:rPr lang="ja-JP" sz="1300" b="1" i="0" u="none" strike="noStrike" cap="none">
                <a:solidFill>
                  <a:schemeClr val="dk1"/>
                </a:solidFill>
                <a:latin typeface="Arial"/>
                <a:ea typeface="Arial"/>
                <a:cs typeface="Arial"/>
                <a:sym typeface="Arial"/>
              </a:rPr>
              <a:t>アプローチ力</a:t>
            </a:r>
            <a:endParaRPr sz="1400" b="0" i="0" u="none" strike="noStrike" cap="none">
              <a:solidFill>
                <a:srgbClr val="000000"/>
              </a:solidFill>
              <a:latin typeface="Arial"/>
              <a:ea typeface="Arial"/>
              <a:cs typeface="Arial"/>
              <a:sym typeface="Arial"/>
            </a:endParaRPr>
          </a:p>
        </p:txBody>
      </p:sp>
      <p:sp>
        <p:nvSpPr>
          <p:cNvPr id="329" name="Google Shape;329;p9"/>
          <p:cNvSpPr txBox="1"/>
          <p:nvPr/>
        </p:nvSpPr>
        <p:spPr>
          <a:xfrm>
            <a:off x="986538" y="5696929"/>
            <a:ext cx="3303094" cy="740908"/>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JALのお客さまは男性40～50代、女性30～40代の消費をリードする世代が中心。また、約3割が年収1,000万円以上*</a:t>
            </a:r>
            <a:r>
              <a:rPr lang="ja-JP" sz="1000" b="0" i="0" u="none" strike="noStrike" cap="none" baseline="30000">
                <a:solidFill>
                  <a:schemeClr val="dk1"/>
                </a:solidFill>
                <a:latin typeface="Arial"/>
                <a:ea typeface="Arial"/>
                <a:cs typeface="Arial"/>
                <a:sym typeface="Arial"/>
              </a:rPr>
              <a:t>4</a:t>
            </a:r>
            <a:r>
              <a:rPr lang="ja-JP" sz="1000" b="0" i="0" u="none" strike="noStrike" cap="none">
                <a:solidFill>
                  <a:schemeClr val="dk1"/>
                </a:solidFill>
                <a:latin typeface="Arial"/>
                <a:ea typeface="Arial"/>
                <a:cs typeface="Arial"/>
                <a:sym typeface="Arial"/>
              </a:rPr>
              <a:t>です。</a:t>
            </a:r>
            <a:endParaRPr sz="1400" b="0" i="0" u="none" strike="noStrike" cap="none">
              <a:solidFill>
                <a:srgbClr val="000000"/>
              </a:solidFill>
              <a:latin typeface="Arial"/>
              <a:ea typeface="Arial"/>
              <a:cs typeface="Arial"/>
              <a:sym typeface="Arial"/>
            </a:endParaRPr>
          </a:p>
        </p:txBody>
      </p:sp>
      <p:sp>
        <p:nvSpPr>
          <p:cNvPr id="330" name="Google Shape;330;p9"/>
          <p:cNvSpPr/>
          <p:nvPr/>
        </p:nvSpPr>
        <p:spPr>
          <a:xfrm>
            <a:off x="6074112" y="1128091"/>
            <a:ext cx="4384554" cy="4384554"/>
          </a:xfrm>
          <a:prstGeom prst="ellipse">
            <a:avLst/>
          </a:prstGeom>
          <a:solidFill>
            <a:schemeClr val="lt1"/>
          </a:solidFill>
          <a:ln>
            <a:noFill/>
          </a:ln>
          <a:effectLst>
            <a:outerShdw blurRad="434649" dist="38100" dir="2700000" algn="tl" rotWithShape="0">
              <a:srgbClr val="ACB8CA">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 name="Google Shape;331;p9"/>
          <p:cNvSpPr txBox="1"/>
          <p:nvPr/>
        </p:nvSpPr>
        <p:spPr>
          <a:xfrm>
            <a:off x="6630759" y="2675031"/>
            <a:ext cx="372743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JALグループメディアの特性</a:t>
            </a:r>
            <a:endParaRPr sz="2000" b="1" i="0" u="none" strike="noStrike" cap="none" dirty="0">
              <a:solidFill>
                <a:schemeClr val="dk1"/>
              </a:solidFill>
              <a:latin typeface="Arial"/>
              <a:ea typeface="Arial"/>
              <a:cs typeface="Arial"/>
              <a:sym typeface="Arial"/>
            </a:endParaRPr>
          </a:p>
        </p:txBody>
      </p:sp>
      <p:sp>
        <p:nvSpPr>
          <p:cNvPr id="332" name="Google Shape;332;p9"/>
          <p:cNvSpPr txBox="1"/>
          <p:nvPr/>
        </p:nvSpPr>
        <p:spPr>
          <a:xfrm>
            <a:off x="6640405" y="2457273"/>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Media Features</a:t>
            </a:r>
            <a:endParaRPr sz="1400" b="0" i="0" u="none" strike="noStrike" cap="none">
              <a:solidFill>
                <a:srgbClr val="000000"/>
              </a:solidFill>
              <a:latin typeface="Arial"/>
              <a:ea typeface="Arial"/>
              <a:cs typeface="Arial"/>
              <a:sym typeface="Arial"/>
            </a:endParaRPr>
          </a:p>
        </p:txBody>
      </p:sp>
      <p:grpSp>
        <p:nvGrpSpPr>
          <p:cNvPr id="333" name="Google Shape;333;p9"/>
          <p:cNvGrpSpPr/>
          <p:nvPr/>
        </p:nvGrpSpPr>
        <p:grpSpPr>
          <a:xfrm>
            <a:off x="8431829" y="4397965"/>
            <a:ext cx="1926360" cy="163263"/>
            <a:chOff x="6511059" y="3416580"/>
            <a:chExt cx="1926360" cy="285974"/>
          </a:xfrm>
        </p:grpSpPr>
        <p:sp>
          <p:nvSpPr>
            <p:cNvPr id="334" name="Google Shape;334;p9"/>
            <p:cNvSpPr/>
            <p:nvPr/>
          </p:nvSpPr>
          <p:spPr>
            <a:xfrm>
              <a:off x="7009823" y="3416580"/>
              <a:ext cx="1427596" cy="28597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9"/>
            <p:cNvSpPr/>
            <p:nvPr/>
          </p:nvSpPr>
          <p:spPr>
            <a:xfrm>
              <a:off x="6511059" y="3416580"/>
              <a:ext cx="1643318" cy="28597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36" name="Google Shape;336;p9"/>
          <p:cNvSpPr txBox="1"/>
          <p:nvPr/>
        </p:nvSpPr>
        <p:spPr>
          <a:xfrm>
            <a:off x="6621178" y="3253871"/>
            <a:ext cx="3358545" cy="828648"/>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100"/>
              <a:buFont typeface="Arial"/>
              <a:buNone/>
            </a:pPr>
            <a:r>
              <a:rPr lang="ja-JP" sz="1100" b="0" i="0" u="none" strike="noStrike" cap="none" dirty="0">
                <a:solidFill>
                  <a:schemeClr val="dk1"/>
                </a:solidFill>
                <a:latin typeface="Arial"/>
                <a:ea typeface="Arial"/>
                <a:cs typeface="Arial"/>
                <a:sym typeface="Arial"/>
              </a:rPr>
              <a:t>JALグループメディアは航空</a:t>
            </a:r>
            <a:r>
              <a:rPr lang="ja-JP" altLang="en-US" sz="1100" b="0" i="0" u="none" strike="noStrike" cap="none" dirty="0">
                <a:solidFill>
                  <a:schemeClr val="dk1"/>
                </a:solidFill>
                <a:latin typeface="Arial"/>
                <a:ea typeface="Arial"/>
                <a:cs typeface="Arial"/>
                <a:sym typeface="Arial"/>
              </a:rPr>
              <a:t>メディア</a:t>
            </a:r>
            <a:r>
              <a:rPr lang="ja-JP" sz="1100" b="0" i="0" u="none" strike="noStrike" cap="none" dirty="0">
                <a:solidFill>
                  <a:schemeClr val="dk1"/>
                </a:solidFill>
                <a:latin typeface="Arial"/>
                <a:ea typeface="Arial"/>
                <a:cs typeface="Arial"/>
                <a:sym typeface="Arial"/>
              </a:rPr>
              <a:t>という</a:t>
            </a:r>
            <a:r>
              <a:rPr lang="ja-JP" altLang="en-US" sz="1100" b="0" i="0" u="none" strike="noStrike" cap="none" dirty="0">
                <a:solidFill>
                  <a:schemeClr val="tx1"/>
                </a:solidFill>
                <a:latin typeface="Arial"/>
                <a:ea typeface="Arial"/>
                <a:cs typeface="Arial"/>
                <a:sym typeface="Arial"/>
              </a:rPr>
              <a:t>特性を活かし</a:t>
            </a:r>
            <a:r>
              <a:rPr lang="ja-JP" sz="1100" b="0" i="0" u="none" strike="noStrike" cap="none" dirty="0">
                <a:solidFill>
                  <a:schemeClr val="tx1"/>
                </a:solidFill>
                <a:latin typeface="Arial"/>
                <a:ea typeface="Arial"/>
                <a:cs typeface="Arial"/>
                <a:sym typeface="Arial"/>
              </a:rPr>
              <a:t>、</a:t>
            </a:r>
            <a:r>
              <a:rPr lang="ja-JP" altLang="en-US" sz="1100" b="0" i="0" u="none" strike="noStrike" cap="none" dirty="0">
                <a:solidFill>
                  <a:schemeClr val="tx1"/>
                </a:solidFill>
                <a:latin typeface="Arial"/>
                <a:ea typeface="Arial"/>
                <a:cs typeface="Arial"/>
                <a:sym typeface="Arial"/>
              </a:rPr>
              <a:t>機内誌や</a:t>
            </a:r>
            <a:r>
              <a:rPr lang="en-US" altLang="ja-JP" sz="1100" dirty="0">
                <a:solidFill>
                  <a:schemeClr val="tx1"/>
                </a:solidFill>
              </a:rPr>
              <a:t>Web</a:t>
            </a:r>
            <a:r>
              <a:rPr lang="ja-JP" altLang="en-US" sz="1100" dirty="0">
                <a:solidFill>
                  <a:schemeClr val="tx1"/>
                </a:solidFill>
              </a:rPr>
              <a:t>メディア</a:t>
            </a:r>
            <a:r>
              <a:rPr lang="ja-JP" sz="1100" b="0" i="0" u="none" strike="noStrike" cap="none" dirty="0">
                <a:solidFill>
                  <a:schemeClr val="tx1"/>
                </a:solidFill>
                <a:latin typeface="Arial"/>
                <a:ea typeface="Arial"/>
                <a:cs typeface="Arial"/>
                <a:sym typeface="Arial"/>
              </a:rPr>
              <a:t>など</a:t>
            </a:r>
            <a:r>
              <a:rPr lang="ja-JP" altLang="en-US" sz="1100" b="0" i="0" u="none" strike="noStrike" cap="none" dirty="0">
                <a:solidFill>
                  <a:schemeClr val="tx1"/>
                </a:solidFill>
                <a:latin typeface="Arial"/>
                <a:ea typeface="Arial"/>
                <a:cs typeface="Arial"/>
                <a:sym typeface="Arial"/>
              </a:rPr>
              <a:t>の多彩な</a:t>
            </a:r>
            <a:r>
              <a:rPr lang="ja-JP" sz="1100" b="0" i="0" u="none" strike="noStrike" cap="none" dirty="0">
                <a:solidFill>
                  <a:schemeClr val="tx1"/>
                </a:solidFill>
                <a:latin typeface="Arial"/>
                <a:ea typeface="Arial"/>
                <a:cs typeface="Arial"/>
                <a:sym typeface="Arial"/>
              </a:rPr>
              <a:t>タ</a:t>
            </a:r>
            <a:r>
              <a:rPr lang="ja-JP" sz="1100" b="0" i="0" u="none" strike="noStrike" cap="none" dirty="0">
                <a:solidFill>
                  <a:schemeClr val="dk1"/>
                </a:solidFill>
                <a:latin typeface="Arial"/>
                <a:ea typeface="Arial"/>
                <a:cs typeface="Arial"/>
                <a:sym typeface="Arial"/>
              </a:rPr>
              <a:t>ッチポイントからのプロモーションを実現します。</a:t>
            </a:r>
            <a:endParaRPr sz="1400" b="0" i="0" u="none" strike="noStrike" cap="none" dirty="0">
              <a:solidFill>
                <a:srgbClr val="000000"/>
              </a:solidFill>
              <a:latin typeface="Arial"/>
              <a:ea typeface="Arial"/>
              <a:cs typeface="Arial"/>
              <a:sym typeface="Arial"/>
            </a:endParaRPr>
          </a:p>
        </p:txBody>
      </p:sp>
      <p:sp>
        <p:nvSpPr>
          <p:cNvPr id="337" name="Google Shape;337;p9"/>
          <p:cNvSpPr/>
          <p:nvPr/>
        </p:nvSpPr>
        <p:spPr>
          <a:xfrm>
            <a:off x="938964" y="653220"/>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 name="Google Shape;338;p9"/>
          <p:cNvSpPr txBox="1"/>
          <p:nvPr/>
        </p:nvSpPr>
        <p:spPr>
          <a:xfrm>
            <a:off x="934144" y="538080"/>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0" i="0" u="none" strike="noStrike" cap="none">
                <a:solidFill>
                  <a:schemeClr val="lt1"/>
                </a:solidFill>
                <a:latin typeface="Cormorant SemiBold"/>
                <a:ea typeface="Cormorant SemiBold"/>
                <a:cs typeface="Cormorant SemiBold"/>
                <a:sym typeface="Cormorant SemiBold"/>
              </a:rPr>
              <a:t>01</a:t>
            </a:r>
            <a:endParaRPr sz="1400" b="0" i="0" u="none" strike="noStrike" cap="none">
              <a:solidFill>
                <a:srgbClr val="000000"/>
              </a:solidFill>
              <a:latin typeface="Arial"/>
              <a:ea typeface="Arial"/>
              <a:cs typeface="Arial"/>
              <a:sym typeface="Arial"/>
            </a:endParaRPr>
          </a:p>
        </p:txBody>
      </p:sp>
      <p:sp>
        <p:nvSpPr>
          <p:cNvPr id="339" name="Google Shape;339;p9"/>
          <p:cNvSpPr/>
          <p:nvPr/>
        </p:nvSpPr>
        <p:spPr>
          <a:xfrm>
            <a:off x="4171032" y="2351059"/>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 name="Google Shape;340;p9"/>
          <p:cNvSpPr txBox="1"/>
          <p:nvPr/>
        </p:nvSpPr>
        <p:spPr>
          <a:xfrm>
            <a:off x="4157498" y="2214653"/>
            <a:ext cx="571219"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0" i="0" u="none" strike="noStrike" cap="none">
                <a:solidFill>
                  <a:schemeClr val="lt1"/>
                </a:solidFill>
                <a:latin typeface="Cormorant SemiBold"/>
                <a:ea typeface="Cormorant SemiBold"/>
                <a:cs typeface="Cormorant SemiBold"/>
                <a:sym typeface="Cormorant SemiBold"/>
              </a:rPr>
              <a:t>02</a:t>
            </a:r>
            <a:endParaRPr sz="1400" b="0" i="0" u="none" strike="noStrike" cap="none">
              <a:solidFill>
                <a:srgbClr val="000000"/>
              </a:solidFill>
              <a:latin typeface="Arial"/>
              <a:ea typeface="Arial"/>
              <a:cs typeface="Arial"/>
              <a:sym typeface="Arial"/>
            </a:endParaRPr>
          </a:p>
        </p:txBody>
      </p:sp>
      <p:sp>
        <p:nvSpPr>
          <p:cNvPr id="341" name="Google Shape;341;p9"/>
          <p:cNvSpPr/>
          <p:nvPr/>
        </p:nvSpPr>
        <p:spPr>
          <a:xfrm>
            <a:off x="938074" y="3761176"/>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 name="Google Shape;342;p9"/>
          <p:cNvSpPr txBox="1"/>
          <p:nvPr/>
        </p:nvSpPr>
        <p:spPr>
          <a:xfrm>
            <a:off x="915866" y="3624770"/>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0" i="0" u="none" strike="noStrike" cap="none">
                <a:solidFill>
                  <a:schemeClr val="lt1"/>
                </a:solidFill>
                <a:latin typeface="Cormorant SemiBold"/>
                <a:ea typeface="Cormorant SemiBold"/>
                <a:cs typeface="Cormorant SemiBold"/>
                <a:sym typeface="Cormorant SemiBold"/>
              </a:rPr>
              <a:t>03</a:t>
            </a:r>
            <a:endParaRPr sz="1400" b="0" i="0" u="none" strike="noStrike" cap="none">
              <a:solidFill>
                <a:srgbClr val="000000"/>
              </a:solidFill>
              <a:latin typeface="Arial"/>
              <a:ea typeface="Arial"/>
              <a:cs typeface="Arial"/>
              <a:sym typeface="Arial"/>
            </a:endParaRPr>
          </a:p>
        </p:txBody>
      </p:sp>
      <p:sp>
        <p:nvSpPr>
          <p:cNvPr id="345" name="Google Shape;345;p9"/>
          <p:cNvSpPr/>
          <p:nvPr/>
        </p:nvSpPr>
        <p:spPr>
          <a:xfrm>
            <a:off x="5802693" y="5107985"/>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9"/>
          <p:cNvSpPr txBox="1"/>
          <p:nvPr/>
        </p:nvSpPr>
        <p:spPr>
          <a:xfrm>
            <a:off x="5787240" y="4982212"/>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0" i="0" u="none" strike="noStrike" cap="none">
                <a:solidFill>
                  <a:schemeClr val="lt1"/>
                </a:solidFill>
                <a:latin typeface="Cormorant SemiBold"/>
                <a:ea typeface="Cormorant SemiBold"/>
                <a:cs typeface="Cormorant SemiBold"/>
                <a:sym typeface="Cormorant SemiBold"/>
              </a:rPr>
              <a:t>04</a:t>
            </a:r>
            <a:endParaRPr sz="1400" b="0" i="0" u="none" strike="noStrike" cap="none">
              <a:solidFill>
                <a:srgbClr val="000000"/>
              </a:solidFill>
              <a:latin typeface="Arial"/>
              <a:ea typeface="Arial"/>
              <a:cs typeface="Arial"/>
              <a:sym typeface="Arial"/>
            </a:endParaRPr>
          </a:p>
        </p:txBody>
      </p:sp>
      <p:sp>
        <p:nvSpPr>
          <p:cNvPr id="347" name="Google Shape;347;p9"/>
          <p:cNvSpPr txBox="1"/>
          <p:nvPr/>
        </p:nvSpPr>
        <p:spPr>
          <a:xfrm>
            <a:off x="822639" y="7018087"/>
            <a:ext cx="9574628"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※1： JALグループマンスリーレポート22年4月～23年4月 平均　</a:t>
            </a:r>
            <a:r>
              <a:rPr lang="ja-JP" sz="800" b="0" i="0" u="none" strike="noStrike" cap="none" dirty="0">
                <a:solidFill>
                  <a:schemeClr val="tx1"/>
                </a:solidFill>
                <a:latin typeface="Arial"/>
                <a:ea typeface="Arial"/>
                <a:cs typeface="Arial"/>
                <a:sym typeface="Arial"/>
              </a:rPr>
              <a:t>※2：</a:t>
            </a:r>
            <a:r>
              <a:rPr lang="en-US" altLang="ja-JP" sz="800" b="0" i="0" u="none" strike="noStrike" cap="none" dirty="0">
                <a:solidFill>
                  <a:schemeClr val="tx1"/>
                </a:solidFill>
                <a:latin typeface="Arial"/>
                <a:ea typeface="Arial"/>
                <a:cs typeface="Arial"/>
                <a:sym typeface="Arial"/>
              </a:rPr>
              <a:t>SKYTRAX</a:t>
            </a:r>
            <a:r>
              <a:rPr lang="ja-JP" altLang="en-US" sz="800" b="0" i="0" u="none" strike="noStrike" cap="none" dirty="0">
                <a:solidFill>
                  <a:schemeClr val="tx1"/>
                </a:solidFill>
                <a:latin typeface="Arial"/>
                <a:ea typeface="Arial"/>
                <a:cs typeface="Arial"/>
                <a:sym typeface="Arial"/>
              </a:rPr>
              <a:t>社「ワールド・エアライン・スター・レイティング」</a:t>
            </a:r>
            <a:r>
              <a:rPr lang="en-US" altLang="ja-JP" sz="800" b="0" i="0" u="none" strike="noStrike" cap="none" dirty="0">
                <a:solidFill>
                  <a:schemeClr val="tx1"/>
                </a:solidFill>
                <a:latin typeface="Arial"/>
                <a:ea typeface="Arial"/>
                <a:cs typeface="Arial"/>
                <a:sym typeface="Arial"/>
              </a:rPr>
              <a:t>2023</a:t>
            </a:r>
            <a:r>
              <a:rPr lang="ja-JP" altLang="en-US" sz="800" b="0" i="0" u="none" strike="noStrike" cap="none" dirty="0">
                <a:solidFill>
                  <a:schemeClr val="tx1"/>
                </a:solidFill>
                <a:latin typeface="Arial"/>
                <a:ea typeface="Arial"/>
                <a:cs typeface="Arial"/>
                <a:sym typeface="Arial"/>
              </a:rPr>
              <a:t>年</a:t>
            </a:r>
            <a:r>
              <a:rPr lang="en-US" altLang="ja-JP" sz="800" b="0" i="0" u="none" strike="noStrike" cap="none" dirty="0">
                <a:solidFill>
                  <a:schemeClr val="tx1"/>
                </a:solidFill>
                <a:latin typeface="Arial"/>
                <a:ea typeface="Arial"/>
                <a:cs typeface="Arial"/>
                <a:sym typeface="Arial"/>
              </a:rPr>
              <a:t>2</a:t>
            </a:r>
            <a:r>
              <a:rPr lang="ja-JP" altLang="en-US" sz="800" b="0" i="0" u="none" strike="noStrike" cap="none" dirty="0">
                <a:solidFill>
                  <a:schemeClr val="tx1"/>
                </a:solidFill>
                <a:latin typeface="Arial"/>
                <a:ea typeface="Arial"/>
                <a:cs typeface="Arial"/>
                <a:sym typeface="Arial"/>
              </a:rPr>
              <a:t>月時点　</a:t>
            </a:r>
            <a:endParaRPr lang="en-US" altLang="ja-JP" sz="800" b="0" i="0" u="none" strike="noStrike" cap="none" dirty="0">
              <a:solidFill>
                <a:schemeClr val="tx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※3：Tripadvisor®「トラベラーズチョイス</a:t>
            </a:r>
            <a:r>
              <a:rPr lang="ja-JP" sz="800" b="0" i="0" u="none" strike="noStrike" cap="none" baseline="30000" dirty="0">
                <a:solidFill>
                  <a:schemeClr val="dk1"/>
                </a:solidFill>
                <a:latin typeface="Arial"/>
                <a:ea typeface="Arial"/>
                <a:cs typeface="Arial"/>
                <a:sym typeface="Arial"/>
              </a:rPr>
              <a:t>TM </a:t>
            </a:r>
            <a:r>
              <a:rPr lang="ja-JP" sz="800" b="0" i="0" u="none" strike="noStrike" cap="none" dirty="0">
                <a:solidFill>
                  <a:schemeClr val="dk1"/>
                </a:solidFill>
                <a:latin typeface="Arial"/>
                <a:ea typeface="Arial"/>
                <a:cs typeface="Arial"/>
                <a:sym typeface="Arial"/>
              </a:rPr>
              <a:t>世界の人気エアライン2020」 ※4：JAL調べ</a:t>
            </a:r>
            <a:endParaRPr sz="1400" b="0" i="0" u="none" strike="noStrike" cap="none" dirty="0">
              <a:solidFill>
                <a:srgbClr val="000000"/>
              </a:solidFill>
              <a:latin typeface="Arial"/>
              <a:ea typeface="Arial"/>
              <a:cs typeface="Arial"/>
              <a:sym typeface="Arial"/>
            </a:endParaRPr>
          </a:p>
        </p:txBody>
      </p:sp>
      <p:cxnSp>
        <p:nvCxnSpPr>
          <p:cNvPr id="348" name="Google Shape;348;p9"/>
          <p:cNvCxnSpPr/>
          <p:nvPr/>
        </p:nvCxnSpPr>
        <p:spPr>
          <a:xfrm rot="10800000">
            <a:off x="2425424" y="1992044"/>
            <a:ext cx="3130249" cy="0"/>
          </a:xfrm>
          <a:prstGeom prst="straightConnector1">
            <a:avLst/>
          </a:prstGeom>
          <a:noFill/>
          <a:ln w="15875" cap="flat" cmpd="sng">
            <a:solidFill>
              <a:srgbClr val="595959"/>
            </a:solidFill>
            <a:prstDash val="solid"/>
            <a:miter lim="800000"/>
            <a:headEnd type="none" w="sm" len="sm"/>
            <a:tailEnd type="none" w="sm" len="sm"/>
          </a:ln>
        </p:spPr>
      </p:cxnSp>
      <p:cxnSp>
        <p:nvCxnSpPr>
          <p:cNvPr id="349" name="Google Shape;349;p9"/>
          <p:cNvCxnSpPr/>
          <p:nvPr/>
        </p:nvCxnSpPr>
        <p:spPr>
          <a:xfrm rot="10800000">
            <a:off x="986537" y="3363644"/>
            <a:ext cx="3472337" cy="0"/>
          </a:xfrm>
          <a:prstGeom prst="straightConnector1">
            <a:avLst/>
          </a:prstGeom>
          <a:noFill/>
          <a:ln w="15875" cap="flat" cmpd="sng">
            <a:solidFill>
              <a:srgbClr val="595959"/>
            </a:solidFill>
            <a:prstDash val="solid"/>
            <a:miter lim="800000"/>
            <a:headEnd type="none" w="sm" len="sm"/>
            <a:tailEnd type="none" w="sm" len="sm"/>
          </a:ln>
        </p:spPr>
      </p:cxnSp>
      <p:cxnSp>
        <p:nvCxnSpPr>
          <p:cNvPr id="350" name="Google Shape;350;p9"/>
          <p:cNvCxnSpPr/>
          <p:nvPr/>
        </p:nvCxnSpPr>
        <p:spPr>
          <a:xfrm rot="10800000">
            <a:off x="1997180" y="4854565"/>
            <a:ext cx="3917483" cy="0"/>
          </a:xfrm>
          <a:prstGeom prst="straightConnector1">
            <a:avLst/>
          </a:prstGeom>
          <a:noFill/>
          <a:ln w="15875" cap="flat" cmpd="sng">
            <a:solidFill>
              <a:srgbClr val="595959"/>
            </a:solidFill>
            <a:prstDash val="solid"/>
            <a:miter lim="800000"/>
            <a:headEnd type="none" w="sm" len="sm"/>
            <a:tailEnd type="none" w="sm" len="sm"/>
          </a:ln>
        </p:spPr>
      </p:cxnSp>
      <p:cxnSp>
        <p:nvCxnSpPr>
          <p:cNvPr id="351" name="Google Shape;351;p9"/>
          <p:cNvCxnSpPr/>
          <p:nvPr/>
        </p:nvCxnSpPr>
        <p:spPr>
          <a:xfrm rot="10800000">
            <a:off x="1027362" y="6550898"/>
            <a:ext cx="3985513" cy="0"/>
          </a:xfrm>
          <a:prstGeom prst="straightConnector1">
            <a:avLst/>
          </a:prstGeom>
          <a:noFill/>
          <a:ln w="15875" cap="flat" cmpd="sng">
            <a:solidFill>
              <a:srgbClr val="595959"/>
            </a:solidFill>
            <a:prstDash val="solid"/>
            <a:miter lim="800000"/>
            <a:headEnd type="none" w="sm" len="sm"/>
            <a:tailEnd type="none" w="sm" len="sm"/>
          </a:ln>
        </p:spPr>
      </p:cxnSp>
      <p:sp>
        <p:nvSpPr>
          <p:cNvPr id="353" name="Google Shape;353;p9"/>
          <p:cNvSpPr/>
          <p:nvPr/>
        </p:nvSpPr>
        <p:spPr>
          <a:xfrm>
            <a:off x="118470" y="99760"/>
            <a:ext cx="263236" cy="200526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 name="Google Shape;354;p9"/>
          <p:cNvSpPr txBox="1"/>
          <p:nvPr/>
        </p:nvSpPr>
        <p:spPr>
          <a:xfrm rot="5400000">
            <a:off x="-752545" y="933520"/>
            <a:ext cx="2005266"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JAL</a:t>
            </a:r>
            <a:r>
              <a:rPr lang="ja-JP" altLang="en-US" sz="1100" b="0" i="0" u="none" strike="noStrike" cap="none" dirty="0">
                <a:solidFill>
                  <a:schemeClr val="lt1"/>
                </a:solidFill>
                <a:latin typeface="Arial"/>
                <a:ea typeface="Arial"/>
                <a:cs typeface="Arial"/>
                <a:sym typeface="Arial"/>
              </a:rPr>
              <a:t>グループ</a:t>
            </a:r>
            <a:r>
              <a:rPr lang="ja-JP" sz="1100" b="0" i="0" u="none" strike="noStrike" cap="none" dirty="0">
                <a:solidFill>
                  <a:schemeClr val="lt1"/>
                </a:solidFill>
                <a:latin typeface="Arial"/>
                <a:ea typeface="Arial"/>
                <a:cs typeface="Arial"/>
                <a:sym typeface="Arial"/>
              </a:rPr>
              <a:t>メディアの特性</a:t>
            </a:r>
            <a:endParaRPr sz="1400" b="0" i="0" u="none" strike="noStrike" cap="none" dirty="0">
              <a:solidFill>
                <a:srgbClr val="000000"/>
              </a:solidFill>
              <a:latin typeface="Arial"/>
              <a:ea typeface="Arial"/>
              <a:cs typeface="Arial"/>
              <a:sym typeface="Arial"/>
            </a:endParaRPr>
          </a:p>
        </p:txBody>
      </p:sp>
      <p:sp>
        <p:nvSpPr>
          <p:cNvPr id="355" name="Google Shape;355;p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11" name="図 10" descr="グラフィカル ユーザー インターフェイス">
            <a:extLst>
              <a:ext uri="{FF2B5EF4-FFF2-40B4-BE49-F238E27FC236}">
                <a16:creationId xmlns:a16="http://schemas.microsoft.com/office/drawing/2014/main" id="{2CB285A8-1C86-1EDE-1785-58688EE22B2B}"/>
              </a:ext>
            </a:extLst>
          </p:cNvPr>
          <p:cNvPicPr>
            <a:picLocks noChangeAspect="1"/>
          </p:cNvPicPr>
          <p:nvPr/>
        </p:nvPicPr>
        <p:blipFill>
          <a:blip r:embed="rId3"/>
          <a:stretch>
            <a:fillRect/>
          </a:stretch>
        </p:blipFill>
        <p:spPr>
          <a:xfrm>
            <a:off x="5453036" y="6206917"/>
            <a:ext cx="612257" cy="386880"/>
          </a:xfrm>
          <a:prstGeom prst="rect">
            <a:avLst/>
          </a:prstGeom>
        </p:spPr>
      </p:pic>
      <p:pic>
        <p:nvPicPr>
          <p:cNvPr id="361" name="Google Shape;361;p10"/>
          <p:cNvPicPr preferRelativeResize="0"/>
          <p:nvPr/>
        </p:nvPicPr>
        <p:blipFill rotWithShape="1">
          <a:blip r:embed="rId4">
            <a:alphaModFix/>
          </a:blip>
          <a:srcRect/>
          <a:stretch/>
        </p:blipFill>
        <p:spPr>
          <a:xfrm>
            <a:off x="5346580" y="3409735"/>
            <a:ext cx="3124200" cy="1485900"/>
          </a:xfrm>
          <a:prstGeom prst="rect">
            <a:avLst/>
          </a:prstGeom>
          <a:noFill/>
          <a:ln>
            <a:noFill/>
          </a:ln>
        </p:spPr>
      </p:pic>
      <p:pic>
        <p:nvPicPr>
          <p:cNvPr id="362" name="Google Shape;362;p10"/>
          <p:cNvPicPr preferRelativeResize="0"/>
          <p:nvPr/>
        </p:nvPicPr>
        <p:blipFill rotWithShape="1">
          <a:blip r:embed="rId5">
            <a:alphaModFix/>
          </a:blip>
          <a:srcRect/>
          <a:stretch/>
        </p:blipFill>
        <p:spPr>
          <a:xfrm rot="261436">
            <a:off x="814121" y="2453253"/>
            <a:ext cx="3837870" cy="4487062"/>
          </a:xfrm>
          <a:prstGeom prst="rect">
            <a:avLst/>
          </a:prstGeom>
          <a:noFill/>
          <a:ln>
            <a:noFill/>
          </a:ln>
        </p:spPr>
      </p:pic>
      <p:sp>
        <p:nvSpPr>
          <p:cNvPr id="363" name="Google Shape;363;p10"/>
          <p:cNvSpPr/>
          <p:nvPr/>
        </p:nvSpPr>
        <p:spPr>
          <a:xfrm>
            <a:off x="118470" y="99760"/>
            <a:ext cx="263236" cy="133916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 name="Google Shape;364;p10"/>
          <p:cNvSpPr txBox="1"/>
          <p:nvPr/>
        </p:nvSpPr>
        <p:spPr>
          <a:xfrm rot="5400000">
            <a:off x="-382842" y="600471"/>
            <a:ext cx="1265860"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JALグループ概要</a:t>
            </a:r>
            <a:endParaRPr sz="1100" b="0" i="0" u="none" strike="noStrike" cap="none" dirty="0">
              <a:solidFill>
                <a:schemeClr val="lt1"/>
              </a:solidFill>
              <a:latin typeface="Arial"/>
              <a:ea typeface="Arial"/>
              <a:cs typeface="Arial"/>
              <a:sym typeface="Arial"/>
            </a:endParaRPr>
          </a:p>
        </p:txBody>
      </p:sp>
      <p:sp>
        <p:nvSpPr>
          <p:cNvPr id="365" name="Google Shape;365;p10"/>
          <p:cNvSpPr txBox="1"/>
          <p:nvPr/>
        </p:nvSpPr>
        <p:spPr>
          <a:xfrm>
            <a:off x="1099605" y="881467"/>
            <a:ext cx="3437095"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JALグループ概要</a:t>
            </a:r>
            <a:endParaRPr sz="1800" b="1" i="0" u="none" strike="noStrike" cap="none">
              <a:solidFill>
                <a:schemeClr val="dk1"/>
              </a:solidFill>
              <a:latin typeface="Arial"/>
              <a:ea typeface="Arial"/>
              <a:cs typeface="Arial"/>
              <a:sym typeface="Arial"/>
            </a:endParaRPr>
          </a:p>
        </p:txBody>
      </p:sp>
      <p:sp>
        <p:nvSpPr>
          <p:cNvPr id="366" name="Google Shape;366;p10"/>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JAL Group Overview</a:t>
            </a:r>
            <a:endParaRPr sz="1400" b="0" i="0" u="none" strike="noStrike" cap="none">
              <a:solidFill>
                <a:srgbClr val="000000"/>
              </a:solidFill>
              <a:latin typeface="Arial"/>
              <a:ea typeface="Arial"/>
              <a:cs typeface="Arial"/>
              <a:sym typeface="Arial"/>
            </a:endParaRPr>
          </a:p>
        </p:txBody>
      </p:sp>
      <p:sp>
        <p:nvSpPr>
          <p:cNvPr id="367" name="Google Shape;367;p10"/>
          <p:cNvSpPr txBox="1"/>
          <p:nvPr/>
        </p:nvSpPr>
        <p:spPr>
          <a:xfrm>
            <a:off x="1111236" y="1593167"/>
            <a:ext cx="3501018" cy="36159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JALグループの運航路線数</a:t>
            </a:r>
            <a:r>
              <a:rPr lang="ja-JP" altLang="en-US" sz="1400" b="0" i="0" u="none" strike="noStrike" cap="none" dirty="0">
                <a:solidFill>
                  <a:schemeClr val="dk1"/>
                </a:solidFill>
                <a:latin typeface="Arial"/>
                <a:ea typeface="Arial"/>
                <a:cs typeface="Arial"/>
                <a:sym typeface="Arial"/>
              </a:rPr>
              <a:t>（</a:t>
            </a:r>
            <a:r>
              <a:rPr lang="ja-JP" sz="1400" b="0" i="0" u="none" strike="noStrike" cap="none">
                <a:solidFill>
                  <a:schemeClr val="dk1"/>
                </a:solidFill>
                <a:latin typeface="Arial"/>
                <a:ea typeface="Arial"/>
                <a:cs typeface="Arial"/>
                <a:sym typeface="Arial"/>
              </a:rPr>
              <a:t>国内線</a:t>
            </a:r>
            <a:r>
              <a:rPr lang="ja-JP" altLang="en-US" sz="1400" b="0" i="0" u="none" strike="noStrike" cap="none">
                <a:solidFill>
                  <a:schemeClr val="dk1"/>
                </a:solidFill>
                <a:latin typeface="Arial"/>
                <a:ea typeface="Arial"/>
                <a:cs typeface="Arial"/>
                <a:sym typeface="Arial"/>
              </a:rPr>
              <a:t>）</a:t>
            </a:r>
            <a:endParaRPr sz="1400" b="0" i="0" u="none" strike="noStrike" cap="none" baseline="30000" dirty="0">
              <a:solidFill>
                <a:schemeClr val="dk1"/>
              </a:solidFill>
              <a:latin typeface="Arial"/>
              <a:ea typeface="Arial"/>
              <a:cs typeface="Arial"/>
              <a:sym typeface="Arial"/>
            </a:endParaRPr>
          </a:p>
        </p:txBody>
      </p:sp>
      <p:sp>
        <p:nvSpPr>
          <p:cNvPr id="368" name="Google Shape;368;p10"/>
          <p:cNvSpPr txBox="1"/>
          <p:nvPr/>
        </p:nvSpPr>
        <p:spPr>
          <a:xfrm>
            <a:off x="1099605" y="1938893"/>
            <a:ext cx="4189862" cy="32658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利便性の高いネットワーク</a:t>
            </a:r>
            <a:endParaRPr sz="1400" b="0" i="0" u="none" strike="noStrike" cap="none" dirty="0">
              <a:solidFill>
                <a:srgbClr val="000000"/>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2671DFC4-6318-0E44-27F5-3C80D6EB63B4}"/>
              </a:ext>
            </a:extLst>
          </p:cNvPr>
          <p:cNvGrpSpPr/>
          <p:nvPr/>
        </p:nvGrpSpPr>
        <p:grpSpPr>
          <a:xfrm>
            <a:off x="1111233" y="2341951"/>
            <a:ext cx="2232041" cy="834468"/>
            <a:chOff x="1111234" y="2341951"/>
            <a:chExt cx="1704319" cy="834468"/>
          </a:xfrm>
        </p:grpSpPr>
        <p:sp>
          <p:nvSpPr>
            <p:cNvPr id="370" name="Google Shape;370;p10"/>
            <p:cNvSpPr txBox="1"/>
            <p:nvPr/>
          </p:nvSpPr>
          <p:spPr>
            <a:xfrm>
              <a:off x="1111234" y="2503968"/>
              <a:ext cx="1704317"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2600"/>
                <a:buFont typeface="Arial"/>
                <a:buNone/>
                <a:tabLst/>
                <a:defRPr/>
              </a:pPr>
              <a:r>
                <a:rPr lang="en-US" altLang="ja-JP" sz="2600" b="1" i="0" u="none" strike="noStrike" cap="none" dirty="0">
                  <a:solidFill>
                    <a:schemeClr val="dk1"/>
                  </a:solidFill>
                  <a:latin typeface="Arial"/>
                  <a:ea typeface="Arial"/>
                  <a:cs typeface="Arial"/>
                  <a:sym typeface="Arial"/>
                </a:rPr>
                <a:t>65</a:t>
              </a:r>
              <a:r>
                <a:rPr lang="ja-JP" altLang="en-US" sz="1000" dirty="0">
                  <a:solidFill>
                    <a:schemeClr val="dk1"/>
                  </a:solidFill>
                </a:rPr>
                <a:t> 空</a:t>
              </a:r>
              <a:r>
                <a:rPr lang="ja-JP" altLang="en-US" sz="1000" b="0" i="0" u="none" strike="noStrike" cap="none" dirty="0">
                  <a:solidFill>
                    <a:schemeClr val="dk1"/>
                  </a:solidFill>
                  <a:latin typeface="Arial"/>
                  <a:ea typeface="Arial"/>
                  <a:cs typeface="Arial"/>
                  <a:sym typeface="Arial"/>
                </a:rPr>
                <a:t>港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133</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 路線</a:t>
              </a:r>
              <a:endParaRPr kumimoji="0" lang="ja-JP" alt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2" name="Google Shape;372;p10"/>
            <p:cNvSpPr txBox="1"/>
            <p:nvPr/>
          </p:nvSpPr>
          <p:spPr>
            <a:xfrm>
              <a:off x="1111236" y="2341951"/>
              <a:ext cx="1704317" cy="30534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国内線の空港数・路線数</a:t>
              </a:r>
              <a:endParaRPr sz="1400" b="0" i="0" u="none" strike="noStrike" cap="none" dirty="0">
                <a:solidFill>
                  <a:srgbClr val="000000"/>
                </a:solidFill>
                <a:latin typeface="Arial"/>
                <a:ea typeface="Arial"/>
                <a:cs typeface="Arial"/>
                <a:sym typeface="Arial"/>
              </a:endParaRPr>
            </a:p>
          </p:txBody>
        </p:sp>
      </p:grpSp>
      <p:sp>
        <p:nvSpPr>
          <p:cNvPr id="373" name="Google Shape;373;p10"/>
          <p:cNvSpPr txBox="1"/>
          <p:nvPr/>
        </p:nvSpPr>
        <p:spPr>
          <a:xfrm>
            <a:off x="5345797" y="1579017"/>
            <a:ext cx="3647133" cy="36159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JALグループの運航路線数</a:t>
            </a:r>
            <a:r>
              <a:rPr lang="ja-JP" altLang="en-US" sz="1400" b="0" i="0" u="none" strike="noStrike" cap="none" dirty="0">
                <a:solidFill>
                  <a:schemeClr val="dk1"/>
                </a:solidFill>
                <a:latin typeface="Arial"/>
                <a:ea typeface="Arial"/>
                <a:cs typeface="Arial"/>
                <a:sym typeface="Arial"/>
              </a:rPr>
              <a:t>（</a:t>
            </a:r>
            <a:r>
              <a:rPr lang="ja-JP" sz="1400" b="0" i="0" u="none" strike="noStrike" cap="none">
                <a:solidFill>
                  <a:schemeClr val="dk1"/>
                </a:solidFill>
                <a:latin typeface="Arial"/>
                <a:ea typeface="Arial"/>
                <a:cs typeface="Arial"/>
                <a:sym typeface="Arial"/>
              </a:rPr>
              <a:t>国際線</a:t>
            </a:r>
            <a:r>
              <a:rPr lang="ja-JP" altLang="en-US" sz="1400" b="0" i="0" u="none" strike="noStrike" cap="none">
                <a:solidFill>
                  <a:schemeClr val="dk1"/>
                </a:solidFill>
                <a:latin typeface="Arial"/>
                <a:ea typeface="Arial"/>
                <a:cs typeface="Arial"/>
                <a:sym typeface="Arial"/>
              </a:rPr>
              <a:t>）</a:t>
            </a:r>
            <a:endParaRPr sz="1400" b="0" i="0" u="none" strike="noStrike" cap="none" baseline="30000" dirty="0">
              <a:solidFill>
                <a:schemeClr val="dk1"/>
              </a:solidFill>
              <a:latin typeface="Arial"/>
              <a:ea typeface="Arial"/>
              <a:cs typeface="Arial"/>
              <a:sym typeface="Arial"/>
            </a:endParaRPr>
          </a:p>
        </p:txBody>
      </p:sp>
      <p:sp>
        <p:nvSpPr>
          <p:cNvPr id="374" name="Google Shape;374;p10"/>
          <p:cNvSpPr txBox="1"/>
          <p:nvPr/>
        </p:nvSpPr>
        <p:spPr>
          <a:xfrm>
            <a:off x="5346016" y="1921762"/>
            <a:ext cx="4943672" cy="32658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日本と世界を結ぶネットワーク</a:t>
            </a:r>
            <a:endParaRPr sz="1400" b="0" i="0" u="none" strike="noStrike" cap="none" dirty="0">
              <a:solidFill>
                <a:srgbClr val="000000"/>
              </a:solidFill>
              <a:latin typeface="Arial"/>
              <a:ea typeface="Arial"/>
              <a:cs typeface="Arial"/>
              <a:sym typeface="Arial"/>
            </a:endParaRPr>
          </a:p>
        </p:txBody>
      </p:sp>
      <p:grpSp>
        <p:nvGrpSpPr>
          <p:cNvPr id="5" name="グループ化 4">
            <a:extLst>
              <a:ext uri="{FF2B5EF4-FFF2-40B4-BE49-F238E27FC236}">
                <a16:creationId xmlns:a16="http://schemas.microsoft.com/office/drawing/2014/main" id="{FFE2534D-B166-03AA-D1A5-942565909FFE}"/>
              </a:ext>
            </a:extLst>
          </p:cNvPr>
          <p:cNvGrpSpPr/>
          <p:nvPr/>
        </p:nvGrpSpPr>
        <p:grpSpPr>
          <a:xfrm>
            <a:off x="5368733" y="2341951"/>
            <a:ext cx="3223241" cy="821707"/>
            <a:chOff x="5368733" y="2341951"/>
            <a:chExt cx="3223241" cy="821707"/>
          </a:xfrm>
        </p:grpSpPr>
        <p:sp>
          <p:nvSpPr>
            <p:cNvPr id="375" name="Google Shape;375;p10"/>
            <p:cNvSpPr txBox="1"/>
            <p:nvPr/>
          </p:nvSpPr>
          <p:spPr>
            <a:xfrm>
              <a:off x="5368733" y="2491207"/>
              <a:ext cx="3223241"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2600"/>
                <a:buFont typeface="Arial"/>
                <a:buNone/>
                <a:tabLst/>
                <a:defRPr/>
              </a:pPr>
              <a:r>
                <a:rPr lang="en-US" altLang="ja-JP" sz="2600" b="1" i="0" u="none" strike="noStrike" cap="none" dirty="0">
                  <a:solidFill>
                    <a:schemeClr val="dk1"/>
                  </a:solidFill>
                  <a:latin typeface="Arial"/>
                  <a:ea typeface="Arial"/>
                  <a:cs typeface="Arial"/>
                  <a:sym typeface="Arial"/>
                </a:rPr>
                <a:t>64</a:t>
              </a:r>
              <a:r>
                <a:rPr lang="ja-JP" altLang="en-US" sz="1000" b="0" i="0" u="none" strike="noStrike" cap="none" dirty="0">
                  <a:solidFill>
                    <a:schemeClr val="dk1"/>
                  </a:solidFill>
                  <a:latin typeface="Arial"/>
                  <a:ea typeface="Arial"/>
                  <a:cs typeface="Arial"/>
                  <a:sym typeface="Arial"/>
                </a:rPr>
                <a:t> カ国</a:t>
              </a:r>
              <a:r>
                <a:rPr lang="en-US" altLang="ja-JP" sz="1000" b="0" i="0" u="none" strike="noStrike" cap="none" dirty="0">
                  <a:solidFill>
                    <a:schemeClr val="dk1"/>
                  </a:solidFill>
                  <a:latin typeface="Arial"/>
                  <a:ea typeface="Arial"/>
                  <a:cs typeface="Arial"/>
                  <a:sym typeface="Arial"/>
                </a:rPr>
                <a:t>/</a:t>
              </a:r>
              <a:r>
                <a:rPr lang="ja-JP" altLang="en-US" sz="1000" b="0" i="0" u="none" strike="noStrike" cap="none" dirty="0">
                  <a:solidFill>
                    <a:schemeClr val="dk1"/>
                  </a:solidFill>
                  <a:latin typeface="Arial"/>
                  <a:ea typeface="Arial"/>
                  <a:cs typeface="Arial"/>
                  <a:sym typeface="Arial"/>
                </a:rPr>
                <a:t>地域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376</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 空港</a:t>
              </a:r>
              <a:r>
                <a:rPr lang="ja-JP" altLang="en-US" sz="1000" b="0" i="0" u="none" strike="noStrike" cap="none" dirty="0">
                  <a:solidFill>
                    <a:schemeClr val="dk1"/>
                  </a:solidFill>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66</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 路線</a:t>
              </a:r>
              <a:endParaRPr kumimoji="0" lang="ja-JP" alt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7" name="Google Shape;377;p10"/>
            <p:cNvSpPr txBox="1"/>
            <p:nvPr/>
          </p:nvSpPr>
          <p:spPr>
            <a:xfrm>
              <a:off x="5368733" y="2341951"/>
              <a:ext cx="2422824" cy="30534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国際線の空港数・都市数・路線数</a:t>
              </a:r>
              <a:endParaRPr sz="1400" b="0" i="0" u="none" strike="noStrike" cap="none" dirty="0">
                <a:solidFill>
                  <a:srgbClr val="000000"/>
                </a:solidFill>
                <a:latin typeface="Arial"/>
                <a:ea typeface="Arial"/>
                <a:cs typeface="Arial"/>
                <a:sym typeface="Arial"/>
              </a:endParaRPr>
            </a:p>
          </p:txBody>
        </p:sp>
      </p:grpSp>
      <p:sp>
        <p:nvSpPr>
          <p:cNvPr id="379" name="Google Shape;379;p10"/>
          <p:cNvSpPr txBox="1"/>
          <p:nvPr/>
        </p:nvSpPr>
        <p:spPr>
          <a:xfrm>
            <a:off x="5346580" y="5234323"/>
            <a:ext cx="4556019" cy="36159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400"/>
              <a:buFont typeface="Arial"/>
              <a:buNone/>
            </a:pPr>
            <a:r>
              <a:rPr lang="ja-JP" sz="1400" b="0" i="0" u="none" strike="noStrike" cap="none" dirty="0">
                <a:solidFill>
                  <a:schemeClr val="dk1"/>
                </a:solidFill>
                <a:highlight>
                  <a:srgbClr val="F5F5F5"/>
                </a:highlight>
                <a:latin typeface="Arial"/>
                <a:ea typeface="Arial"/>
                <a:cs typeface="Arial"/>
                <a:sym typeface="Arial"/>
              </a:rPr>
              <a:t>JALカードマイレージバンク会員数・JALカード会員数　</a:t>
            </a:r>
            <a:endParaRPr sz="1400" b="0" i="0" u="none" strike="noStrike" cap="none" baseline="30000" dirty="0">
              <a:solidFill>
                <a:schemeClr val="dk1"/>
              </a:solidFill>
              <a:highlight>
                <a:srgbClr val="F5F5F5"/>
              </a:highlight>
              <a:latin typeface="Arial"/>
              <a:ea typeface="Arial"/>
              <a:cs typeface="Arial"/>
              <a:sym typeface="Arial"/>
            </a:endParaRPr>
          </a:p>
        </p:txBody>
      </p:sp>
      <p:sp>
        <p:nvSpPr>
          <p:cNvPr id="380" name="Google Shape;380;p10"/>
          <p:cNvSpPr txBox="1"/>
          <p:nvPr/>
        </p:nvSpPr>
        <p:spPr>
          <a:xfrm>
            <a:off x="5368733" y="5830597"/>
            <a:ext cx="2053317"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JALカードマイレージバンク会員数</a:t>
            </a:r>
            <a:endParaRPr sz="900" b="0" i="0" u="none" strike="noStrike" cap="none" baseline="30000">
              <a:solidFill>
                <a:schemeClr val="dk1"/>
              </a:solidFill>
              <a:latin typeface="Arial"/>
              <a:ea typeface="Arial"/>
              <a:cs typeface="Arial"/>
              <a:sym typeface="Arial"/>
            </a:endParaRPr>
          </a:p>
        </p:txBody>
      </p:sp>
      <p:sp>
        <p:nvSpPr>
          <p:cNvPr id="381" name="Google Shape;381;p10"/>
          <p:cNvSpPr txBox="1"/>
          <p:nvPr/>
        </p:nvSpPr>
        <p:spPr>
          <a:xfrm>
            <a:off x="6088430" y="6139942"/>
            <a:ext cx="164050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3,000</a:t>
            </a:r>
            <a:r>
              <a:rPr lang="en-US" altLang="ja-JP" sz="800" b="0" i="0" u="none" strike="noStrike" cap="none" dirty="0">
                <a:solidFill>
                  <a:schemeClr val="dk1"/>
                </a:solidFill>
                <a:latin typeface="Arial"/>
                <a:ea typeface="Arial"/>
                <a:cs typeface="Arial"/>
                <a:sym typeface="Arial"/>
              </a:rPr>
              <a:t> </a:t>
            </a:r>
            <a:r>
              <a:rPr lang="ja-JP" altLang="ja-JP" sz="800" b="0" i="0" u="none" strike="noStrike" cap="none" dirty="0">
                <a:solidFill>
                  <a:schemeClr val="dk1"/>
                </a:solidFill>
                <a:latin typeface="Arial"/>
                <a:ea typeface="Arial"/>
                <a:cs typeface="Arial"/>
                <a:sym typeface="Arial"/>
              </a:rPr>
              <a:t>万人</a:t>
            </a:r>
            <a:endParaRPr sz="1400" b="0" i="0" u="none" strike="noStrike" cap="none" dirty="0">
              <a:solidFill>
                <a:srgbClr val="000000"/>
              </a:solidFill>
              <a:latin typeface="Arial"/>
              <a:ea typeface="Arial"/>
              <a:cs typeface="Arial"/>
              <a:sym typeface="Arial"/>
            </a:endParaRPr>
          </a:p>
        </p:txBody>
      </p:sp>
      <p:sp>
        <p:nvSpPr>
          <p:cNvPr id="382" name="Google Shape;382;p10"/>
          <p:cNvSpPr txBox="1"/>
          <p:nvPr/>
        </p:nvSpPr>
        <p:spPr>
          <a:xfrm>
            <a:off x="7451834" y="5830597"/>
            <a:ext cx="1407181"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JALカード会員数</a:t>
            </a:r>
            <a:endParaRPr sz="900" b="0" i="0" u="none" strike="noStrike" cap="none" baseline="30000" dirty="0">
              <a:solidFill>
                <a:schemeClr val="dk1"/>
              </a:solidFill>
              <a:latin typeface="Arial"/>
              <a:ea typeface="Arial"/>
              <a:cs typeface="Arial"/>
              <a:sym typeface="Arial"/>
            </a:endParaRPr>
          </a:p>
        </p:txBody>
      </p:sp>
      <p:sp>
        <p:nvSpPr>
          <p:cNvPr id="383" name="Google Shape;383;p10"/>
          <p:cNvSpPr txBox="1"/>
          <p:nvPr/>
        </p:nvSpPr>
        <p:spPr>
          <a:xfrm>
            <a:off x="8907342" y="6126879"/>
            <a:ext cx="164050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34</a:t>
            </a:r>
            <a:r>
              <a:rPr lang="en-US" altLang="ja-JP" sz="2000" b="1" i="0" u="none" strike="noStrike" cap="none" dirty="0">
                <a:solidFill>
                  <a:schemeClr val="dk1"/>
                </a:solidFill>
                <a:latin typeface="Arial"/>
                <a:ea typeface="Arial"/>
                <a:cs typeface="Arial"/>
                <a:sym typeface="Arial"/>
              </a:rPr>
              <a:t>7</a:t>
            </a:r>
            <a:r>
              <a:rPr lang="en-US" altLang="ja-JP" sz="800" b="0" i="0" u="none" strike="noStrike" cap="none" dirty="0">
                <a:solidFill>
                  <a:schemeClr val="dk1"/>
                </a:solidFill>
                <a:latin typeface="Arial"/>
                <a:ea typeface="Arial"/>
                <a:cs typeface="Arial"/>
                <a:sym typeface="Arial"/>
              </a:rPr>
              <a:t> </a:t>
            </a:r>
            <a:r>
              <a:rPr lang="ja-JP" altLang="en-US" sz="800" b="0" i="0" u="none" strike="noStrike" cap="none" dirty="0">
                <a:solidFill>
                  <a:schemeClr val="dk1"/>
                </a:solidFill>
                <a:latin typeface="Arial"/>
                <a:ea typeface="Arial"/>
                <a:cs typeface="Arial"/>
                <a:sym typeface="Arial"/>
              </a:rPr>
              <a:t>万</a:t>
            </a:r>
            <a:r>
              <a:rPr lang="ja-JP" sz="800" b="0" i="0" u="none" strike="noStrike" cap="none" dirty="0">
                <a:solidFill>
                  <a:schemeClr val="dk1"/>
                </a:solidFill>
                <a:latin typeface="Arial"/>
                <a:ea typeface="Arial"/>
                <a:cs typeface="Arial"/>
                <a:sym typeface="Arial"/>
              </a:rPr>
              <a:t>人</a:t>
            </a:r>
            <a:endParaRPr sz="1400" b="0" i="0" u="none" strike="noStrike" cap="none" dirty="0">
              <a:solidFill>
                <a:srgbClr val="000000"/>
              </a:solidFill>
              <a:latin typeface="Arial"/>
              <a:ea typeface="Arial"/>
              <a:cs typeface="Arial"/>
              <a:sym typeface="Arial"/>
            </a:endParaRPr>
          </a:p>
        </p:txBody>
      </p:sp>
      <p:sp>
        <p:nvSpPr>
          <p:cNvPr id="386" name="Google Shape;386;p10"/>
          <p:cNvSpPr txBox="1"/>
          <p:nvPr/>
        </p:nvSpPr>
        <p:spPr>
          <a:xfrm>
            <a:off x="6885369" y="5490677"/>
            <a:ext cx="3017230" cy="2931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※日本航空株式会社保有データ</a:t>
            </a:r>
            <a:r>
              <a:rPr lang="ja-JP" altLang="en-US" sz="900" b="0" i="0" u="none" strike="noStrike" cap="none" dirty="0">
                <a:solidFill>
                  <a:schemeClr val="dk1"/>
                </a:solidFill>
                <a:latin typeface="Arial"/>
                <a:ea typeface="Arial"/>
                <a:cs typeface="Arial"/>
                <a:sym typeface="Arial"/>
              </a:rPr>
              <a:t>（</a:t>
            </a:r>
            <a:r>
              <a:rPr lang="ja-JP" sz="900" b="0" i="0" u="none" strike="noStrike" cap="none" dirty="0">
                <a:solidFill>
                  <a:schemeClr val="dk1"/>
                </a:solidFill>
                <a:latin typeface="Arial"/>
                <a:ea typeface="Arial"/>
                <a:cs typeface="Arial"/>
                <a:sym typeface="Arial"/>
              </a:rPr>
              <a:t>202</a:t>
            </a:r>
            <a:r>
              <a:rPr lang="en-US" altLang="ja-JP" sz="900" b="0" i="0" u="none" strike="noStrike" cap="none" dirty="0">
                <a:solidFill>
                  <a:schemeClr val="dk1"/>
                </a:solidFill>
                <a:latin typeface="Arial"/>
                <a:ea typeface="Arial"/>
                <a:cs typeface="Arial"/>
                <a:sym typeface="Arial"/>
              </a:rPr>
              <a:t>4</a:t>
            </a:r>
            <a:r>
              <a:rPr lang="ja-JP" sz="900" b="0" i="0" u="none" strike="noStrike" cap="none" dirty="0">
                <a:solidFill>
                  <a:schemeClr val="dk1"/>
                </a:solidFill>
                <a:latin typeface="Arial"/>
                <a:ea typeface="Arial"/>
                <a:cs typeface="Arial"/>
                <a:sym typeface="Arial"/>
              </a:rPr>
              <a:t>年</a:t>
            </a:r>
            <a:r>
              <a:rPr lang="en-US" altLang="ja-JP" sz="900" dirty="0">
                <a:solidFill>
                  <a:schemeClr val="dk1"/>
                </a:solidFill>
              </a:rPr>
              <a:t>2</a:t>
            </a:r>
            <a:r>
              <a:rPr lang="ja-JP" sz="900" b="0" i="0" u="none" strike="noStrike" cap="none" dirty="0">
                <a:solidFill>
                  <a:schemeClr val="dk1"/>
                </a:solidFill>
                <a:latin typeface="Arial"/>
                <a:ea typeface="Arial"/>
                <a:cs typeface="Arial"/>
                <a:sym typeface="Arial"/>
              </a:rPr>
              <a:t>月時点</a:t>
            </a:r>
            <a:r>
              <a:rPr lang="ja-JP" altLang="en-US" sz="900" b="0" i="0" u="none" strike="noStrike" cap="none" dirty="0">
                <a:solidFill>
                  <a:schemeClr val="dk1"/>
                </a:solidFill>
                <a:latin typeface="Arial"/>
                <a:ea typeface="Arial"/>
                <a:cs typeface="Arial"/>
                <a:sym typeface="Arial"/>
              </a:rPr>
              <a:t>）</a:t>
            </a:r>
            <a:r>
              <a:rPr lang="ja-JP" sz="900" b="0" i="0" u="none" strike="noStrike" cap="none" dirty="0">
                <a:solidFill>
                  <a:schemeClr val="dk1"/>
                </a:solidFill>
                <a:latin typeface="Arial"/>
                <a:ea typeface="Arial"/>
                <a:cs typeface="Arial"/>
                <a:sym typeface="Arial"/>
              </a:rPr>
              <a:t>より</a:t>
            </a:r>
            <a:endParaRPr sz="1400" b="0" i="0" u="none" strike="noStrike" cap="none" dirty="0">
              <a:solidFill>
                <a:srgbClr val="000000"/>
              </a:solidFill>
              <a:latin typeface="Arial"/>
              <a:ea typeface="Arial"/>
              <a:cs typeface="Arial"/>
              <a:sym typeface="Arial"/>
            </a:endParaRPr>
          </a:p>
        </p:txBody>
      </p:sp>
      <p:sp>
        <p:nvSpPr>
          <p:cNvPr id="388" name="Google Shape;388;p10"/>
          <p:cNvSpPr txBox="1"/>
          <p:nvPr/>
        </p:nvSpPr>
        <p:spPr>
          <a:xfrm>
            <a:off x="649214" y="7082020"/>
            <a:ext cx="8976095" cy="27080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※JALホームページ「運航路線数」「JALグループ乗り入れ国/地域</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コードシェア含む</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2023年3月</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より</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ZIPAIR除く</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390" name="Google Shape;390;p1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5</a:t>
            </a:fld>
            <a:endParaRPr/>
          </a:p>
        </p:txBody>
      </p:sp>
      <p:sp>
        <p:nvSpPr>
          <p:cNvPr id="391" name="Google Shape;391;p10"/>
          <p:cNvSpPr txBox="1"/>
          <p:nvPr/>
        </p:nvSpPr>
        <p:spPr>
          <a:xfrm>
            <a:off x="3432748" y="6341020"/>
            <a:ext cx="1634426" cy="2343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※地図・路線図はイメージです</a:t>
            </a:r>
            <a:endParaRPr sz="700" b="0" i="0" u="none" strike="noStrike" cap="none">
              <a:solidFill>
                <a:schemeClr val="dk1"/>
              </a:solidFill>
              <a:latin typeface="Arial"/>
              <a:ea typeface="Arial"/>
              <a:cs typeface="Arial"/>
              <a:sym typeface="Arial"/>
            </a:endParaRPr>
          </a:p>
        </p:txBody>
      </p:sp>
      <p:sp>
        <p:nvSpPr>
          <p:cNvPr id="392" name="Google Shape;392;p10"/>
          <p:cNvSpPr txBox="1"/>
          <p:nvPr/>
        </p:nvSpPr>
        <p:spPr>
          <a:xfrm>
            <a:off x="8724225" y="4709916"/>
            <a:ext cx="1634426" cy="2343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dirty="0">
                <a:solidFill>
                  <a:schemeClr val="dk1"/>
                </a:solidFill>
                <a:latin typeface="Arial"/>
                <a:ea typeface="Arial"/>
                <a:cs typeface="Arial"/>
                <a:sym typeface="Arial"/>
              </a:rPr>
              <a:t>※地図・路線図はイメージです</a:t>
            </a:r>
            <a:endParaRPr sz="700" b="0" i="0" u="none" strike="noStrike" cap="none" dirty="0">
              <a:solidFill>
                <a:schemeClr val="dk1"/>
              </a:solidFill>
              <a:latin typeface="Arial"/>
              <a:ea typeface="Arial"/>
              <a:cs typeface="Arial"/>
              <a:sym typeface="Arial"/>
            </a:endParaRPr>
          </a:p>
        </p:txBody>
      </p:sp>
      <p:sp>
        <p:nvSpPr>
          <p:cNvPr id="7" name="テキスト ボックス 6">
            <a:extLst>
              <a:ext uri="{FF2B5EF4-FFF2-40B4-BE49-F238E27FC236}">
                <a16:creationId xmlns:a16="http://schemas.microsoft.com/office/drawing/2014/main" id="{480270E1-C75A-4104-D8E6-D87446FFABDD}"/>
              </a:ext>
            </a:extLst>
          </p:cNvPr>
          <p:cNvSpPr txBox="1"/>
          <p:nvPr/>
        </p:nvSpPr>
        <p:spPr>
          <a:xfrm>
            <a:off x="7491082" y="6607480"/>
            <a:ext cx="2222340" cy="230832"/>
          </a:xfrm>
          <a:prstGeom prst="rect">
            <a:avLst/>
          </a:prstGeom>
          <a:noFill/>
        </p:spPr>
        <p:txBody>
          <a:bodyPr wrap="square" rtlCol="0">
            <a:spAutoFit/>
          </a:bodyPr>
          <a:lstStyle/>
          <a:p>
            <a:r>
              <a:rPr kumimoji="1" lang="en-US" altLang="ja-JP" sz="900" dirty="0"/>
              <a:t>2024</a:t>
            </a:r>
            <a:r>
              <a:rPr kumimoji="1" lang="ja-JP" altLang="en-US" sz="900" dirty="0"/>
              <a:t>年</a:t>
            </a:r>
            <a:r>
              <a:rPr kumimoji="1" lang="en-US" altLang="ja-JP" sz="900" dirty="0"/>
              <a:t>2</a:t>
            </a:r>
            <a:r>
              <a:rPr kumimoji="1" lang="ja-JP" altLang="en-US" sz="900" dirty="0"/>
              <a:t>月に新デザインになりました！</a:t>
            </a:r>
          </a:p>
        </p:txBody>
      </p:sp>
      <p:pic>
        <p:nvPicPr>
          <p:cNvPr id="4" name="図 3">
            <a:extLst>
              <a:ext uri="{FF2B5EF4-FFF2-40B4-BE49-F238E27FC236}">
                <a16:creationId xmlns:a16="http://schemas.microsoft.com/office/drawing/2014/main" id="{77E5DC06-1A98-62B1-74E0-B66DF911805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41249" y="6209607"/>
            <a:ext cx="617413" cy="389657"/>
          </a:xfrm>
          <a:prstGeom prst="rect">
            <a:avLst/>
          </a:prstGeom>
        </p:spPr>
      </p:pic>
      <p:pic>
        <p:nvPicPr>
          <p:cNvPr id="9" name="図 8" descr="グラフィカル ユーザー インターフェイス&#10;&#10;自動的に生成された説明">
            <a:extLst>
              <a:ext uri="{FF2B5EF4-FFF2-40B4-BE49-F238E27FC236}">
                <a16:creationId xmlns:a16="http://schemas.microsoft.com/office/drawing/2014/main" id="{8ACAC03B-A489-E802-3116-5B7AEEE9B322}"/>
              </a:ext>
            </a:extLst>
          </p:cNvPr>
          <p:cNvPicPr>
            <a:picLocks noChangeAspect="1"/>
          </p:cNvPicPr>
          <p:nvPr/>
        </p:nvPicPr>
        <p:blipFill>
          <a:blip r:embed="rId7"/>
          <a:stretch>
            <a:fillRect/>
          </a:stretch>
        </p:blipFill>
        <p:spPr>
          <a:xfrm>
            <a:off x="8204936" y="6206917"/>
            <a:ext cx="623180" cy="393296"/>
          </a:xfrm>
          <a:prstGeom prst="rect">
            <a:avLst/>
          </a:prstGeom>
        </p:spPr>
      </p:pic>
    </p:spTree>
    <p:extLst>
      <p:ext uri="{BB962C8B-B14F-4D97-AF65-F5344CB8AC3E}">
        <p14:creationId xmlns:p14="http://schemas.microsoft.com/office/powerpoint/2010/main" val="283396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aphicFrame>
        <p:nvGraphicFramePr>
          <p:cNvPr id="397" name="Google Shape;397;p66"/>
          <p:cNvGraphicFramePr/>
          <p:nvPr/>
        </p:nvGraphicFramePr>
        <p:xfrm>
          <a:off x="393903" y="4568759"/>
          <a:ext cx="2289118" cy="152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8" name="Google Shape;398;p66"/>
          <p:cNvGraphicFramePr/>
          <p:nvPr/>
        </p:nvGraphicFramePr>
        <p:xfrm>
          <a:off x="1754806" y="4568759"/>
          <a:ext cx="2289118" cy="1526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9" name="Google Shape;399;p66"/>
          <p:cNvGraphicFramePr/>
          <p:nvPr/>
        </p:nvGraphicFramePr>
        <p:xfrm>
          <a:off x="6977237" y="1851756"/>
          <a:ext cx="1781025" cy="1516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0" name="Google Shape;400;p66"/>
          <p:cNvGraphicFramePr/>
          <p:nvPr/>
        </p:nvGraphicFramePr>
        <p:xfrm>
          <a:off x="8314374" y="1855642"/>
          <a:ext cx="1824045" cy="15121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1" name="Google Shape;401;p66"/>
          <p:cNvGraphicFramePr/>
          <p:nvPr/>
        </p:nvGraphicFramePr>
        <p:xfrm>
          <a:off x="3532942" y="4575328"/>
          <a:ext cx="2278800" cy="1519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2" name="Google Shape;402;p66"/>
          <p:cNvGraphicFramePr/>
          <p:nvPr/>
        </p:nvGraphicFramePr>
        <p:xfrm>
          <a:off x="4893454" y="4575328"/>
          <a:ext cx="2278800" cy="1519200"/>
        </p:xfrm>
        <a:graphic>
          <a:graphicData uri="http://schemas.openxmlformats.org/drawingml/2006/chart">
            <c:chart xmlns:c="http://schemas.openxmlformats.org/drawingml/2006/chart" xmlns:r="http://schemas.openxmlformats.org/officeDocument/2006/relationships" r:id="rId8"/>
          </a:graphicData>
        </a:graphic>
      </p:graphicFrame>
      <p:pic>
        <p:nvPicPr>
          <p:cNvPr id="403" name="Google Shape;403;p66"/>
          <p:cNvPicPr preferRelativeResize="0"/>
          <p:nvPr/>
        </p:nvPicPr>
        <p:blipFill rotWithShape="1">
          <a:blip r:embed="rId9">
            <a:alphaModFix amt="62000"/>
          </a:blip>
          <a:srcRect/>
          <a:stretch/>
        </p:blipFill>
        <p:spPr>
          <a:xfrm>
            <a:off x="2474090" y="5108757"/>
            <a:ext cx="825541" cy="452342"/>
          </a:xfrm>
          <a:prstGeom prst="rect">
            <a:avLst/>
          </a:prstGeom>
          <a:noFill/>
          <a:ln>
            <a:noFill/>
          </a:ln>
        </p:spPr>
      </p:pic>
      <p:sp>
        <p:nvSpPr>
          <p:cNvPr id="404" name="Google Shape;404;p66"/>
          <p:cNvSpPr txBox="1"/>
          <p:nvPr/>
        </p:nvSpPr>
        <p:spPr>
          <a:xfrm>
            <a:off x="2537275" y="5200340"/>
            <a:ext cx="734374"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国際線</a:t>
            </a:r>
            <a:endParaRPr sz="900" b="0" i="0" u="none" strike="noStrike" cap="none">
              <a:solidFill>
                <a:schemeClr val="dk1"/>
              </a:solidFill>
              <a:latin typeface="Arial"/>
              <a:ea typeface="Arial"/>
              <a:cs typeface="Arial"/>
              <a:sym typeface="Arial"/>
            </a:endParaRPr>
          </a:p>
        </p:txBody>
      </p:sp>
      <p:sp>
        <p:nvSpPr>
          <p:cNvPr id="405" name="Google Shape;405;p66"/>
          <p:cNvSpPr txBox="1"/>
          <p:nvPr/>
        </p:nvSpPr>
        <p:spPr>
          <a:xfrm>
            <a:off x="949592" y="5852564"/>
            <a:ext cx="544757" cy="20358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50"/>
              <a:buFont typeface="Arial"/>
              <a:buNone/>
            </a:pPr>
            <a:r>
              <a:rPr lang="ja-JP" sz="550" b="0" i="0" u="none" strike="noStrike" cap="none">
                <a:solidFill>
                  <a:schemeClr val="dk1"/>
                </a:solidFill>
                <a:latin typeface="Arial"/>
                <a:ea typeface="Arial"/>
                <a:cs typeface="Arial"/>
                <a:sym typeface="Arial"/>
              </a:rPr>
              <a:t>公務員</a:t>
            </a:r>
            <a:endParaRPr sz="550" b="0" i="0" u="none" strike="noStrike" cap="none">
              <a:solidFill>
                <a:schemeClr val="dk1"/>
              </a:solidFill>
              <a:latin typeface="Arial"/>
              <a:ea typeface="Arial"/>
              <a:cs typeface="Arial"/>
              <a:sym typeface="Arial"/>
            </a:endParaRPr>
          </a:p>
        </p:txBody>
      </p:sp>
      <p:sp>
        <p:nvSpPr>
          <p:cNvPr id="406" name="Google Shape;406;p66"/>
          <p:cNvSpPr txBox="1"/>
          <p:nvPr/>
        </p:nvSpPr>
        <p:spPr>
          <a:xfrm>
            <a:off x="456688" y="5701949"/>
            <a:ext cx="721939"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経営者・役員</a:t>
            </a:r>
            <a:endParaRPr sz="600" b="0" i="0" u="none" strike="noStrike" cap="none">
              <a:solidFill>
                <a:schemeClr val="dk1"/>
              </a:solidFill>
              <a:latin typeface="Arial"/>
              <a:ea typeface="Arial"/>
              <a:cs typeface="Arial"/>
              <a:sym typeface="Arial"/>
            </a:endParaRPr>
          </a:p>
        </p:txBody>
      </p:sp>
      <p:graphicFrame>
        <p:nvGraphicFramePr>
          <p:cNvPr id="407" name="Google Shape;407;p66"/>
          <p:cNvGraphicFramePr/>
          <p:nvPr/>
        </p:nvGraphicFramePr>
        <p:xfrm>
          <a:off x="3528780" y="1851991"/>
          <a:ext cx="2278800" cy="15192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08" name="Google Shape;408;p66"/>
          <p:cNvGraphicFramePr/>
          <p:nvPr/>
        </p:nvGraphicFramePr>
        <p:xfrm>
          <a:off x="5247089" y="1851991"/>
          <a:ext cx="1579162" cy="15192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09" name="Google Shape;409;p66"/>
          <p:cNvGraphicFramePr/>
          <p:nvPr/>
        </p:nvGraphicFramePr>
        <p:xfrm>
          <a:off x="403446" y="1851991"/>
          <a:ext cx="2270347" cy="15162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10" name="Google Shape;410;p66"/>
          <p:cNvGraphicFramePr/>
          <p:nvPr/>
        </p:nvGraphicFramePr>
        <p:xfrm>
          <a:off x="1765061" y="1851991"/>
          <a:ext cx="2278803" cy="1519200"/>
        </p:xfrm>
        <a:graphic>
          <a:graphicData uri="http://schemas.openxmlformats.org/drawingml/2006/chart">
            <c:chart xmlns:c="http://schemas.openxmlformats.org/drawingml/2006/chart" xmlns:r="http://schemas.openxmlformats.org/officeDocument/2006/relationships" r:id="rId13"/>
          </a:graphicData>
        </a:graphic>
      </p:graphicFrame>
      <p:sp>
        <p:nvSpPr>
          <p:cNvPr id="411" name="Google Shape;411;p66"/>
          <p:cNvSpPr/>
          <p:nvPr/>
        </p:nvSpPr>
        <p:spPr>
          <a:xfrm>
            <a:off x="118470" y="99760"/>
            <a:ext cx="263236" cy="151625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66"/>
          <p:cNvSpPr txBox="1"/>
          <p:nvPr/>
        </p:nvSpPr>
        <p:spPr>
          <a:xfrm rot="5400000">
            <a:off x="-479829" y="717228"/>
            <a:ext cx="1459831"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利用者プロフィール</a:t>
            </a:r>
            <a:endParaRPr sz="1100" b="0" i="0" u="none" strike="noStrike" cap="none" dirty="0">
              <a:solidFill>
                <a:schemeClr val="lt1"/>
              </a:solidFill>
              <a:latin typeface="Arial"/>
              <a:ea typeface="Arial"/>
              <a:cs typeface="Arial"/>
              <a:sym typeface="Arial"/>
            </a:endParaRPr>
          </a:p>
        </p:txBody>
      </p:sp>
      <p:sp>
        <p:nvSpPr>
          <p:cNvPr id="413" name="Google Shape;413;p66"/>
          <p:cNvSpPr txBox="1"/>
          <p:nvPr/>
        </p:nvSpPr>
        <p:spPr>
          <a:xfrm>
            <a:off x="1099605" y="881467"/>
            <a:ext cx="6537880" cy="49394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JALグループ </a:t>
            </a:r>
            <a:r>
              <a:rPr lang="ja-JP" altLang="en-US" sz="1800" b="1" i="0" u="none" strike="noStrike" cap="none" dirty="0">
                <a:solidFill>
                  <a:schemeClr val="dk1"/>
                </a:solidFill>
                <a:latin typeface="Arial"/>
                <a:ea typeface="Arial"/>
                <a:cs typeface="Arial"/>
                <a:sym typeface="Arial"/>
              </a:rPr>
              <a:t>（</a:t>
            </a:r>
            <a:r>
              <a:rPr lang="ja-JP" sz="1800" b="1" i="0" u="none" strike="noStrike" cap="none" dirty="0">
                <a:solidFill>
                  <a:schemeClr val="dk1"/>
                </a:solidFill>
                <a:latin typeface="Arial"/>
                <a:ea typeface="Arial"/>
                <a:cs typeface="Arial"/>
                <a:sym typeface="Arial"/>
              </a:rPr>
              <a:t>ZIPAIR</a:t>
            </a:r>
            <a:r>
              <a:rPr lang="ja-JP" sz="1800" b="1" i="0" u="none" strike="noStrike" cap="none">
                <a:solidFill>
                  <a:schemeClr val="dk1"/>
                </a:solidFill>
                <a:latin typeface="Arial"/>
                <a:ea typeface="Arial"/>
                <a:cs typeface="Arial"/>
                <a:sym typeface="Arial"/>
              </a:rPr>
              <a:t>を除く</a:t>
            </a:r>
            <a:r>
              <a:rPr lang="ja-JP" altLang="en-US" sz="1800" b="1" i="0" u="none" strike="noStrike" cap="none">
                <a:solidFill>
                  <a:schemeClr val="dk1"/>
                </a:solidFill>
                <a:latin typeface="Arial"/>
                <a:ea typeface="Arial"/>
                <a:cs typeface="Arial"/>
                <a:sym typeface="Arial"/>
              </a:rPr>
              <a:t>）</a:t>
            </a:r>
            <a:r>
              <a:rPr lang="ja-JP" sz="1800" b="1" i="0" u="none" strike="noStrike" cap="none">
                <a:solidFill>
                  <a:schemeClr val="dk1"/>
                </a:solidFill>
                <a:latin typeface="Arial"/>
                <a:ea typeface="Arial"/>
                <a:cs typeface="Arial"/>
                <a:sym typeface="Arial"/>
              </a:rPr>
              <a:t> </a:t>
            </a:r>
            <a:r>
              <a:rPr lang="ja-JP" sz="1800" b="1" i="0" u="none" strike="noStrike" cap="none" dirty="0">
                <a:solidFill>
                  <a:schemeClr val="dk1"/>
                </a:solidFill>
                <a:latin typeface="Arial"/>
                <a:ea typeface="Arial"/>
                <a:cs typeface="Arial"/>
                <a:sym typeface="Arial"/>
              </a:rPr>
              <a:t>ご利用者プロフィール</a:t>
            </a:r>
            <a:endParaRPr sz="1800" b="1" i="0" u="none" strike="noStrike" cap="none" dirty="0">
              <a:solidFill>
                <a:schemeClr val="dk1"/>
              </a:solidFill>
              <a:latin typeface="Arial"/>
              <a:ea typeface="Arial"/>
              <a:cs typeface="Arial"/>
              <a:sym typeface="Arial"/>
            </a:endParaRPr>
          </a:p>
        </p:txBody>
      </p:sp>
      <p:sp>
        <p:nvSpPr>
          <p:cNvPr id="414" name="Google Shape;414;p66"/>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JAL User Profile</a:t>
            </a:r>
            <a:endParaRPr sz="1400" b="0" i="0" u="none" strike="noStrike" cap="none">
              <a:solidFill>
                <a:srgbClr val="000000"/>
              </a:solidFill>
              <a:latin typeface="Arial"/>
              <a:ea typeface="Arial"/>
              <a:cs typeface="Arial"/>
              <a:sym typeface="Arial"/>
            </a:endParaRPr>
          </a:p>
        </p:txBody>
      </p:sp>
      <p:sp>
        <p:nvSpPr>
          <p:cNvPr id="415" name="Google Shape;415;p66"/>
          <p:cNvSpPr txBox="1"/>
          <p:nvPr/>
        </p:nvSpPr>
        <p:spPr>
          <a:xfrm>
            <a:off x="6314964" y="7124795"/>
            <a:ext cx="4025239" cy="27080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800" b="0" i="0" u="none" strike="noStrike" cap="none" dirty="0">
                <a:solidFill>
                  <a:schemeClr val="dk1"/>
                </a:solidFill>
                <a:latin typeface="Arial"/>
                <a:ea typeface="Arial"/>
                <a:cs typeface="Arial"/>
                <a:sym typeface="Arial"/>
              </a:rPr>
              <a:t>※2022年 日本航空独自調査</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20～69歳の日本人に限る。主にJMB会員対象。</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より</a:t>
            </a:r>
            <a:endParaRPr sz="800" b="0" i="0" u="none" strike="noStrike" cap="none" dirty="0">
              <a:solidFill>
                <a:schemeClr val="dk1"/>
              </a:solidFill>
              <a:latin typeface="Arial"/>
              <a:ea typeface="Arial"/>
              <a:cs typeface="Arial"/>
              <a:sym typeface="Arial"/>
            </a:endParaRPr>
          </a:p>
        </p:txBody>
      </p:sp>
      <p:sp>
        <p:nvSpPr>
          <p:cNvPr id="416" name="Google Shape;416;p66"/>
          <p:cNvSpPr txBox="1"/>
          <p:nvPr/>
        </p:nvSpPr>
        <p:spPr>
          <a:xfrm>
            <a:off x="1043777" y="3445506"/>
            <a:ext cx="2328354" cy="46307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国内線・国際線ともに</a:t>
            </a:r>
            <a:endParaRPr sz="900" b="0"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男性7割、女性3割の方が利用</a:t>
            </a:r>
            <a:endParaRPr sz="900" b="0" i="0" u="none" strike="noStrike" cap="none">
              <a:solidFill>
                <a:schemeClr val="dk1"/>
              </a:solidFill>
              <a:latin typeface="Arial"/>
              <a:ea typeface="Arial"/>
              <a:cs typeface="Arial"/>
              <a:sym typeface="Arial"/>
            </a:endParaRPr>
          </a:p>
        </p:txBody>
      </p:sp>
      <p:sp>
        <p:nvSpPr>
          <p:cNvPr id="417" name="Google Shape;417;p66"/>
          <p:cNvSpPr txBox="1"/>
          <p:nvPr/>
        </p:nvSpPr>
        <p:spPr>
          <a:xfrm>
            <a:off x="4193297" y="3445506"/>
            <a:ext cx="2328354" cy="46307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国内線・国際線ともに40~60代の</a:t>
            </a:r>
            <a:endParaRPr sz="900" b="0"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消費をリードする世代が中心</a:t>
            </a:r>
            <a:endParaRPr sz="900" b="0" i="0" u="none" strike="noStrike" cap="none">
              <a:solidFill>
                <a:schemeClr val="dk1"/>
              </a:solidFill>
              <a:latin typeface="Arial"/>
              <a:ea typeface="Arial"/>
              <a:cs typeface="Arial"/>
              <a:sym typeface="Arial"/>
            </a:endParaRPr>
          </a:p>
        </p:txBody>
      </p:sp>
      <p:sp>
        <p:nvSpPr>
          <p:cNvPr id="418" name="Google Shape;418;p66"/>
          <p:cNvSpPr txBox="1"/>
          <p:nvPr/>
        </p:nvSpPr>
        <p:spPr>
          <a:xfrm>
            <a:off x="7404007" y="3445506"/>
            <a:ext cx="2328354" cy="46307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国内線、国際線ともに2割以上が</a:t>
            </a:r>
            <a:endParaRPr sz="900" b="0"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1,000万円以上の世帯年収</a:t>
            </a:r>
            <a:endParaRPr sz="900" b="0" i="0" u="none" strike="noStrike" cap="none">
              <a:solidFill>
                <a:schemeClr val="dk1"/>
              </a:solidFill>
              <a:latin typeface="Arial"/>
              <a:ea typeface="Arial"/>
              <a:cs typeface="Arial"/>
              <a:sym typeface="Arial"/>
            </a:endParaRPr>
          </a:p>
        </p:txBody>
      </p:sp>
      <p:sp>
        <p:nvSpPr>
          <p:cNvPr id="419" name="Google Shape;419;p66"/>
          <p:cNvSpPr txBox="1"/>
          <p:nvPr/>
        </p:nvSpPr>
        <p:spPr>
          <a:xfrm>
            <a:off x="3191772" y="1916829"/>
            <a:ext cx="6495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男性</a:t>
            </a:r>
            <a:endParaRPr sz="800" b="0" i="0" u="none" strike="noStrike" cap="none">
              <a:solidFill>
                <a:schemeClr val="dk1"/>
              </a:solidFill>
              <a:latin typeface="Arial"/>
              <a:ea typeface="Arial"/>
              <a:cs typeface="Arial"/>
              <a:sym typeface="Arial"/>
            </a:endParaRPr>
          </a:p>
        </p:txBody>
      </p:sp>
      <p:sp>
        <p:nvSpPr>
          <p:cNvPr id="420" name="Google Shape;420;p66"/>
          <p:cNvSpPr txBox="1"/>
          <p:nvPr/>
        </p:nvSpPr>
        <p:spPr>
          <a:xfrm>
            <a:off x="1828694" y="1916829"/>
            <a:ext cx="75975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男性</a:t>
            </a:r>
            <a:endParaRPr sz="800" b="0" i="0" u="none" strike="noStrike" cap="none">
              <a:solidFill>
                <a:schemeClr val="dk1"/>
              </a:solidFill>
              <a:latin typeface="Arial"/>
              <a:ea typeface="Arial"/>
              <a:cs typeface="Arial"/>
              <a:sym typeface="Arial"/>
            </a:endParaRPr>
          </a:p>
        </p:txBody>
      </p:sp>
      <p:sp>
        <p:nvSpPr>
          <p:cNvPr id="421" name="Google Shape;421;p66"/>
          <p:cNvSpPr txBox="1"/>
          <p:nvPr/>
        </p:nvSpPr>
        <p:spPr>
          <a:xfrm>
            <a:off x="2039698" y="2756976"/>
            <a:ext cx="39338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女性</a:t>
            </a:r>
            <a:endParaRPr sz="800" b="0" i="0" u="none" strike="noStrike" cap="none">
              <a:solidFill>
                <a:schemeClr val="dk1"/>
              </a:solidFill>
              <a:latin typeface="Arial"/>
              <a:ea typeface="Arial"/>
              <a:cs typeface="Arial"/>
              <a:sym typeface="Arial"/>
            </a:endParaRPr>
          </a:p>
        </p:txBody>
      </p:sp>
      <p:sp>
        <p:nvSpPr>
          <p:cNvPr id="422" name="Google Shape;422;p66"/>
          <p:cNvSpPr txBox="1"/>
          <p:nvPr/>
        </p:nvSpPr>
        <p:spPr>
          <a:xfrm>
            <a:off x="581889" y="2584249"/>
            <a:ext cx="414790"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女性</a:t>
            </a:r>
            <a:endParaRPr sz="800" b="0" i="0" u="none" strike="noStrike" cap="none">
              <a:solidFill>
                <a:schemeClr val="dk1"/>
              </a:solidFill>
              <a:latin typeface="Arial"/>
              <a:ea typeface="Arial"/>
              <a:cs typeface="Arial"/>
              <a:sym typeface="Arial"/>
            </a:endParaRPr>
          </a:p>
        </p:txBody>
      </p:sp>
      <p:sp>
        <p:nvSpPr>
          <p:cNvPr id="423" name="Google Shape;423;p66"/>
          <p:cNvSpPr txBox="1"/>
          <p:nvPr/>
        </p:nvSpPr>
        <p:spPr>
          <a:xfrm>
            <a:off x="985629" y="1525773"/>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性別比</a:t>
            </a:r>
            <a:endParaRPr sz="800" b="0" i="0" u="none" strike="noStrike" cap="none">
              <a:solidFill>
                <a:schemeClr val="dk1"/>
              </a:solidFill>
              <a:latin typeface="Arial"/>
              <a:ea typeface="Arial"/>
              <a:cs typeface="Arial"/>
              <a:sym typeface="Arial"/>
            </a:endParaRPr>
          </a:p>
        </p:txBody>
      </p:sp>
      <p:sp>
        <p:nvSpPr>
          <p:cNvPr id="424" name="Google Shape;424;p66"/>
          <p:cNvSpPr txBox="1"/>
          <p:nvPr/>
        </p:nvSpPr>
        <p:spPr>
          <a:xfrm>
            <a:off x="4077001" y="1525773"/>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年齢構成</a:t>
            </a:r>
            <a:endParaRPr sz="800" b="0" i="0" u="none" strike="noStrike" cap="none">
              <a:solidFill>
                <a:schemeClr val="dk1"/>
              </a:solidFill>
              <a:latin typeface="Arial"/>
              <a:ea typeface="Arial"/>
              <a:cs typeface="Arial"/>
              <a:sym typeface="Arial"/>
            </a:endParaRPr>
          </a:p>
        </p:txBody>
      </p:sp>
      <p:sp>
        <p:nvSpPr>
          <p:cNvPr id="425" name="Google Shape;425;p66"/>
          <p:cNvSpPr txBox="1"/>
          <p:nvPr/>
        </p:nvSpPr>
        <p:spPr>
          <a:xfrm>
            <a:off x="4618987" y="1785710"/>
            <a:ext cx="46131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20代</a:t>
            </a:r>
            <a:endParaRPr sz="800" b="0" i="0" u="none" strike="noStrike" cap="none">
              <a:solidFill>
                <a:schemeClr val="dk1"/>
              </a:solidFill>
              <a:latin typeface="Arial"/>
              <a:ea typeface="Arial"/>
              <a:cs typeface="Arial"/>
              <a:sym typeface="Arial"/>
            </a:endParaRPr>
          </a:p>
        </p:txBody>
      </p:sp>
      <p:sp>
        <p:nvSpPr>
          <p:cNvPr id="426" name="Google Shape;426;p66"/>
          <p:cNvSpPr txBox="1"/>
          <p:nvPr/>
        </p:nvSpPr>
        <p:spPr>
          <a:xfrm>
            <a:off x="4988102" y="1913290"/>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30代</a:t>
            </a:r>
            <a:endParaRPr sz="800" b="0" i="0" u="none" strike="noStrike" cap="none">
              <a:solidFill>
                <a:schemeClr val="dk1"/>
              </a:solidFill>
              <a:latin typeface="Arial"/>
              <a:ea typeface="Arial"/>
              <a:cs typeface="Arial"/>
              <a:sym typeface="Arial"/>
            </a:endParaRPr>
          </a:p>
        </p:txBody>
      </p:sp>
      <p:sp>
        <p:nvSpPr>
          <p:cNvPr id="427" name="Google Shape;427;p66"/>
          <p:cNvSpPr txBox="1"/>
          <p:nvPr/>
        </p:nvSpPr>
        <p:spPr>
          <a:xfrm>
            <a:off x="5107529" y="285397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40代</a:t>
            </a:r>
            <a:endParaRPr sz="800" b="0" i="0" u="none" strike="noStrike" cap="none">
              <a:solidFill>
                <a:schemeClr val="dk1"/>
              </a:solidFill>
              <a:latin typeface="Arial"/>
              <a:ea typeface="Arial"/>
              <a:cs typeface="Arial"/>
              <a:sym typeface="Arial"/>
            </a:endParaRPr>
          </a:p>
        </p:txBody>
      </p:sp>
      <p:sp>
        <p:nvSpPr>
          <p:cNvPr id="428" name="Google Shape;428;p66"/>
          <p:cNvSpPr txBox="1"/>
          <p:nvPr/>
        </p:nvSpPr>
        <p:spPr>
          <a:xfrm>
            <a:off x="3937810" y="3008109"/>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50代</a:t>
            </a:r>
            <a:endParaRPr sz="800" b="0" i="0" u="none" strike="noStrike" cap="none">
              <a:solidFill>
                <a:schemeClr val="dk1"/>
              </a:solidFill>
              <a:latin typeface="Arial"/>
              <a:ea typeface="Arial"/>
              <a:cs typeface="Arial"/>
              <a:sym typeface="Arial"/>
            </a:endParaRPr>
          </a:p>
        </p:txBody>
      </p:sp>
      <p:sp>
        <p:nvSpPr>
          <p:cNvPr id="429" name="Google Shape;429;p66"/>
          <p:cNvSpPr txBox="1"/>
          <p:nvPr/>
        </p:nvSpPr>
        <p:spPr>
          <a:xfrm>
            <a:off x="3935210" y="1937564"/>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60代</a:t>
            </a:r>
            <a:endParaRPr sz="800" b="0" i="0" u="none" strike="noStrike" cap="none">
              <a:solidFill>
                <a:schemeClr val="dk1"/>
              </a:solidFill>
              <a:latin typeface="Arial"/>
              <a:ea typeface="Arial"/>
              <a:cs typeface="Arial"/>
              <a:sym typeface="Arial"/>
            </a:endParaRPr>
          </a:p>
        </p:txBody>
      </p:sp>
      <p:sp>
        <p:nvSpPr>
          <p:cNvPr id="430" name="Google Shape;430;p66"/>
          <p:cNvSpPr txBox="1"/>
          <p:nvPr/>
        </p:nvSpPr>
        <p:spPr>
          <a:xfrm>
            <a:off x="6006430" y="176040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20代</a:t>
            </a:r>
            <a:endParaRPr sz="800" b="0" i="0" u="none" strike="noStrike" cap="none">
              <a:solidFill>
                <a:schemeClr val="dk1"/>
              </a:solidFill>
              <a:latin typeface="Arial"/>
              <a:ea typeface="Arial"/>
              <a:cs typeface="Arial"/>
              <a:sym typeface="Arial"/>
            </a:endParaRPr>
          </a:p>
        </p:txBody>
      </p:sp>
      <p:sp>
        <p:nvSpPr>
          <p:cNvPr id="431" name="Google Shape;431;p66"/>
          <p:cNvSpPr txBox="1"/>
          <p:nvPr/>
        </p:nvSpPr>
        <p:spPr>
          <a:xfrm>
            <a:off x="6314964" y="1899190"/>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30代</a:t>
            </a:r>
            <a:endParaRPr sz="800" b="0" i="0" u="none" strike="noStrike" cap="none">
              <a:solidFill>
                <a:schemeClr val="dk1"/>
              </a:solidFill>
              <a:latin typeface="Arial"/>
              <a:ea typeface="Arial"/>
              <a:cs typeface="Arial"/>
              <a:sym typeface="Arial"/>
            </a:endParaRPr>
          </a:p>
        </p:txBody>
      </p:sp>
      <p:sp>
        <p:nvSpPr>
          <p:cNvPr id="432" name="Google Shape;432;p66"/>
          <p:cNvSpPr txBox="1"/>
          <p:nvPr/>
        </p:nvSpPr>
        <p:spPr>
          <a:xfrm>
            <a:off x="6561036" y="2789506"/>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40代</a:t>
            </a:r>
            <a:endParaRPr sz="800" b="0" i="0" u="none" strike="noStrike" cap="none">
              <a:solidFill>
                <a:schemeClr val="dk1"/>
              </a:solidFill>
              <a:latin typeface="Arial"/>
              <a:ea typeface="Arial"/>
              <a:cs typeface="Arial"/>
              <a:sym typeface="Arial"/>
            </a:endParaRPr>
          </a:p>
        </p:txBody>
      </p:sp>
      <p:sp>
        <p:nvSpPr>
          <p:cNvPr id="433" name="Google Shape;433;p66"/>
          <p:cNvSpPr txBox="1"/>
          <p:nvPr/>
        </p:nvSpPr>
        <p:spPr>
          <a:xfrm>
            <a:off x="5415046" y="3040042"/>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50代</a:t>
            </a:r>
            <a:endParaRPr sz="800" b="0" i="0" u="none" strike="noStrike" cap="none">
              <a:solidFill>
                <a:schemeClr val="dk1"/>
              </a:solidFill>
              <a:latin typeface="Arial"/>
              <a:ea typeface="Arial"/>
              <a:cs typeface="Arial"/>
              <a:sym typeface="Arial"/>
            </a:endParaRPr>
          </a:p>
        </p:txBody>
      </p:sp>
      <p:sp>
        <p:nvSpPr>
          <p:cNvPr id="434" name="Google Shape;434;p66"/>
          <p:cNvSpPr txBox="1"/>
          <p:nvPr/>
        </p:nvSpPr>
        <p:spPr>
          <a:xfrm>
            <a:off x="5356704" y="190539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60代</a:t>
            </a:r>
            <a:endParaRPr sz="800" b="0" i="0" u="none" strike="noStrike" cap="none">
              <a:solidFill>
                <a:schemeClr val="dk1"/>
              </a:solidFill>
              <a:latin typeface="Arial"/>
              <a:ea typeface="Arial"/>
              <a:cs typeface="Arial"/>
              <a:sym typeface="Arial"/>
            </a:endParaRPr>
          </a:p>
        </p:txBody>
      </p:sp>
      <p:sp>
        <p:nvSpPr>
          <p:cNvPr id="435" name="Google Shape;435;p66"/>
          <p:cNvSpPr txBox="1"/>
          <p:nvPr/>
        </p:nvSpPr>
        <p:spPr>
          <a:xfrm>
            <a:off x="7991078" y="1863542"/>
            <a:ext cx="91329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1,000万円以上</a:t>
            </a:r>
            <a:endParaRPr sz="700" b="0" i="0" u="none" strike="noStrike" cap="none">
              <a:solidFill>
                <a:schemeClr val="dk1"/>
              </a:solidFill>
              <a:latin typeface="Arial"/>
              <a:ea typeface="Arial"/>
              <a:cs typeface="Arial"/>
              <a:sym typeface="Arial"/>
            </a:endParaRPr>
          </a:p>
        </p:txBody>
      </p:sp>
      <p:sp>
        <p:nvSpPr>
          <p:cNvPr id="436" name="Google Shape;436;p66"/>
          <p:cNvSpPr txBox="1"/>
          <p:nvPr/>
        </p:nvSpPr>
        <p:spPr>
          <a:xfrm>
            <a:off x="7005577" y="3154358"/>
            <a:ext cx="91329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1,000万円未満</a:t>
            </a:r>
            <a:endParaRPr sz="700" b="0" i="0" u="none" strike="noStrike" cap="none">
              <a:solidFill>
                <a:schemeClr val="dk1"/>
              </a:solidFill>
              <a:latin typeface="Arial"/>
              <a:ea typeface="Arial"/>
              <a:cs typeface="Arial"/>
              <a:sym typeface="Arial"/>
            </a:endParaRPr>
          </a:p>
        </p:txBody>
      </p:sp>
      <p:sp>
        <p:nvSpPr>
          <p:cNvPr id="437" name="Google Shape;437;p66"/>
          <p:cNvSpPr txBox="1"/>
          <p:nvPr/>
        </p:nvSpPr>
        <p:spPr>
          <a:xfrm>
            <a:off x="9472827" y="1909289"/>
            <a:ext cx="91329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1,000万円以上</a:t>
            </a:r>
            <a:endParaRPr sz="700" b="0" i="0" u="none" strike="noStrike" cap="none">
              <a:solidFill>
                <a:schemeClr val="dk1"/>
              </a:solidFill>
              <a:latin typeface="Arial"/>
              <a:ea typeface="Arial"/>
              <a:cs typeface="Arial"/>
              <a:sym typeface="Arial"/>
            </a:endParaRPr>
          </a:p>
        </p:txBody>
      </p:sp>
      <p:sp>
        <p:nvSpPr>
          <p:cNvPr id="438" name="Google Shape;438;p66"/>
          <p:cNvSpPr txBox="1"/>
          <p:nvPr/>
        </p:nvSpPr>
        <p:spPr>
          <a:xfrm>
            <a:off x="8318396" y="3146496"/>
            <a:ext cx="91329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1,000万円未満</a:t>
            </a:r>
            <a:endParaRPr sz="700" b="0" i="0" u="none" strike="noStrike" cap="none">
              <a:solidFill>
                <a:schemeClr val="dk1"/>
              </a:solidFill>
              <a:latin typeface="Arial"/>
              <a:ea typeface="Arial"/>
              <a:cs typeface="Arial"/>
              <a:sym typeface="Arial"/>
            </a:endParaRPr>
          </a:p>
        </p:txBody>
      </p:sp>
      <p:sp>
        <p:nvSpPr>
          <p:cNvPr id="439" name="Google Shape;439;p66"/>
          <p:cNvSpPr txBox="1"/>
          <p:nvPr/>
        </p:nvSpPr>
        <p:spPr>
          <a:xfrm>
            <a:off x="7121143" y="1525773"/>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世帯年収</a:t>
            </a:r>
            <a:endParaRPr sz="800" b="0" i="0" u="none" strike="noStrike" cap="none">
              <a:solidFill>
                <a:schemeClr val="dk1"/>
              </a:solidFill>
              <a:latin typeface="Arial"/>
              <a:ea typeface="Arial"/>
              <a:cs typeface="Arial"/>
              <a:sym typeface="Arial"/>
            </a:endParaRPr>
          </a:p>
        </p:txBody>
      </p:sp>
      <p:sp>
        <p:nvSpPr>
          <p:cNvPr id="440" name="Google Shape;440;p66"/>
          <p:cNvSpPr txBox="1"/>
          <p:nvPr/>
        </p:nvSpPr>
        <p:spPr>
          <a:xfrm>
            <a:off x="985629" y="4249110"/>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職業</a:t>
            </a:r>
            <a:endParaRPr sz="800" b="0" i="0" u="none" strike="noStrike" cap="none">
              <a:solidFill>
                <a:schemeClr val="dk1"/>
              </a:solidFill>
              <a:latin typeface="Arial"/>
              <a:ea typeface="Arial"/>
              <a:cs typeface="Arial"/>
              <a:sym typeface="Arial"/>
            </a:endParaRPr>
          </a:p>
        </p:txBody>
      </p:sp>
      <p:sp>
        <p:nvSpPr>
          <p:cNvPr id="441" name="Google Shape;441;p66"/>
          <p:cNvSpPr txBox="1"/>
          <p:nvPr/>
        </p:nvSpPr>
        <p:spPr>
          <a:xfrm>
            <a:off x="3932396" y="4249110"/>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利用目的</a:t>
            </a:r>
            <a:endParaRPr sz="800" b="0" i="0" u="none" strike="noStrike" cap="none">
              <a:solidFill>
                <a:schemeClr val="dk1"/>
              </a:solidFill>
              <a:latin typeface="Arial"/>
              <a:ea typeface="Arial"/>
              <a:cs typeface="Arial"/>
              <a:sym typeface="Arial"/>
            </a:endParaRPr>
          </a:p>
        </p:txBody>
      </p:sp>
      <p:sp>
        <p:nvSpPr>
          <p:cNvPr id="442" name="Google Shape;442;p66"/>
          <p:cNvSpPr txBox="1"/>
          <p:nvPr/>
        </p:nvSpPr>
        <p:spPr>
          <a:xfrm>
            <a:off x="1685319" y="4516025"/>
            <a:ext cx="544757"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会社員</a:t>
            </a:r>
            <a:endParaRPr sz="700" b="0" i="0" u="none" strike="noStrike" cap="none">
              <a:solidFill>
                <a:schemeClr val="dk1"/>
              </a:solidFill>
              <a:latin typeface="Arial"/>
              <a:ea typeface="Arial"/>
              <a:cs typeface="Arial"/>
              <a:sym typeface="Arial"/>
            </a:endParaRPr>
          </a:p>
        </p:txBody>
      </p:sp>
      <p:sp>
        <p:nvSpPr>
          <p:cNvPr id="443" name="Google Shape;443;p66"/>
          <p:cNvSpPr txBox="1"/>
          <p:nvPr/>
        </p:nvSpPr>
        <p:spPr>
          <a:xfrm>
            <a:off x="3142026" y="4589252"/>
            <a:ext cx="544757"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会社員</a:t>
            </a:r>
            <a:endParaRPr sz="700" b="0" i="0" u="none" strike="noStrike" cap="none">
              <a:solidFill>
                <a:schemeClr val="dk1"/>
              </a:solidFill>
              <a:latin typeface="Arial"/>
              <a:ea typeface="Arial"/>
              <a:cs typeface="Arial"/>
              <a:sym typeface="Arial"/>
            </a:endParaRPr>
          </a:p>
        </p:txBody>
      </p:sp>
      <p:sp>
        <p:nvSpPr>
          <p:cNvPr id="444" name="Google Shape;444;p66"/>
          <p:cNvSpPr txBox="1"/>
          <p:nvPr/>
        </p:nvSpPr>
        <p:spPr>
          <a:xfrm>
            <a:off x="6420103" y="4650641"/>
            <a:ext cx="553558" cy="27488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業務</a:t>
            </a:r>
            <a:endParaRPr sz="900" b="0" i="0" u="none" strike="noStrike" cap="none">
              <a:solidFill>
                <a:schemeClr val="dk1"/>
              </a:solidFill>
              <a:latin typeface="Arial"/>
              <a:ea typeface="Arial"/>
              <a:cs typeface="Arial"/>
              <a:sym typeface="Arial"/>
            </a:endParaRPr>
          </a:p>
        </p:txBody>
      </p:sp>
      <p:sp>
        <p:nvSpPr>
          <p:cNvPr id="445" name="Google Shape;445;p66"/>
          <p:cNvSpPr txBox="1"/>
          <p:nvPr/>
        </p:nvSpPr>
        <p:spPr>
          <a:xfrm>
            <a:off x="5696509" y="5893205"/>
            <a:ext cx="553558" cy="27488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観光</a:t>
            </a:r>
            <a:endParaRPr sz="900" b="0" i="0" u="none" strike="noStrike" cap="none">
              <a:solidFill>
                <a:schemeClr val="dk1"/>
              </a:solidFill>
              <a:latin typeface="Arial"/>
              <a:ea typeface="Arial"/>
              <a:cs typeface="Arial"/>
              <a:sym typeface="Arial"/>
            </a:endParaRPr>
          </a:p>
        </p:txBody>
      </p:sp>
      <p:sp>
        <p:nvSpPr>
          <p:cNvPr id="446" name="Google Shape;446;p66"/>
          <p:cNvSpPr txBox="1"/>
          <p:nvPr/>
        </p:nvSpPr>
        <p:spPr>
          <a:xfrm>
            <a:off x="4820653" y="5885299"/>
            <a:ext cx="553558" cy="27488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観光</a:t>
            </a:r>
            <a:endParaRPr sz="900" b="0" i="0" u="none" strike="noStrike" cap="none">
              <a:solidFill>
                <a:schemeClr val="dk1"/>
              </a:solidFill>
              <a:latin typeface="Arial"/>
              <a:ea typeface="Arial"/>
              <a:cs typeface="Arial"/>
              <a:sym typeface="Arial"/>
            </a:endParaRPr>
          </a:p>
        </p:txBody>
      </p:sp>
      <p:sp>
        <p:nvSpPr>
          <p:cNvPr id="447" name="Google Shape;447;p66"/>
          <p:cNvSpPr txBox="1"/>
          <p:nvPr/>
        </p:nvSpPr>
        <p:spPr>
          <a:xfrm>
            <a:off x="4880985" y="4587528"/>
            <a:ext cx="553558" cy="27488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業務</a:t>
            </a:r>
            <a:endParaRPr sz="900" b="0" i="0" u="none" strike="noStrike" cap="none">
              <a:solidFill>
                <a:schemeClr val="dk1"/>
              </a:solidFill>
              <a:latin typeface="Arial"/>
              <a:ea typeface="Arial"/>
              <a:cs typeface="Arial"/>
              <a:sym typeface="Arial"/>
            </a:endParaRPr>
          </a:p>
        </p:txBody>
      </p:sp>
      <p:sp>
        <p:nvSpPr>
          <p:cNvPr id="448" name="Google Shape;448;p66"/>
          <p:cNvSpPr txBox="1"/>
          <p:nvPr/>
        </p:nvSpPr>
        <p:spPr>
          <a:xfrm>
            <a:off x="3489055" y="4463244"/>
            <a:ext cx="1078539"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その他</a:t>
            </a:r>
            <a:endParaRPr sz="8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altLang="en-US" sz="700" b="0" i="0" u="none" strike="noStrike" cap="none" dirty="0">
                <a:solidFill>
                  <a:schemeClr val="dk1"/>
                </a:solidFill>
                <a:latin typeface="Arial"/>
                <a:ea typeface="Arial"/>
                <a:cs typeface="Arial"/>
                <a:sym typeface="Arial"/>
              </a:rPr>
              <a:t>（</a:t>
            </a:r>
            <a:r>
              <a:rPr lang="ja-JP" sz="700" b="0" i="0" u="none" strike="noStrike" cap="none" dirty="0">
                <a:solidFill>
                  <a:schemeClr val="dk1"/>
                </a:solidFill>
                <a:latin typeface="Arial"/>
                <a:ea typeface="Arial"/>
                <a:cs typeface="Arial"/>
                <a:sym typeface="Arial"/>
              </a:rPr>
              <a:t>冠婚葬祭･</a:t>
            </a:r>
            <a:endParaRPr sz="7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帰省</a:t>
            </a:r>
            <a:r>
              <a:rPr lang="ja-JP" altLang="en-US" sz="700" b="0" i="0" u="none" strike="noStrike" cap="none">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449" name="Google Shape;449;p66"/>
          <p:cNvSpPr txBox="1"/>
          <p:nvPr/>
        </p:nvSpPr>
        <p:spPr>
          <a:xfrm>
            <a:off x="979854" y="6225245"/>
            <a:ext cx="2456200"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会社員をはじめ、公務員、経営者・役員、</a:t>
            </a:r>
            <a:endParaRPr sz="900" b="0" i="0" u="none" strike="noStrike" cap="none" dirty="0">
              <a:solidFill>
                <a:schemeClr val="dk1"/>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900"/>
              <a:buFont typeface="Arial"/>
              <a:buNone/>
            </a:pPr>
            <a:r>
              <a:rPr lang="ja-JP" sz="900" b="0" i="0" u="none" strike="noStrike" cap="none" dirty="0">
                <a:solidFill>
                  <a:schemeClr val="dk1"/>
                </a:solidFill>
                <a:latin typeface="Arial"/>
                <a:ea typeface="Arial"/>
                <a:cs typeface="Arial"/>
                <a:sym typeface="Arial"/>
              </a:rPr>
              <a:t>自営業、主婦</a:t>
            </a:r>
            <a:r>
              <a:rPr lang="ja-JP" altLang="en-US" sz="900" b="0" i="0" u="none" strike="noStrike" cap="none">
                <a:solidFill>
                  <a:schemeClr val="dk1"/>
                </a:solidFill>
                <a:latin typeface="Arial"/>
                <a:ea typeface="Arial"/>
                <a:cs typeface="Arial"/>
                <a:sym typeface="Arial"/>
              </a:rPr>
              <a:t>（</a:t>
            </a:r>
            <a:r>
              <a:rPr lang="ja-JP" sz="900" b="0" i="0" u="none" strike="noStrike" cap="none">
                <a:solidFill>
                  <a:schemeClr val="dk1"/>
                </a:solidFill>
                <a:latin typeface="Arial"/>
                <a:ea typeface="Arial"/>
                <a:cs typeface="Arial"/>
                <a:sym typeface="Arial"/>
              </a:rPr>
              <a:t>夫</a:t>
            </a:r>
            <a:r>
              <a:rPr lang="ja-JP" altLang="en-US" sz="900" b="0" i="0" u="none" strike="noStrike" cap="none">
                <a:solidFill>
                  <a:schemeClr val="dk1"/>
                </a:solidFill>
                <a:latin typeface="Arial"/>
                <a:ea typeface="Arial"/>
                <a:cs typeface="Arial"/>
                <a:sym typeface="Arial"/>
              </a:rPr>
              <a:t>）</a:t>
            </a:r>
            <a:r>
              <a:rPr lang="ja-JP" sz="900" b="0" i="0" u="none" strike="noStrike" cap="none">
                <a:solidFill>
                  <a:schemeClr val="dk1"/>
                </a:solidFill>
                <a:latin typeface="Arial"/>
                <a:ea typeface="Arial"/>
                <a:cs typeface="Arial"/>
                <a:sym typeface="Arial"/>
              </a:rPr>
              <a:t>、</a:t>
            </a:r>
            <a:r>
              <a:rPr lang="ja-JP" sz="900" b="0" i="0" u="none" strike="noStrike" cap="none" dirty="0">
                <a:solidFill>
                  <a:schemeClr val="dk1"/>
                </a:solidFill>
                <a:latin typeface="Arial"/>
                <a:ea typeface="Arial"/>
                <a:cs typeface="Arial"/>
                <a:sym typeface="Arial"/>
              </a:rPr>
              <a:t>学生など職業問わず利用</a:t>
            </a:r>
            <a:endParaRPr sz="900" b="0" i="0" u="none" strike="noStrike" cap="none" dirty="0">
              <a:solidFill>
                <a:schemeClr val="dk1"/>
              </a:solidFill>
              <a:latin typeface="Arial"/>
              <a:ea typeface="Arial"/>
              <a:cs typeface="Arial"/>
              <a:sym typeface="Arial"/>
            </a:endParaRPr>
          </a:p>
        </p:txBody>
      </p:sp>
      <p:sp>
        <p:nvSpPr>
          <p:cNvPr id="450" name="Google Shape;450;p66"/>
          <p:cNvSpPr txBox="1"/>
          <p:nvPr/>
        </p:nvSpPr>
        <p:spPr>
          <a:xfrm>
            <a:off x="4193297" y="6225245"/>
            <a:ext cx="2328354" cy="480091"/>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dirty="0">
                <a:solidFill>
                  <a:schemeClr val="tx1"/>
                </a:solidFill>
                <a:latin typeface="Arial"/>
                <a:ea typeface="Arial"/>
                <a:cs typeface="Arial"/>
                <a:sym typeface="Arial"/>
              </a:rPr>
              <a:t>国内線は観光</a:t>
            </a:r>
            <a:r>
              <a:rPr lang="ja-JP" altLang="en-US" sz="900" b="0" i="0" u="none" strike="noStrike" cap="none" dirty="0">
                <a:solidFill>
                  <a:schemeClr val="tx1"/>
                </a:solidFill>
                <a:latin typeface="Arial"/>
                <a:ea typeface="Arial"/>
                <a:cs typeface="Arial"/>
                <a:sym typeface="Arial"/>
              </a:rPr>
              <a:t>利用が</a:t>
            </a:r>
            <a:r>
              <a:rPr lang="en-US" altLang="ja-JP" sz="900" b="0" i="0" u="none" strike="noStrike" cap="none" dirty="0">
                <a:solidFill>
                  <a:schemeClr val="tx1"/>
                </a:solidFill>
                <a:latin typeface="Arial"/>
                <a:ea typeface="Arial"/>
                <a:cs typeface="Arial"/>
                <a:sym typeface="Arial"/>
              </a:rPr>
              <a:t>4</a:t>
            </a:r>
            <a:r>
              <a:rPr lang="ja-JP" altLang="en-US" sz="900" b="0" i="0" u="none" strike="noStrike" cap="none" dirty="0">
                <a:solidFill>
                  <a:schemeClr val="tx1"/>
                </a:solidFill>
                <a:latin typeface="Arial"/>
                <a:ea typeface="Arial"/>
                <a:cs typeface="Arial"/>
                <a:sym typeface="Arial"/>
              </a:rPr>
              <a:t>割と多く、</a:t>
            </a:r>
            <a:endParaRPr sz="900" b="0" i="0" u="none" strike="noStrike" cap="none" dirty="0">
              <a:solidFill>
                <a:schemeClr val="tx1"/>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900"/>
              <a:buFont typeface="Arial"/>
              <a:buNone/>
            </a:pPr>
            <a:r>
              <a:rPr lang="ja-JP" sz="900" b="0" i="0" u="none" strike="noStrike" cap="none" dirty="0">
                <a:solidFill>
                  <a:schemeClr val="tx1"/>
                </a:solidFill>
                <a:latin typeface="Arial"/>
                <a:ea typeface="Arial"/>
                <a:cs typeface="Arial"/>
                <a:sym typeface="Arial"/>
              </a:rPr>
              <a:t>国際線はビジネス</a:t>
            </a:r>
            <a:r>
              <a:rPr lang="ja-JP" altLang="en-US" sz="900" b="0" i="0" u="none" strike="noStrike" cap="none" dirty="0">
                <a:solidFill>
                  <a:schemeClr val="tx1"/>
                </a:solidFill>
                <a:latin typeface="Arial"/>
                <a:ea typeface="Arial"/>
                <a:cs typeface="Arial"/>
                <a:sym typeface="Arial"/>
              </a:rPr>
              <a:t>利用</a:t>
            </a:r>
            <a:r>
              <a:rPr lang="ja-JP" sz="900" b="0" i="0" u="none" strike="noStrike" cap="none" dirty="0">
                <a:solidFill>
                  <a:schemeClr val="tx1"/>
                </a:solidFill>
                <a:latin typeface="Arial"/>
                <a:ea typeface="Arial"/>
                <a:cs typeface="Arial"/>
                <a:sym typeface="Arial"/>
              </a:rPr>
              <a:t>が5割</a:t>
            </a:r>
            <a:r>
              <a:rPr lang="ja-JP" altLang="en-US" sz="900" b="0" i="0" u="none" strike="noStrike" cap="none" dirty="0">
                <a:solidFill>
                  <a:schemeClr val="tx1"/>
                </a:solidFill>
                <a:latin typeface="Arial"/>
                <a:ea typeface="Arial"/>
                <a:cs typeface="Arial"/>
                <a:sym typeface="Arial"/>
              </a:rPr>
              <a:t>と多い</a:t>
            </a:r>
            <a:endParaRPr sz="900" b="0" i="0" u="none" strike="noStrike" cap="none" dirty="0">
              <a:solidFill>
                <a:schemeClr val="tx1"/>
              </a:solidFill>
              <a:latin typeface="Arial"/>
              <a:ea typeface="Arial"/>
              <a:cs typeface="Arial"/>
              <a:sym typeface="Arial"/>
            </a:endParaRPr>
          </a:p>
        </p:txBody>
      </p:sp>
      <p:pic>
        <p:nvPicPr>
          <p:cNvPr id="451" name="Google Shape;451;p66"/>
          <p:cNvPicPr preferRelativeResize="0"/>
          <p:nvPr/>
        </p:nvPicPr>
        <p:blipFill rotWithShape="1">
          <a:blip r:embed="rId14">
            <a:alphaModFix amt="78000"/>
          </a:blip>
          <a:srcRect/>
          <a:stretch/>
        </p:blipFill>
        <p:spPr>
          <a:xfrm>
            <a:off x="1139757" y="2159022"/>
            <a:ext cx="799785" cy="799785"/>
          </a:xfrm>
          <a:prstGeom prst="rect">
            <a:avLst/>
          </a:prstGeom>
          <a:noFill/>
          <a:ln>
            <a:noFill/>
          </a:ln>
        </p:spPr>
      </p:pic>
      <p:sp>
        <p:nvSpPr>
          <p:cNvPr id="452" name="Google Shape;452;p66"/>
          <p:cNvSpPr txBox="1"/>
          <p:nvPr/>
        </p:nvSpPr>
        <p:spPr>
          <a:xfrm>
            <a:off x="749038"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a:t>
            </a:r>
            <a:endParaRPr sz="900" b="0" i="0" u="none" strike="noStrike" cap="none">
              <a:solidFill>
                <a:schemeClr val="dk1"/>
              </a:solidFill>
              <a:latin typeface="Arial"/>
              <a:ea typeface="Arial"/>
              <a:cs typeface="Arial"/>
              <a:sym typeface="Arial"/>
            </a:endParaRPr>
          </a:p>
        </p:txBody>
      </p:sp>
      <p:pic>
        <p:nvPicPr>
          <p:cNvPr id="453" name="Google Shape;453;p66"/>
          <p:cNvPicPr preferRelativeResize="0"/>
          <p:nvPr/>
        </p:nvPicPr>
        <p:blipFill rotWithShape="1">
          <a:blip r:embed="rId14">
            <a:alphaModFix amt="78000"/>
          </a:blip>
          <a:srcRect/>
          <a:stretch/>
        </p:blipFill>
        <p:spPr>
          <a:xfrm>
            <a:off x="4300992" y="2159022"/>
            <a:ext cx="799785" cy="799785"/>
          </a:xfrm>
          <a:prstGeom prst="rect">
            <a:avLst/>
          </a:prstGeom>
          <a:noFill/>
          <a:ln>
            <a:noFill/>
          </a:ln>
        </p:spPr>
      </p:pic>
      <p:sp>
        <p:nvSpPr>
          <p:cNvPr id="454" name="Google Shape;454;p66"/>
          <p:cNvSpPr txBox="1"/>
          <p:nvPr/>
        </p:nvSpPr>
        <p:spPr>
          <a:xfrm>
            <a:off x="3910273"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a:t>
            </a:r>
            <a:endParaRPr sz="900" b="0" i="0" u="none" strike="noStrike" cap="none">
              <a:solidFill>
                <a:schemeClr val="dk1"/>
              </a:solidFill>
              <a:latin typeface="Arial"/>
              <a:ea typeface="Arial"/>
              <a:cs typeface="Arial"/>
              <a:sym typeface="Arial"/>
            </a:endParaRPr>
          </a:p>
        </p:txBody>
      </p:sp>
      <p:pic>
        <p:nvPicPr>
          <p:cNvPr id="455" name="Google Shape;455;p66"/>
          <p:cNvPicPr preferRelativeResize="0"/>
          <p:nvPr/>
        </p:nvPicPr>
        <p:blipFill rotWithShape="1">
          <a:blip r:embed="rId14">
            <a:alphaModFix amt="78000"/>
          </a:blip>
          <a:srcRect/>
          <a:stretch/>
        </p:blipFill>
        <p:spPr>
          <a:xfrm>
            <a:off x="7470995" y="2230624"/>
            <a:ext cx="799785" cy="799785"/>
          </a:xfrm>
          <a:prstGeom prst="rect">
            <a:avLst/>
          </a:prstGeom>
          <a:noFill/>
          <a:ln>
            <a:noFill/>
          </a:ln>
        </p:spPr>
      </p:pic>
      <p:sp>
        <p:nvSpPr>
          <p:cNvPr id="456" name="Google Shape;456;p66"/>
          <p:cNvSpPr txBox="1"/>
          <p:nvPr/>
        </p:nvSpPr>
        <p:spPr>
          <a:xfrm>
            <a:off x="7071508"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a:t>
            </a:r>
            <a:endParaRPr sz="900" b="0" i="0" u="none" strike="noStrike" cap="none">
              <a:solidFill>
                <a:schemeClr val="dk1"/>
              </a:solidFill>
              <a:latin typeface="Arial"/>
              <a:ea typeface="Arial"/>
              <a:cs typeface="Arial"/>
              <a:sym typeface="Arial"/>
            </a:endParaRPr>
          </a:p>
        </p:txBody>
      </p:sp>
      <p:pic>
        <p:nvPicPr>
          <p:cNvPr id="457" name="Google Shape;457;p66"/>
          <p:cNvPicPr preferRelativeResize="0"/>
          <p:nvPr/>
        </p:nvPicPr>
        <p:blipFill rotWithShape="1">
          <a:blip r:embed="rId14">
            <a:alphaModFix amt="78000"/>
          </a:blip>
          <a:srcRect/>
          <a:stretch/>
        </p:blipFill>
        <p:spPr>
          <a:xfrm>
            <a:off x="1139757" y="4893513"/>
            <a:ext cx="799785" cy="799785"/>
          </a:xfrm>
          <a:prstGeom prst="rect">
            <a:avLst/>
          </a:prstGeom>
          <a:noFill/>
          <a:ln>
            <a:noFill/>
          </a:ln>
        </p:spPr>
      </p:pic>
      <p:sp>
        <p:nvSpPr>
          <p:cNvPr id="458" name="Google Shape;458;p66"/>
          <p:cNvSpPr txBox="1"/>
          <p:nvPr/>
        </p:nvSpPr>
        <p:spPr>
          <a:xfrm>
            <a:off x="1197581" y="5200340"/>
            <a:ext cx="682076"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a:t>
            </a:r>
            <a:endParaRPr sz="900" b="0" i="0" u="none" strike="noStrike" cap="none">
              <a:solidFill>
                <a:schemeClr val="dk1"/>
              </a:solidFill>
              <a:latin typeface="Arial"/>
              <a:ea typeface="Arial"/>
              <a:cs typeface="Arial"/>
              <a:sym typeface="Arial"/>
            </a:endParaRPr>
          </a:p>
        </p:txBody>
      </p:sp>
      <p:pic>
        <p:nvPicPr>
          <p:cNvPr id="459" name="Google Shape;459;p66"/>
          <p:cNvPicPr preferRelativeResize="0"/>
          <p:nvPr/>
        </p:nvPicPr>
        <p:blipFill rotWithShape="1">
          <a:blip r:embed="rId14">
            <a:alphaModFix amt="78000"/>
          </a:blip>
          <a:srcRect/>
          <a:stretch/>
        </p:blipFill>
        <p:spPr>
          <a:xfrm>
            <a:off x="4273480" y="4893513"/>
            <a:ext cx="799785" cy="799785"/>
          </a:xfrm>
          <a:prstGeom prst="rect">
            <a:avLst/>
          </a:prstGeom>
          <a:noFill/>
          <a:ln>
            <a:noFill/>
          </a:ln>
        </p:spPr>
      </p:pic>
      <p:sp>
        <p:nvSpPr>
          <p:cNvPr id="460" name="Google Shape;460;p66"/>
          <p:cNvSpPr txBox="1"/>
          <p:nvPr/>
        </p:nvSpPr>
        <p:spPr>
          <a:xfrm>
            <a:off x="3882761" y="5200340"/>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国内線</a:t>
            </a:r>
            <a:endParaRPr sz="900" b="0" i="0" u="none" strike="noStrike" cap="none">
              <a:solidFill>
                <a:schemeClr val="dk1"/>
              </a:solidFill>
              <a:latin typeface="Arial"/>
              <a:ea typeface="Arial"/>
              <a:cs typeface="Arial"/>
              <a:sym typeface="Arial"/>
            </a:endParaRPr>
          </a:p>
        </p:txBody>
      </p:sp>
      <p:grpSp>
        <p:nvGrpSpPr>
          <p:cNvPr id="461" name="Google Shape;461;p66"/>
          <p:cNvGrpSpPr/>
          <p:nvPr/>
        </p:nvGrpSpPr>
        <p:grpSpPr>
          <a:xfrm>
            <a:off x="2114881" y="2401200"/>
            <a:ext cx="1579162" cy="452342"/>
            <a:chOff x="2114881" y="2401200"/>
            <a:chExt cx="1579162" cy="452342"/>
          </a:xfrm>
        </p:grpSpPr>
        <p:pic>
          <p:nvPicPr>
            <p:cNvPr id="462" name="Google Shape;462;p66"/>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463" name="Google Shape;463;p66"/>
            <p:cNvSpPr txBox="1"/>
            <p:nvPr/>
          </p:nvSpPr>
          <p:spPr>
            <a:xfrm>
              <a:off x="2114881"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国際線</a:t>
              </a:r>
              <a:endParaRPr sz="900" b="0" i="0" u="none" strike="noStrike" cap="none">
                <a:solidFill>
                  <a:schemeClr val="dk1"/>
                </a:solidFill>
                <a:latin typeface="Arial"/>
                <a:ea typeface="Arial"/>
                <a:cs typeface="Arial"/>
                <a:sym typeface="Arial"/>
              </a:endParaRPr>
            </a:p>
          </p:txBody>
        </p:sp>
      </p:grpSp>
      <p:grpSp>
        <p:nvGrpSpPr>
          <p:cNvPr id="464" name="Google Shape;464;p66"/>
          <p:cNvGrpSpPr/>
          <p:nvPr/>
        </p:nvGrpSpPr>
        <p:grpSpPr>
          <a:xfrm>
            <a:off x="5247089" y="2401200"/>
            <a:ext cx="1579162" cy="452342"/>
            <a:chOff x="2114881" y="2401200"/>
            <a:chExt cx="1579162" cy="452342"/>
          </a:xfrm>
        </p:grpSpPr>
        <p:pic>
          <p:nvPicPr>
            <p:cNvPr id="465" name="Google Shape;465;p66"/>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466" name="Google Shape;466;p66"/>
            <p:cNvSpPr txBox="1"/>
            <p:nvPr/>
          </p:nvSpPr>
          <p:spPr>
            <a:xfrm>
              <a:off x="2114881"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国際線</a:t>
              </a:r>
              <a:endParaRPr sz="900" b="0" i="0" u="none" strike="noStrike" cap="none">
                <a:solidFill>
                  <a:schemeClr val="dk1"/>
                </a:solidFill>
                <a:latin typeface="Arial"/>
                <a:ea typeface="Arial"/>
                <a:cs typeface="Arial"/>
                <a:sym typeface="Arial"/>
              </a:endParaRPr>
            </a:p>
          </p:txBody>
        </p:sp>
      </p:grpSp>
      <p:grpSp>
        <p:nvGrpSpPr>
          <p:cNvPr id="467" name="Google Shape;467;p66"/>
          <p:cNvGrpSpPr/>
          <p:nvPr/>
        </p:nvGrpSpPr>
        <p:grpSpPr>
          <a:xfrm>
            <a:off x="8432620" y="2401200"/>
            <a:ext cx="1579162" cy="452342"/>
            <a:chOff x="2114881" y="2401200"/>
            <a:chExt cx="1579162" cy="452342"/>
          </a:xfrm>
        </p:grpSpPr>
        <p:pic>
          <p:nvPicPr>
            <p:cNvPr id="468" name="Google Shape;468;p66"/>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469" name="Google Shape;469;p66"/>
            <p:cNvSpPr txBox="1"/>
            <p:nvPr/>
          </p:nvSpPr>
          <p:spPr>
            <a:xfrm>
              <a:off x="2114881" y="2477003"/>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国際線</a:t>
              </a:r>
              <a:endParaRPr sz="900" b="0" i="0" u="none" strike="noStrike" cap="none">
                <a:solidFill>
                  <a:schemeClr val="dk1"/>
                </a:solidFill>
                <a:latin typeface="Arial"/>
                <a:ea typeface="Arial"/>
                <a:cs typeface="Arial"/>
                <a:sym typeface="Arial"/>
              </a:endParaRPr>
            </a:p>
          </p:txBody>
        </p:sp>
      </p:grpSp>
      <p:pic>
        <p:nvPicPr>
          <p:cNvPr id="470" name="Google Shape;470;p66"/>
          <p:cNvPicPr preferRelativeResize="0"/>
          <p:nvPr/>
        </p:nvPicPr>
        <p:blipFill rotWithShape="1">
          <a:blip r:embed="rId9">
            <a:alphaModFix amt="62000"/>
          </a:blip>
          <a:srcRect/>
          <a:stretch/>
        </p:blipFill>
        <p:spPr>
          <a:xfrm>
            <a:off x="5603082" y="5108757"/>
            <a:ext cx="825541" cy="452342"/>
          </a:xfrm>
          <a:prstGeom prst="rect">
            <a:avLst/>
          </a:prstGeom>
          <a:noFill/>
          <a:ln>
            <a:noFill/>
          </a:ln>
        </p:spPr>
      </p:pic>
      <p:sp>
        <p:nvSpPr>
          <p:cNvPr id="471" name="Google Shape;471;p66"/>
          <p:cNvSpPr txBox="1"/>
          <p:nvPr/>
        </p:nvSpPr>
        <p:spPr>
          <a:xfrm>
            <a:off x="5243873" y="5200340"/>
            <a:ext cx="1579162" cy="269176"/>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国際線</a:t>
            </a:r>
            <a:endParaRPr sz="900" b="0" i="0" u="none" strike="noStrike" cap="none">
              <a:solidFill>
                <a:schemeClr val="dk1"/>
              </a:solidFill>
              <a:latin typeface="Arial"/>
              <a:ea typeface="Arial"/>
              <a:cs typeface="Arial"/>
              <a:sym typeface="Arial"/>
            </a:endParaRPr>
          </a:p>
        </p:txBody>
      </p:sp>
      <p:cxnSp>
        <p:nvCxnSpPr>
          <p:cNvPr id="472" name="Google Shape;472;p66"/>
          <p:cNvCxnSpPr/>
          <p:nvPr/>
        </p:nvCxnSpPr>
        <p:spPr>
          <a:xfrm>
            <a:off x="3736529"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473" name="Google Shape;473;p66"/>
          <p:cNvCxnSpPr/>
          <p:nvPr/>
        </p:nvCxnSpPr>
        <p:spPr>
          <a:xfrm>
            <a:off x="6965504"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474" name="Google Shape;474;p66"/>
          <p:cNvCxnSpPr/>
          <p:nvPr/>
        </p:nvCxnSpPr>
        <p:spPr>
          <a:xfrm>
            <a:off x="3808625" y="4102100"/>
            <a:ext cx="3100664" cy="0"/>
          </a:xfrm>
          <a:prstGeom prst="straightConnector1">
            <a:avLst/>
          </a:prstGeom>
          <a:noFill/>
          <a:ln w="9525" cap="flat" cmpd="sng">
            <a:solidFill>
              <a:srgbClr val="BFBFBF"/>
            </a:solidFill>
            <a:prstDash val="solid"/>
            <a:miter lim="800000"/>
            <a:headEnd type="none" w="sm" len="sm"/>
            <a:tailEnd type="none" w="sm" len="sm"/>
          </a:ln>
        </p:spPr>
      </p:cxnSp>
      <p:cxnSp>
        <p:nvCxnSpPr>
          <p:cNvPr id="475" name="Google Shape;475;p66"/>
          <p:cNvCxnSpPr/>
          <p:nvPr/>
        </p:nvCxnSpPr>
        <p:spPr>
          <a:xfrm>
            <a:off x="7018550" y="4102100"/>
            <a:ext cx="2649933" cy="0"/>
          </a:xfrm>
          <a:prstGeom prst="straightConnector1">
            <a:avLst/>
          </a:prstGeom>
          <a:noFill/>
          <a:ln w="9525" cap="flat" cmpd="sng">
            <a:solidFill>
              <a:srgbClr val="BFBFBF"/>
            </a:solidFill>
            <a:prstDash val="solid"/>
            <a:miter lim="800000"/>
            <a:headEnd type="none" w="sm" len="sm"/>
            <a:tailEnd type="none" w="sm" len="sm"/>
          </a:ln>
        </p:spPr>
      </p:cxnSp>
      <p:cxnSp>
        <p:nvCxnSpPr>
          <p:cNvPr id="476" name="Google Shape;476;p66"/>
          <p:cNvCxnSpPr/>
          <p:nvPr/>
        </p:nvCxnSpPr>
        <p:spPr>
          <a:xfrm>
            <a:off x="3736529" y="418781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477" name="Google Shape;477;p66"/>
          <p:cNvCxnSpPr/>
          <p:nvPr/>
        </p:nvCxnSpPr>
        <p:spPr>
          <a:xfrm>
            <a:off x="6965504" y="4187811"/>
            <a:ext cx="0" cy="2212989"/>
          </a:xfrm>
          <a:prstGeom prst="straightConnector1">
            <a:avLst/>
          </a:prstGeom>
          <a:noFill/>
          <a:ln w="9525" cap="flat" cmpd="sng">
            <a:solidFill>
              <a:srgbClr val="BFBFBF"/>
            </a:solidFill>
            <a:prstDash val="solid"/>
            <a:miter lim="800000"/>
            <a:headEnd type="none" w="sm" len="sm"/>
            <a:tailEnd type="none" w="sm" len="sm"/>
          </a:ln>
        </p:spPr>
      </p:cxnSp>
      <p:sp>
        <p:nvSpPr>
          <p:cNvPr id="479" name="Google Shape;479;p66"/>
          <p:cNvSpPr txBox="1"/>
          <p:nvPr/>
        </p:nvSpPr>
        <p:spPr>
          <a:xfrm>
            <a:off x="4856490" y="4442207"/>
            <a:ext cx="1314404"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その他</a:t>
            </a:r>
            <a:endParaRPr sz="8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altLang="en-US" sz="700" b="0" i="0" u="none" strike="noStrike" cap="none" dirty="0">
                <a:solidFill>
                  <a:schemeClr val="dk1"/>
                </a:solidFill>
                <a:latin typeface="Arial"/>
                <a:ea typeface="Arial"/>
                <a:cs typeface="Arial"/>
                <a:sym typeface="Arial"/>
              </a:rPr>
              <a:t>（</a:t>
            </a:r>
            <a:r>
              <a:rPr lang="ja-JP" sz="700" b="0" i="0" u="none" strike="noStrike" cap="none" dirty="0">
                <a:solidFill>
                  <a:schemeClr val="dk1"/>
                </a:solidFill>
                <a:latin typeface="Arial"/>
                <a:ea typeface="Arial"/>
                <a:cs typeface="Arial"/>
                <a:sym typeface="Arial"/>
              </a:rPr>
              <a:t>冠婚葬祭･</a:t>
            </a:r>
            <a:endParaRPr sz="700" b="0" i="0" u="none" strike="noStrike" cap="none" dirty="0">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帰省</a:t>
            </a:r>
            <a:r>
              <a:rPr lang="ja-JP" altLang="en-US" sz="700" b="0" i="0" u="none" strike="noStrike" cap="none">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480" name="Google Shape;480;p66"/>
          <p:cNvSpPr txBox="1"/>
          <p:nvPr/>
        </p:nvSpPr>
        <p:spPr>
          <a:xfrm>
            <a:off x="8712054" y="1838657"/>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わからない</a:t>
            </a:r>
            <a:endParaRPr sz="600" b="0" i="0" u="none" strike="noStrike" cap="none">
              <a:solidFill>
                <a:schemeClr val="dk1"/>
              </a:solidFill>
              <a:latin typeface="Arial"/>
              <a:ea typeface="Arial"/>
              <a:cs typeface="Arial"/>
              <a:sym typeface="Arial"/>
            </a:endParaRPr>
          </a:p>
        </p:txBody>
      </p:sp>
      <p:sp>
        <p:nvSpPr>
          <p:cNvPr id="481" name="Google Shape;481;p66"/>
          <p:cNvSpPr txBox="1"/>
          <p:nvPr/>
        </p:nvSpPr>
        <p:spPr>
          <a:xfrm>
            <a:off x="7343697" y="1838657"/>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わからない</a:t>
            </a:r>
            <a:endParaRPr sz="600" b="0" i="0" u="none" strike="noStrike" cap="none">
              <a:solidFill>
                <a:schemeClr val="dk1"/>
              </a:solidFill>
              <a:latin typeface="Arial"/>
              <a:ea typeface="Arial"/>
              <a:cs typeface="Arial"/>
              <a:sym typeface="Arial"/>
            </a:endParaRPr>
          </a:p>
        </p:txBody>
      </p:sp>
      <p:grpSp>
        <p:nvGrpSpPr>
          <p:cNvPr id="482" name="Google Shape;482;p66"/>
          <p:cNvGrpSpPr/>
          <p:nvPr/>
        </p:nvGrpSpPr>
        <p:grpSpPr>
          <a:xfrm>
            <a:off x="456688" y="4505904"/>
            <a:ext cx="1180087" cy="1268469"/>
            <a:chOff x="518447" y="4533923"/>
            <a:chExt cx="1180087" cy="1268469"/>
          </a:xfrm>
        </p:grpSpPr>
        <p:sp>
          <p:nvSpPr>
            <p:cNvPr id="483" name="Google Shape;483;p66"/>
            <p:cNvSpPr txBox="1"/>
            <p:nvPr/>
          </p:nvSpPr>
          <p:spPr>
            <a:xfrm>
              <a:off x="699621" y="5576217"/>
              <a:ext cx="432185"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自営業</a:t>
              </a:r>
              <a:endParaRPr sz="600" b="0" i="0" u="none" strike="noStrike" cap="none">
                <a:solidFill>
                  <a:schemeClr val="dk1"/>
                </a:solidFill>
                <a:latin typeface="Arial"/>
                <a:ea typeface="Arial"/>
                <a:cs typeface="Arial"/>
                <a:sym typeface="Arial"/>
              </a:endParaRPr>
            </a:p>
          </p:txBody>
        </p:sp>
        <p:sp>
          <p:nvSpPr>
            <p:cNvPr id="484" name="Google Shape;484;p66"/>
            <p:cNvSpPr txBox="1"/>
            <p:nvPr/>
          </p:nvSpPr>
          <p:spPr>
            <a:xfrm>
              <a:off x="518447" y="4855672"/>
              <a:ext cx="651891" cy="360058"/>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パート</a:t>
              </a:r>
              <a:endParaRPr sz="600" b="0" i="0" u="none" strike="noStrike" cap="none">
                <a:solidFill>
                  <a:schemeClr val="dk1"/>
                </a:solidFill>
                <a:latin typeface="Arial"/>
                <a:ea typeface="Arial"/>
                <a:cs typeface="Arial"/>
                <a:sym typeface="Arial"/>
              </a:endParaRPr>
            </a:p>
            <a:p>
              <a:pPr marL="0" marR="0" lvl="0" indent="0" algn="r"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アルバイト</a:t>
              </a:r>
              <a:endParaRPr sz="600" b="0" i="0" u="none" strike="noStrike" cap="none">
                <a:solidFill>
                  <a:schemeClr val="dk1"/>
                </a:solidFill>
                <a:latin typeface="Arial"/>
                <a:ea typeface="Arial"/>
                <a:cs typeface="Arial"/>
                <a:sym typeface="Arial"/>
              </a:endParaRPr>
            </a:p>
          </p:txBody>
        </p:sp>
        <p:sp>
          <p:nvSpPr>
            <p:cNvPr id="485" name="Google Shape;485;p66"/>
            <p:cNvSpPr txBox="1"/>
            <p:nvPr/>
          </p:nvSpPr>
          <p:spPr>
            <a:xfrm>
              <a:off x="664044" y="5160429"/>
              <a:ext cx="544757"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主婦</a:t>
              </a:r>
              <a:endParaRPr sz="60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主夫</a:t>
              </a:r>
              <a:endParaRPr sz="600" b="0" i="0" u="none" strike="noStrike" cap="none">
                <a:solidFill>
                  <a:schemeClr val="dk1"/>
                </a:solidFill>
                <a:latin typeface="Arial"/>
                <a:ea typeface="Arial"/>
                <a:cs typeface="Arial"/>
                <a:sym typeface="Arial"/>
              </a:endParaRPr>
            </a:p>
          </p:txBody>
        </p:sp>
        <p:sp>
          <p:nvSpPr>
            <p:cNvPr id="486" name="Google Shape;486;p66"/>
            <p:cNvSpPr txBox="1"/>
            <p:nvPr/>
          </p:nvSpPr>
          <p:spPr>
            <a:xfrm>
              <a:off x="885649" y="4700177"/>
              <a:ext cx="348899"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学生</a:t>
              </a:r>
              <a:endParaRPr sz="600" b="0" i="0" u="none" strike="noStrike" cap="none">
                <a:solidFill>
                  <a:schemeClr val="dk1"/>
                </a:solidFill>
                <a:latin typeface="Arial"/>
                <a:ea typeface="Arial"/>
                <a:cs typeface="Arial"/>
                <a:sym typeface="Arial"/>
              </a:endParaRPr>
            </a:p>
          </p:txBody>
        </p:sp>
        <p:sp>
          <p:nvSpPr>
            <p:cNvPr id="487" name="Google Shape;487;p66"/>
            <p:cNvSpPr txBox="1"/>
            <p:nvPr/>
          </p:nvSpPr>
          <p:spPr>
            <a:xfrm>
              <a:off x="637331" y="5446584"/>
              <a:ext cx="432185"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自由業</a:t>
              </a:r>
              <a:endParaRPr sz="600" b="0" i="0" u="none" strike="noStrike" cap="none">
                <a:solidFill>
                  <a:schemeClr val="dk1"/>
                </a:solidFill>
                <a:latin typeface="Arial"/>
                <a:ea typeface="Arial"/>
                <a:cs typeface="Arial"/>
                <a:sym typeface="Arial"/>
              </a:endParaRPr>
            </a:p>
          </p:txBody>
        </p:sp>
        <p:sp>
          <p:nvSpPr>
            <p:cNvPr id="488" name="Google Shape;488;p66"/>
            <p:cNvSpPr txBox="1"/>
            <p:nvPr/>
          </p:nvSpPr>
          <p:spPr>
            <a:xfrm>
              <a:off x="1064785" y="4587362"/>
              <a:ext cx="442026"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その他</a:t>
              </a:r>
              <a:endParaRPr sz="600" b="0" i="0" u="none" strike="noStrike" cap="none">
                <a:solidFill>
                  <a:schemeClr val="dk1"/>
                </a:solidFill>
                <a:latin typeface="Arial"/>
                <a:ea typeface="Arial"/>
                <a:cs typeface="Arial"/>
                <a:sym typeface="Arial"/>
              </a:endParaRPr>
            </a:p>
          </p:txBody>
        </p:sp>
        <p:sp>
          <p:nvSpPr>
            <p:cNvPr id="489" name="Google Shape;489;p66"/>
            <p:cNvSpPr txBox="1"/>
            <p:nvPr/>
          </p:nvSpPr>
          <p:spPr>
            <a:xfrm>
              <a:off x="1302291" y="4533923"/>
              <a:ext cx="396243"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無職</a:t>
              </a:r>
              <a:endParaRPr sz="600" b="0" i="0" u="none" strike="noStrike" cap="none">
                <a:solidFill>
                  <a:schemeClr val="dk1"/>
                </a:solidFill>
                <a:latin typeface="Arial"/>
                <a:ea typeface="Arial"/>
                <a:cs typeface="Arial"/>
                <a:sym typeface="Arial"/>
              </a:endParaRPr>
            </a:p>
          </p:txBody>
        </p:sp>
      </p:grpSp>
      <p:sp>
        <p:nvSpPr>
          <p:cNvPr id="490" name="Google Shape;490;p6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6</a:t>
            </a:fld>
            <a:endParaRPr/>
          </a:p>
        </p:txBody>
      </p:sp>
      <p:grpSp>
        <p:nvGrpSpPr>
          <p:cNvPr id="491" name="Google Shape;491;p66"/>
          <p:cNvGrpSpPr/>
          <p:nvPr/>
        </p:nvGrpSpPr>
        <p:grpSpPr>
          <a:xfrm>
            <a:off x="1879657" y="4529667"/>
            <a:ext cx="1141129" cy="1501997"/>
            <a:chOff x="1931837" y="4547798"/>
            <a:chExt cx="1141129" cy="1501997"/>
          </a:xfrm>
        </p:grpSpPr>
        <p:grpSp>
          <p:nvGrpSpPr>
            <p:cNvPr id="492" name="Google Shape;492;p66"/>
            <p:cNvGrpSpPr/>
            <p:nvPr/>
          </p:nvGrpSpPr>
          <p:grpSpPr>
            <a:xfrm>
              <a:off x="1931837" y="4557059"/>
              <a:ext cx="947389" cy="1492736"/>
              <a:chOff x="1931837" y="4557059"/>
              <a:chExt cx="947389" cy="1492736"/>
            </a:xfrm>
          </p:grpSpPr>
          <p:sp>
            <p:nvSpPr>
              <p:cNvPr id="493" name="Google Shape;493;p66"/>
              <p:cNvSpPr txBox="1"/>
              <p:nvPr/>
            </p:nvSpPr>
            <p:spPr>
              <a:xfrm>
                <a:off x="2332754" y="5823620"/>
                <a:ext cx="544757"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公務員</a:t>
                </a:r>
                <a:endParaRPr sz="600" b="0" i="0" u="none" strike="noStrike" cap="none">
                  <a:solidFill>
                    <a:schemeClr val="dk1"/>
                  </a:solidFill>
                  <a:latin typeface="Arial"/>
                  <a:ea typeface="Arial"/>
                  <a:cs typeface="Arial"/>
                  <a:sym typeface="Arial"/>
                </a:endParaRPr>
              </a:p>
            </p:txBody>
          </p:sp>
          <p:sp>
            <p:nvSpPr>
              <p:cNvPr id="494" name="Google Shape;494;p66"/>
              <p:cNvSpPr txBox="1"/>
              <p:nvPr/>
            </p:nvSpPr>
            <p:spPr>
              <a:xfrm>
                <a:off x="1931837" y="5691822"/>
                <a:ext cx="729912"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経営者・役員</a:t>
                </a:r>
                <a:endParaRPr sz="600" b="0" i="0" u="none" strike="noStrike" cap="none">
                  <a:solidFill>
                    <a:schemeClr val="dk1"/>
                  </a:solidFill>
                  <a:latin typeface="Arial"/>
                  <a:ea typeface="Arial"/>
                  <a:cs typeface="Arial"/>
                  <a:sym typeface="Arial"/>
                </a:endParaRPr>
              </a:p>
            </p:txBody>
          </p:sp>
          <p:sp>
            <p:nvSpPr>
              <p:cNvPr id="495" name="Google Shape;495;p66"/>
              <p:cNvSpPr txBox="1"/>
              <p:nvPr/>
            </p:nvSpPr>
            <p:spPr>
              <a:xfrm>
                <a:off x="2069397" y="5519951"/>
                <a:ext cx="432185"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自営業</a:t>
                </a:r>
                <a:endParaRPr sz="600" b="0" i="0" u="none" strike="noStrike" cap="none">
                  <a:solidFill>
                    <a:schemeClr val="dk1"/>
                  </a:solidFill>
                  <a:latin typeface="Arial"/>
                  <a:ea typeface="Arial"/>
                  <a:cs typeface="Arial"/>
                  <a:sym typeface="Arial"/>
                </a:endParaRPr>
              </a:p>
            </p:txBody>
          </p:sp>
          <p:sp>
            <p:nvSpPr>
              <p:cNvPr id="496" name="Google Shape;496;p66"/>
              <p:cNvSpPr txBox="1"/>
              <p:nvPr/>
            </p:nvSpPr>
            <p:spPr>
              <a:xfrm>
                <a:off x="1943705" y="4742634"/>
                <a:ext cx="615359" cy="360058"/>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パート</a:t>
                </a:r>
                <a:endParaRPr sz="600" b="0" i="0" u="none" strike="noStrike" cap="none">
                  <a:solidFill>
                    <a:schemeClr val="dk1"/>
                  </a:solidFill>
                  <a:latin typeface="Arial"/>
                  <a:ea typeface="Arial"/>
                  <a:cs typeface="Arial"/>
                  <a:sym typeface="Arial"/>
                </a:endParaRPr>
              </a:p>
              <a:p>
                <a:pPr marL="0" marR="0" lvl="0" indent="0" algn="r"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アルバイト</a:t>
                </a:r>
                <a:endParaRPr sz="600" b="0" i="0" u="none" strike="noStrike" cap="none">
                  <a:solidFill>
                    <a:schemeClr val="dk1"/>
                  </a:solidFill>
                  <a:latin typeface="Arial"/>
                  <a:ea typeface="Arial"/>
                  <a:cs typeface="Arial"/>
                  <a:sym typeface="Arial"/>
                </a:endParaRPr>
              </a:p>
            </p:txBody>
          </p:sp>
          <p:sp>
            <p:nvSpPr>
              <p:cNvPr id="497" name="Google Shape;497;p66"/>
              <p:cNvSpPr txBox="1"/>
              <p:nvPr/>
            </p:nvSpPr>
            <p:spPr>
              <a:xfrm>
                <a:off x="2084879" y="5047301"/>
                <a:ext cx="544757"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主婦</a:t>
                </a:r>
                <a:endParaRPr sz="60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主夫</a:t>
                </a:r>
                <a:endParaRPr sz="600" b="0" i="0" u="none" strike="noStrike" cap="none">
                  <a:solidFill>
                    <a:schemeClr val="dk1"/>
                  </a:solidFill>
                  <a:latin typeface="Arial"/>
                  <a:ea typeface="Arial"/>
                  <a:cs typeface="Arial"/>
                  <a:sym typeface="Arial"/>
                </a:endParaRPr>
              </a:p>
            </p:txBody>
          </p:sp>
          <p:sp>
            <p:nvSpPr>
              <p:cNvPr id="498" name="Google Shape;498;p66"/>
              <p:cNvSpPr txBox="1"/>
              <p:nvPr/>
            </p:nvSpPr>
            <p:spPr>
              <a:xfrm>
                <a:off x="2340061" y="4662015"/>
                <a:ext cx="348899"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学生</a:t>
                </a:r>
                <a:endParaRPr sz="600" b="0" i="0" u="none" strike="noStrike" cap="none">
                  <a:solidFill>
                    <a:schemeClr val="dk1"/>
                  </a:solidFill>
                  <a:latin typeface="Arial"/>
                  <a:ea typeface="Arial"/>
                  <a:cs typeface="Arial"/>
                  <a:sym typeface="Arial"/>
                </a:endParaRPr>
              </a:p>
            </p:txBody>
          </p:sp>
          <p:sp>
            <p:nvSpPr>
              <p:cNvPr id="499" name="Google Shape;499;p66"/>
              <p:cNvSpPr txBox="1"/>
              <p:nvPr/>
            </p:nvSpPr>
            <p:spPr>
              <a:xfrm>
                <a:off x="2047634" y="5378737"/>
                <a:ext cx="432185"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自由業</a:t>
                </a:r>
                <a:endParaRPr sz="600" b="0" i="0" u="none" strike="noStrike" cap="none">
                  <a:solidFill>
                    <a:schemeClr val="dk1"/>
                  </a:solidFill>
                  <a:latin typeface="Arial"/>
                  <a:ea typeface="Arial"/>
                  <a:cs typeface="Arial"/>
                  <a:sym typeface="Arial"/>
                </a:endParaRPr>
              </a:p>
            </p:txBody>
          </p:sp>
          <p:sp>
            <p:nvSpPr>
              <p:cNvPr id="500" name="Google Shape;500;p66"/>
              <p:cNvSpPr txBox="1"/>
              <p:nvPr/>
            </p:nvSpPr>
            <p:spPr>
              <a:xfrm>
                <a:off x="2437256" y="4557059"/>
                <a:ext cx="441970"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その他</a:t>
                </a:r>
                <a:endParaRPr sz="600" b="0" i="0" u="none" strike="noStrike" cap="none">
                  <a:solidFill>
                    <a:schemeClr val="dk1"/>
                  </a:solidFill>
                  <a:latin typeface="Arial"/>
                  <a:ea typeface="Arial"/>
                  <a:cs typeface="Arial"/>
                  <a:sym typeface="Arial"/>
                </a:endParaRPr>
              </a:p>
            </p:txBody>
          </p:sp>
        </p:grpSp>
        <p:sp>
          <p:nvSpPr>
            <p:cNvPr id="501" name="Google Shape;501;p66"/>
            <p:cNvSpPr txBox="1"/>
            <p:nvPr/>
          </p:nvSpPr>
          <p:spPr>
            <a:xfrm>
              <a:off x="2676723" y="4547798"/>
              <a:ext cx="396243" cy="22617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無職</a:t>
              </a:r>
              <a:endParaRPr sz="600" b="0" i="0" u="none" strike="noStrike" cap="none">
                <a:solidFill>
                  <a:schemeClr val="dk1"/>
                </a:solidFill>
                <a:latin typeface="Arial"/>
                <a:ea typeface="Arial"/>
                <a:cs typeface="Arial"/>
                <a:sym typeface="Arial"/>
              </a:endParaRPr>
            </a:p>
          </p:txBody>
        </p:sp>
      </p:grpSp>
      <p:grpSp>
        <p:nvGrpSpPr>
          <p:cNvPr id="502" name="Google Shape;502;p66"/>
          <p:cNvGrpSpPr/>
          <p:nvPr/>
        </p:nvGrpSpPr>
        <p:grpSpPr>
          <a:xfrm>
            <a:off x="1633480" y="2196521"/>
            <a:ext cx="416632" cy="254109"/>
            <a:chOff x="1906565" y="-56304"/>
            <a:chExt cx="416632" cy="254109"/>
          </a:xfrm>
        </p:grpSpPr>
        <p:sp>
          <p:nvSpPr>
            <p:cNvPr id="503" name="Google Shape;50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70%</a:t>
              </a:r>
              <a:endParaRPr sz="1400" b="0" i="0" u="none" strike="noStrike" cap="none">
                <a:solidFill>
                  <a:srgbClr val="000000"/>
                </a:solidFill>
                <a:latin typeface="Arial"/>
                <a:ea typeface="Arial"/>
                <a:cs typeface="Arial"/>
                <a:sym typeface="Arial"/>
              </a:endParaRPr>
            </a:p>
          </p:txBody>
        </p:sp>
        <p:sp>
          <p:nvSpPr>
            <p:cNvPr id="504" name="Google Shape;50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70%</a:t>
              </a:r>
              <a:endParaRPr sz="1400" b="0" i="0" u="none" strike="noStrike" cap="none">
                <a:solidFill>
                  <a:srgbClr val="000000"/>
                </a:solidFill>
                <a:latin typeface="Arial"/>
                <a:ea typeface="Arial"/>
                <a:cs typeface="Arial"/>
                <a:sym typeface="Arial"/>
              </a:endParaRPr>
            </a:p>
          </p:txBody>
        </p:sp>
      </p:grpSp>
      <p:grpSp>
        <p:nvGrpSpPr>
          <p:cNvPr id="505" name="Google Shape;505;p66"/>
          <p:cNvGrpSpPr/>
          <p:nvPr/>
        </p:nvGrpSpPr>
        <p:grpSpPr>
          <a:xfrm>
            <a:off x="1060768" y="2186827"/>
            <a:ext cx="416632" cy="254109"/>
            <a:chOff x="1906565" y="-56304"/>
            <a:chExt cx="416632" cy="254109"/>
          </a:xfrm>
        </p:grpSpPr>
        <p:sp>
          <p:nvSpPr>
            <p:cNvPr id="506" name="Google Shape;506;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30%</a:t>
              </a:r>
              <a:endParaRPr sz="1400" b="0" i="0" u="none" strike="noStrike" cap="none">
                <a:solidFill>
                  <a:srgbClr val="000000"/>
                </a:solidFill>
                <a:latin typeface="Arial"/>
                <a:ea typeface="Arial"/>
                <a:cs typeface="Arial"/>
                <a:sym typeface="Arial"/>
              </a:endParaRPr>
            </a:p>
          </p:txBody>
        </p:sp>
        <p:sp>
          <p:nvSpPr>
            <p:cNvPr id="507" name="Google Shape;50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30%</a:t>
              </a:r>
              <a:endParaRPr sz="1400" b="0" i="0" u="none" strike="noStrike" cap="none">
                <a:solidFill>
                  <a:srgbClr val="000000"/>
                </a:solidFill>
                <a:latin typeface="Arial"/>
                <a:ea typeface="Arial"/>
                <a:cs typeface="Arial"/>
                <a:sym typeface="Arial"/>
              </a:endParaRPr>
            </a:p>
          </p:txBody>
        </p:sp>
      </p:grpSp>
      <p:grpSp>
        <p:nvGrpSpPr>
          <p:cNvPr id="508" name="Google Shape;508;p66"/>
          <p:cNvGrpSpPr/>
          <p:nvPr/>
        </p:nvGrpSpPr>
        <p:grpSpPr>
          <a:xfrm>
            <a:off x="3004568" y="2210336"/>
            <a:ext cx="416632" cy="254109"/>
            <a:chOff x="1906565" y="-56304"/>
            <a:chExt cx="416632" cy="254109"/>
          </a:xfrm>
        </p:grpSpPr>
        <p:sp>
          <p:nvSpPr>
            <p:cNvPr id="509" name="Google Shape;509;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69%</a:t>
              </a:r>
              <a:endParaRPr sz="1400" b="0" i="0" u="none" strike="noStrike" cap="none">
                <a:solidFill>
                  <a:srgbClr val="000000"/>
                </a:solidFill>
                <a:latin typeface="Arial"/>
                <a:ea typeface="Arial"/>
                <a:cs typeface="Arial"/>
                <a:sym typeface="Arial"/>
              </a:endParaRPr>
            </a:p>
          </p:txBody>
        </p:sp>
        <p:sp>
          <p:nvSpPr>
            <p:cNvPr id="510" name="Google Shape;51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69%</a:t>
              </a:r>
              <a:endParaRPr sz="1400" b="0" i="0" u="none" strike="noStrike" cap="none">
                <a:solidFill>
                  <a:srgbClr val="000000"/>
                </a:solidFill>
                <a:latin typeface="Arial"/>
                <a:ea typeface="Arial"/>
                <a:cs typeface="Arial"/>
                <a:sym typeface="Arial"/>
              </a:endParaRPr>
            </a:p>
          </p:txBody>
        </p:sp>
      </p:grpSp>
      <p:grpSp>
        <p:nvGrpSpPr>
          <p:cNvPr id="511" name="Google Shape;511;p66"/>
          <p:cNvGrpSpPr/>
          <p:nvPr/>
        </p:nvGrpSpPr>
        <p:grpSpPr>
          <a:xfrm>
            <a:off x="2440541" y="2231071"/>
            <a:ext cx="416632" cy="254109"/>
            <a:chOff x="1906565" y="-56304"/>
            <a:chExt cx="416632" cy="254109"/>
          </a:xfrm>
        </p:grpSpPr>
        <p:sp>
          <p:nvSpPr>
            <p:cNvPr id="512" name="Google Shape;512;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sp>
          <p:nvSpPr>
            <p:cNvPr id="513" name="Google Shape;51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grpSp>
      <p:grpSp>
        <p:nvGrpSpPr>
          <p:cNvPr id="514" name="Google Shape;514;p66"/>
          <p:cNvGrpSpPr/>
          <p:nvPr/>
        </p:nvGrpSpPr>
        <p:grpSpPr>
          <a:xfrm>
            <a:off x="4887182" y="2472157"/>
            <a:ext cx="416632" cy="254109"/>
            <a:chOff x="1906565" y="-56304"/>
            <a:chExt cx="416632" cy="254109"/>
          </a:xfrm>
        </p:grpSpPr>
        <p:sp>
          <p:nvSpPr>
            <p:cNvPr id="515" name="Google Shape;515;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sp>
          <p:nvSpPr>
            <p:cNvPr id="516" name="Google Shape;516;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grpSp>
      <p:grpSp>
        <p:nvGrpSpPr>
          <p:cNvPr id="517" name="Google Shape;517;p66"/>
          <p:cNvGrpSpPr/>
          <p:nvPr/>
        </p:nvGrpSpPr>
        <p:grpSpPr>
          <a:xfrm>
            <a:off x="4166323" y="2205647"/>
            <a:ext cx="416632" cy="254109"/>
            <a:chOff x="1906565" y="-56304"/>
            <a:chExt cx="416632" cy="254109"/>
          </a:xfrm>
        </p:grpSpPr>
        <p:sp>
          <p:nvSpPr>
            <p:cNvPr id="518" name="Google Shape;51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sp>
          <p:nvSpPr>
            <p:cNvPr id="519" name="Google Shape;519;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grpSp>
      <p:grpSp>
        <p:nvGrpSpPr>
          <p:cNvPr id="520" name="Google Shape;520;p66"/>
          <p:cNvGrpSpPr/>
          <p:nvPr/>
        </p:nvGrpSpPr>
        <p:grpSpPr>
          <a:xfrm>
            <a:off x="4242535" y="2833258"/>
            <a:ext cx="416632" cy="254109"/>
            <a:chOff x="1906565" y="-56304"/>
            <a:chExt cx="416632" cy="254109"/>
          </a:xfrm>
        </p:grpSpPr>
        <p:sp>
          <p:nvSpPr>
            <p:cNvPr id="521" name="Google Shape;521;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522" name="Google Shape;522;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930106"/>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grpSp>
      <p:grpSp>
        <p:nvGrpSpPr>
          <p:cNvPr id="523" name="Google Shape;523;p66"/>
          <p:cNvGrpSpPr/>
          <p:nvPr/>
        </p:nvGrpSpPr>
        <p:grpSpPr>
          <a:xfrm>
            <a:off x="6240258" y="2468836"/>
            <a:ext cx="416632" cy="254109"/>
            <a:chOff x="1906565" y="-56304"/>
            <a:chExt cx="416632" cy="254109"/>
          </a:xfrm>
        </p:grpSpPr>
        <p:sp>
          <p:nvSpPr>
            <p:cNvPr id="524" name="Google Shape;52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22%</a:t>
              </a:r>
              <a:endParaRPr sz="1400" b="0" i="0" u="none" strike="noStrike" cap="none">
                <a:solidFill>
                  <a:srgbClr val="000000"/>
                </a:solidFill>
                <a:latin typeface="Arial"/>
                <a:ea typeface="Arial"/>
                <a:cs typeface="Arial"/>
                <a:sym typeface="Arial"/>
              </a:endParaRPr>
            </a:p>
          </p:txBody>
        </p:sp>
        <p:sp>
          <p:nvSpPr>
            <p:cNvPr id="525" name="Google Shape;525;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22%</a:t>
              </a:r>
              <a:endParaRPr sz="1400" b="0" i="0" u="none" strike="noStrike" cap="none">
                <a:solidFill>
                  <a:srgbClr val="000000"/>
                </a:solidFill>
                <a:latin typeface="Arial"/>
                <a:ea typeface="Arial"/>
                <a:cs typeface="Arial"/>
                <a:sym typeface="Arial"/>
              </a:endParaRPr>
            </a:p>
          </p:txBody>
        </p:sp>
      </p:grpSp>
      <p:grpSp>
        <p:nvGrpSpPr>
          <p:cNvPr id="526" name="Google Shape;526;p66"/>
          <p:cNvGrpSpPr/>
          <p:nvPr/>
        </p:nvGrpSpPr>
        <p:grpSpPr>
          <a:xfrm>
            <a:off x="5590222" y="2201108"/>
            <a:ext cx="416632" cy="254109"/>
            <a:chOff x="1906565" y="-56304"/>
            <a:chExt cx="416632" cy="254109"/>
          </a:xfrm>
        </p:grpSpPr>
        <p:sp>
          <p:nvSpPr>
            <p:cNvPr id="527" name="Google Shape;52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24%</a:t>
              </a:r>
              <a:endParaRPr sz="1400" b="0" i="0" u="none" strike="noStrike" cap="none">
                <a:solidFill>
                  <a:srgbClr val="000000"/>
                </a:solidFill>
                <a:latin typeface="Arial"/>
                <a:ea typeface="Arial"/>
                <a:cs typeface="Arial"/>
                <a:sym typeface="Arial"/>
              </a:endParaRPr>
            </a:p>
          </p:txBody>
        </p:sp>
        <p:sp>
          <p:nvSpPr>
            <p:cNvPr id="528" name="Google Shape;52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24%</a:t>
              </a:r>
              <a:endParaRPr sz="1400" b="0" i="0" u="none" strike="noStrike" cap="none">
                <a:solidFill>
                  <a:srgbClr val="000000"/>
                </a:solidFill>
                <a:latin typeface="Arial"/>
                <a:ea typeface="Arial"/>
                <a:cs typeface="Arial"/>
                <a:sym typeface="Arial"/>
              </a:endParaRPr>
            </a:p>
          </p:txBody>
        </p:sp>
      </p:grpSp>
      <p:grpSp>
        <p:nvGrpSpPr>
          <p:cNvPr id="529" name="Google Shape;529;p66"/>
          <p:cNvGrpSpPr/>
          <p:nvPr/>
        </p:nvGrpSpPr>
        <p:grpSpPr>
          <a:xfrm>
            <a:off x="5674058" y="2863611"/>
            <a:ext cx="416632" cy="254109"/>
            <a:chOff x="1906565" y="-56304"/>
            <a:chExt cx="416632" cy="254109"/>
          </a:xfrm>
        </p:grpSpPr>
        <p:sp>
          <p:nvSpPr>
            <p:cNvPr id="530" name="Google Shape;53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531" name="Google Shape;531;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930106"/>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grpSp>
      <p:grpSp>
        <p:nvGrpSpPr>
          <p:cNvPr id="532" name="Google Shape;532;p66"/>
          <p:cNvGrpSpPr/>
          <p:nvPr/>
        </p:nvGrpSpPr>
        <p:grpSpPr>
          <a:xfrm>
            <a:off x="4570153" y="2049271"/>
            <a:ext cx="416632" cy="254109"/>
            <a:chOff x="1906565" y="-56304"/>
            <a:chExt cx="416632" cy="254109"/>
          </a:xfrm>
        </p:grpSpPr>
        <p:sp>
          <p:nvSpPr>
            <p:cNvPr id="533" name="Google Shape;53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34" name="Google Shape;53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75707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grpSp>
        <p:nvGrpSpPr>
          <p:cNvPr id="535" name="Google Shape;535;p66"/>
          <p:cNvGrpSpPr/>
          <p:nvPr/>
        </p:nvGrpSpPr>
        <p:grpSpPr>
          <a:xfrm>
            <a:off x="4780986" y="2167301"/>
            <a:ext cx="416632" cy="254109"/>
            <a:chOff x="1906565" y="-56304"/>
            <a:chExt cx="416632" cy="254109"/>
          </a:xfrm>
        </p:grpSpPr>
        <p:sp>
          <p:nvSpPr>
            <p:cNvPr id="536" name="Google Shape;536;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537" name="Google Shape;53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grpSp>
      <p:grpSp>
        <p:nvGrpSpPr>
          <p:cNvPr id="538" name="Google Shape;538;p66"/>
          <p:cNvGrpSpPr/>
          <p:nvPr/>
        </p:nvGrpSpPr>
        <p:grpSpPr>
          <a:xfrm>
            <a:off x="5946656" y="2052093"/>
            <a:ext cx="416632" cy="254109"/>
            <a:chOff x="1906565" y="-56304"/>
            <a:chExt cx="416632" cy="254109"/>
          </a:xfrm>
        </p:grpSpPr>
        <p:sp>
          <p:nvSpPr>
            <p:cNvPr id="539" name="Google Shape;539;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40" name="Google Shape;54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75707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grpSp>
        <p:nvGrpSpPr>
          <p:cNvPr id="541" name="Google Shape;541;p66"/>
          <p:cNvGrpSpPr/>
          <p:nvPr/>
        </p:nvGrpSpPr>
        <p:grpSpPr>
          <a:xfrm>
            <a:off x="6183976" y="2157240"/>
            <a:ext cx="416632" cy="254109"/>
            <a:chOff x="1906565" y="-56304"/>
            <a:chExt cx="416632" cy="254109"/>
          </a:xfrm>
        </p:grpSpPr>
        <p:sp>
          <p:nvSpPr>
            <p:cNvPr id="542" name="Google Shape;542;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543" name="Google Shape;54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grpSp>
      <p:grpSp>
        <p:nvGrpSpPr>
          <p:cNvPr id="544" name="Google Shape;544;p66"/>
          <p:cNvGrpSpPr/>
          <p:nvPr/>
        </p:nvGrpSpPr>
        <p:grpSpPr>
          <a:xfrm>
            <a:off x="7985768" y="2174487"/>
            <a:ext cx="416632" cy="254109"/>
            <a:chOff x="1906565" y="-56304"/>
            <a:chExt cx="416632" cy="254109"/>
          </a:xfrm>
        </p:grpSpPr>
        <p:sp>
          <p:nvSpPr>
            <p:cNvPr id="545" name="Google Shape;545;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22%</a:t>
              </a:r>
              <a:endParaRPr sz="1400" b="0" i="0" u="none" strike="noStrike" cap="none">
                <a:solidFill>
                  <a:srgbClr val="000000"/>
                </a:solidFill>
                <a:latin typeface="Arial"/>
                <a:ea typeface="Arial"/>
                <a:cs typeface="Arial"/>
                <a:sym typeface="Arial"/>
              </a:endParaRPr>
            </a:p>
          </p:txBody>
        </p:sp>
        <p:sp>
          <p:nvSpPr>
            <p:cNvPr id="546" name="Google Shape;546;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22%</a:t>
              </a:r>
              <a:endParaRPr sz="1400" b="0" i="0" u="none" strike="noStrike" cap="none">
                <a:solidFill>
                  <a:srgbClr val="000000"/>
                </a:solidFill>
                <a:latin typeface="Arial"/>
                <a:ea typeface="Arial"/>
                <a:cs typeface="Arial"/>
                <a:sym typeface="Arial"/>
              </a:endParaRPr>
            </a:p>
          </p:txBody>
        </p:sp>
      </p:grpSp>
      <p:grpSp>
        <p:nvGrpSpPr>
          <p:cNvPr id="547" name="Google Shape;547;p66"/>
          <p:cNvGrpSpPr/>
          <p:nvPr/>
        </p:nvGrpSpPr>
        <p:grpSpPr>
          <a:xfrm>
            <a:off x="7499410" y="2861389"/>
            <a:ext cx="416632" cy="254109"/>
            <a:chOff x="1906565" y="-56304"/>
            <a:chExt cx="416632" cy="254109"/>
          </a:xfrm>
        </p:grpSpPr>
        <p:sp>
          <p:nvSpPr>
            <p:cNvPr id="548" name="Google Shape;54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67%</a:t>
              </a:r>
              <a:endParaRPr sz="1400" b="0" i="0" u="none" strike="noStrike" cap="none">
                <a:solidFill>
                  <a:srgbClr val="000000"/>
                </a:solidFill>
                <a:latin typeface="Arial"/>
                <a:ea typeface="Arial"/>
                <a:cs typeface="Arial"/>
                <a:sym typeface="Arial"/>
              </a:endParaRPr>
            </a:p>
          </p:txBody>
        </p:sp>
        <p:sp>
          <p:nvSpPr>
            <p:cNvPr id="549" name="Google Shape;549;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67%</a:t>
              </a:r>
              <a:endParaRPr sz="1400" b="0" i="0" u="none" strike="noStrike" cap="none">
                <a:solidFill>
                  <a:srgbClr val="000000"/>
                </a:solidFill>
                <a:latin typeface="Arial"/>
                <a:ea typeface="Arial"/>
                <a:cs typeface="Arial"/>
                <a:sym typeface="Arial"/>
              </a:endParaRPr>
            </a:p>
          </p:txBody>
        </p:sp>
      </p:grpSp>
      <p:grpSp>
        <p:nvGrpSpPr>
          <p:cNvPr id="550" name="Google Shape;550;p66"/>
          <p:cNvGrpSpPr/>
          <p:nvPr/>
        </p:nvGrpSpPr>
        <p:grpSpPr>
          <a:xfrm>
            <a:off x="7524984" y="2090950"/>
            <a:ext cx="416632" cy="254109"/>
            <a:chOff x="1906565" y="-56304"/>
            <a:chExt cx="416632" cy="254109"/>
          </a:xfrm>
        </p:grpSpPr>
        <p:sp>
          <p:nvSpPr>
            <p:cNvPr id="551" name="Google Shape;551;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sp>
          <p:nvSpPr>
            <p:cNvPr id="552" name="Google Shape;552;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757070"/>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grpSp>
      <p:grpSp>
        <p:nvGrpSpPr>
          <p:cNvPr id="553" name="Google Shape;553;p66"/>
          <p:cNvGrpSpPr/>
          <p:nvPr/>
        </p:nvGrpSpPr>
        <p:grpSpPr>
          <a:xfrm>
            <a:off x="8904377" y="2064091"/>
            <a:ext cx="416632" cy="254109"/>
            <a:chOff x="1906565" y="-56304"/>
            <a:chExt cx="416632" cy="254109"/>
          </a:xfrm>
        </p:grpSpPr>
        <p:sp>
          <p:nvSpPr>
            <p:cNvPr id="554" name="Google Shape;55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sp>
          <p:nvSpPr>
            <p:cNvPr id="555" name="Google Shape;555;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757070"/>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grpSp>
      <p:grpSp>
        <p:nvGrpSpPr>
          <p:cNvPr id="556" name="Google Shape;556;p66"/>
          <p:cNvGrpSpPr/>
          <p:nvPr/>
        </p:nvGrpSpPr>
        <p:grpSpPr>
          <a:xfrm>
            <a:off x="9346853" y="2199748"/>
            <a:ext cx="416632" cy="337804"/>
            <a:chOff x="1906565" y="-56304"/>
            <a:chExt cx="416632" cy="254109"/>
          </a:xfrm>
        </p:grpSpPr>
        <p:sp>
          <p:nvSpPr>
            <p:cNvPr id="557" name="Google Shape;55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sp>
          <p:nvSpPr>
            <p:cNvPr id="558" name="Google Shape;55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grpSp>
      <p:grpSp>
        <p:nvGrpSpPr>
          <p:cNvPr id="559" name="Google Shape;559;p66"/>
          <p:cNvGrpSpPr/>
          <p:nvPr/>
        </p:nvGrpSpPr>
        <p:grpSpPr>
          <a:xfrm>
            <a:off x="8991219" y="2882875"/>
            <a:ext cx="416632" cy="254109"/>
            <a:chOff x="1906565" y="-56304"/>
            <a:chExt cx="416632" cy="254109"/>
          </a:xfrm>
        </p:grpSpPr>
        <p:sp>
          <p:nvSpPr>
            <p:cNvPr id="560" name="Google Shape;56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64%</a:t>
              </a:r>
              <a:endParaRPr sz="1400" b="0" i="0" u="none" strike="noStrike" cap="none">
                <a:solidFill>
                  <a:srgbClr val="000000"/>
                </a:solidFill>
                <a:latin typeface="Arial"/>
                <a:ea typeface="Arial"/>
                <a:cs typeface="Arial"/>
                <a:sym typeface="Arial"/>
              </a:endParaRPr>
            </a:p>
          </p:txBody>
        </p:sp>
        <p:sp>
          <p:nvSpPr>
            <p:cNvPr id="561" name="Google Shape;561;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64%</a:t>
              </a:r>
              <a:endParaRPr sz="1400" b="0" i="0" u="none" strike="noStrike" cap="none">
                <a:solidFill>
                  <a:srgbClr val="000000"/>
                </a:solidFill>
                <a:latin typeface="Arial"/>
                <a:ea typeface="Arial"/>
                <a:cs typeface="Arial"/>
                <a:sym typeface="Arial"/>
              </a:endParaRPr>
            </a:p>
          </p:txBody>
        </p:sp>
      </p:grpSp>
      <p:grpSp>
        <p:nvGrpSpPr>
          <p:cNvPr id="562" name="Google Shape;562;p66"/>
          <p:cNvGrpSpPr/>
          <p:nvPr/>
        </p:nvGrpSpPr>
        <p:grpSpPr>
          <a:xfrm>
            <a:off x="1788779" y="4618931"/>
            <a:ext cx="416632" cy="254109"/>
            <a:chOff x="1906565" y="-56304"/>
            <a:chExt cx="416632" cy="254109"/>
          </a:xfrm>
        </p:grpSpPr>
        <p:sp>
          <p:nvSpPr>
            <p:cNvPr id="563" name="Google Shape;56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56%</a:t>
              </a:r>
              <a:endParaRPr sz="1400" b="0" i="0" u="none" strike="noStrike" cap="none">
                <a:solidFill>
                  <a:srgbClr val="000000"/>
                </a:solidFill>
                <a:latin typeface="Arial"/>
                <a:ea typeface="Arial"/>
                <a:cs typeface="Arial"/>
                <a:sym typeface="Arial"/>
              </a:endParaRPr>
            </a:p>
          </p:txBody>
        </p:sp>
        <p:sp>
          <p:nvSpPr>
            <p:cNvPr id="564" name="Google Shape;56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56%</a:t>
              </a:r>
              <a:endParaRPr sz="1400" b="0" i="0" u="none" strike="noStrike" cap="none">
                <a:solidFill>
                  <a:srgbClr val="000000"/>
                </a:solidFill>
                <a:latin typeface="Arial"/>
                <a:ea typeface="Arial"/>
                <a:cs typeface="Arial"/>
                <a:sym typeface="Arial"/>
              </a:endParaRPr>
            </a:p>
          </p:txBody>
        </p:sp>
      </p:grpSp>
      <p:grpSp>
        <p:nvGrpSpPr>
          <p:cNvPr id="565" name="Google Shape;565;p66"/>
          <p:cNvGrpSpPr/>
          <p:nvPr/>
        </p:nvGrpSpPr>
        <p:grpSpPr>
          <a:xfrm>
            <a:off x="1204528" y="5626947"/>
            <a:ext cx="416632" cy="213648"/>
            <a:chOff x="1906565" y="-56304"/>
            <a:chExt cx="416632" cy="213648"/>
          </a:xfrm>
        </p:grpSpPr>
        <p:sp>
          <p:nvSpPr>
            <p:cNvPr id="566" name="Google Shape;566;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D3C25A"/>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567" name="Google Shape;567;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930106"/>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grpSp>
      <p:grpSp>
        <p:nvGrpSpPr>
          <p:cNvPr id="568" name="Google Shape;568;p66"/>
          <p:cNvGrpSpPr/>
          <p:nvPr/>
        </p:nvGrpSpPr>
        <p:grpSpPr>
          <a:xfrm>
            <a:off x="1090271" y="5531704"/>
            <a:ext cx="416632" cy="213648"/>
            <a:chOff x="1906565" y="-56304"/>
            <a:chExt cx="416632" cy="213648"/>
          </a:xfrm>
        </p:grpSpPr>
        <p:sp>
          <p:nvSpPr>
            <p:cNvPr id="569" name="Google Shape;569;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D3C25A"/>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570" name="Google Shape;570;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262626"/>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grpSp>
        <p:nvGrpSpPr>
          <p:cNvPr id="571" name="Google Shape;571;p66"/>
          <p:cNvGrpSpPr/>
          <p:nvPr/>
        </p:nvGrpSpPr>
        <p:grpSpPr>
          <a:xfrm>
            <a:off x="936490" y="5224467"/>
            <a:ext cx="416632" cy="193451"/>
            <a:chOff x="1906565" y="-56304"/>
            <a:chExt cx="416632" cy="193451"/>
          </a:xfrm>
        </p:grpSpPr>
        <p:sp>
          <p:nvSpPr>
            <p:cNvPr id="572" name="Google Shape;572;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573" name="Google Shape;573;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A5A5A5"/>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grpSp>
      <p:grpSp>
        <p:nvGrpSpPr>
          <p:cNvPr id="574" name="Google Shape;574;p66"/>
          <p:cNvGrpSpPr/>
          <p:nvPr/>
        </p:nvGrpSpPr>
        <p:grpSpPr>
          <a:xfrm>
            <a:off x="1013111" y="5006081"/>
            <a:ext cx="416632" cy="193451"/>
            <a:chOff x="1906565" y="-56304"/>
            <a:chExt cx="416632" cy="193451"/>
          </a:xfrm>
        </p:grpSpPr>
        <p:sp>
          <p:nvSpPr>
            <p:cNvPr id="575" name="Google Shape;575;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576" name="Google Shape;576;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BFBFBF"/>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grpSp>
      <p:grpSp>
        <p:nvGrpSpPr>
          <p:cNvPr id="577" name="Google Shape;577;p66"/>
          <p:cNvGrpSpPr/>
          <p:nvPr/>
        </p:nvGrpSpPr>
        <p:grpSpPr>
          <a:xfrm>
            <a:off x="1102113" y="4821438"/>
            <a:ext cx="416632" cy="193451"/>
            <a:chOff x="1906565" y="-56304"/>
            <a:chExt cx="416632" cy="193451"/>
          </a:xfrm>
        </p:grpSpPr>
        <p:sp>
          <p:nvSpPr>
            <p:cNvPr id="578" name="Google Shape;578;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79" name="Google Shape;579;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8D8D8"/>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grpSp>
        <p:nvGrpSpPr>
          <p:cNvPr id="580" name="Google Shape;580;p66"/>
          <p:cNvGrpSpPr/>
          <p:nvPr/>
        </p:nvGrpSpPr>
        <p:grpSpPr>
          <a:xfrm>
            <a:off x="1216720" y="4742634"/>
            <a:ext cx="301488" cy="193451"/>
            <a:chOff x="1906565" y="-56304"/>
            <a:chExt cx="301488" cy="193451"/>
          </a:xfrm>
        </p:grpSpPr>
        <p:sp>
          <p:nvSpPr>
            <p:cNvPr id="581" name="Google Shape;581;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82" name="Google Shape;582;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595959"/>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583" name="Google Shape;583;p66"/>
          <p:cNvGrpSpPr/>
          <p:nvPr/>
        </p:nvGrpSpPr>
        <p:grpSpPr>
          <a:xfrm>
            <a:off x="1371735" y="4700335"/>
            <a:ext cx="301488" cy="193451"/>
            <a:chOff x="1906565" y="-56304"/>
            <a:chExt cx="301488" cy="193451"/>
          </a:xfrm>
        </p:grpSpPr>
        <p:sp>
          <p:nvSpPr>
            <p:cNvPr id="584" name="Google Shape;584;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85" name="Google Shape;585;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595959"/>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grpSp>
        <p:nvGrpSpPr>
          <p:cNvPr id="586" name="Google Shape;586;p66"/>
          <p:cNvGrpSpPr/>
          <p:nvPr/>
        </p:nvGrpSpPr>
        <p:grpSpPr>
          <a:xfrm>
            <a:off x="3293070" y="4726740"/>
            <a:ext cx="416632" cy="254109"/>
            <a:chOff x="1906565" y="-56304"/>
            <a:chExt cx="416632" cy="254109"/>
          </a:xfrm>
        </p:grpSpPr>
        <p:sp>
          <p:nvSpPr>
            <p:cNvPr id="587" name="Google Shape;58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57%</a:t>
              </a:r>
              <a:endParaRPr sz="1400" b="0" i="0" u="none" strike="noStrike" cap="none">
                <a:solidFill>
                  <a:srgbClr val="000000"/>
                </a:solidFill>
                <a:latin typeface="Arial"/>
                <a:ea typeface="Arial"/>
                <a:cs typeface="Arial"/>
                <a:sym typeface="Arial"/>
              </a:endParaRPr>
            </a:p>
          </p:txBody>
        </p:sp>
        <p:sp>
          <p:nvSpPr>
            <p:cNvPr id="588" name="Google Shape;58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57%</a:t>
              </a:r>
              <a:endParaRPr sz="1400" b="0" i="0" u="none" strike="noStrike" cap="none">
                <a:solidFill>
                  <a:srgbClr val="000000"/>
                </a:solidFill>
                <a:latin typeface="Arial"/>
                <a:ea typeface="Arial"/>
                <a:cs typeface="Arial"/>
                <a:sym typeface="Arial"/>
              </a:endParaRPr>
            </a:p>
          </p:txBody>
        </p:sp>
      </p:grpSp>
      <p:grpSp>
        <p:nvGrpSpPr>
          <p:cNvPr id="589" name="Google Shape;589;p66"/>
          <p:cNvGrpSpPr/>
          <p:nvPr/>
        </p:nvGrpSpPr>
        <p:grpSpPr>
          <a:xfrm>
            <a:off x="2526225" y="5620677"/>
            <a:ext cx="416632" cy="213648"/>
            <a:chOff x="1906565" y="-56304"/>
            <a:chExt cx="416632" cy="213648"/>
          </a:xfrm>
        </p:grpSpPr>
        <p:sp>
          <p:nvSpPr>
            <p:cNvPr id="590" name="Google Shape;590;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D3C25A"/>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591" name="Google Shape;591;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930106"/>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grpSp>
      <p:grpSp>
        <p:nvGrpSpPr>
          <p:cNvPr id="592" name="Google Shape;592;p66"/>
          <p:cNvGrpSpPr/>
          <p:nvPr/>
        </p:nvGrpSpPr>
        <p:grpSpPr>
          <a:xfrm>
            <a:off x="2409642" y="5517822"/>
            <a:ext cx="416632" cy="213648"/>
            <a:chOff x="1906565" y="-56304"/>
            <a:chExt cx="416632" cy="213648"/>
          </a:xfrm>
        </p:grpSpPr>
        <p:sp>
          <p:nvSpPr>
            <p:cNvPr id="593" name="Google Shape;593;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D3C25A"/>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94" name="Google Shape;594;p66"/>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600"/>
                <a:buFont typeface="Arial"/>
                <a:buNone/>
              </a:pPr>
              <a:r>
                <a:rPr lang="ja-JP" sz="600" b="0" i="0" u="none" strike="noStrike" cap="none">
                  <a:solidFill>
                    <a:srgbClr val="262626"/>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595" name="Google Shape;595;p66"/>
          <p:cNvGrpSpPr/>
          <p:nvPr/>
        </p:nvGrpSpPr>
        <p:grpSpPr>
          <a:xfrm>
            <a:off x="1013349" y="5461990"/>
            <a:ext cx="416632" cy="193451"/>
            <a:chOff x="1906565" y="-56304"/>
            <a:chExt cx="416632" cy="193451"/>
          </a:xfrm>
        </p:grpSpPr>
        <p:sp>
          <p:nvSpPr>
            <p:cNvPr id="596" name="Google Shape;596;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97" name="Google Shape;597;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3A3838"/>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598" name="Google Shape;598;p66"/>
          <p:cNvGrpSpPr/>
          <p:nvPr/>
        </p:nvGrpSpPr>
        <p:grpSpPr>
          <a:xfrm>
            <a:off x="949592" y="5367933"/>
            <a:ext cx="416632" cy="193451"/>
            <a:chOff x="1906565" y="-56304"/>
            <a:chExt cx="416632" cy="193451"/>
          </a:xfrm>
        </p:grpSpPr>
        <p:sp>
          <p:nvSpPr>
            <p:cNvPr id="599" name="Google Shape;599;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600" name="Google Shape;600;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6F6849"/>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nvGrpSpPr>
          <p:cNvPr id="601" name="Google Shape;601;p66"/>
          <p:cNvGrpSpPr/>
          <p:nvPr/>
        </p:nvGrpSpPr>
        <p:grpSpPr>
          <a:xfrm>
            <a:off x="2356824" y="5427226"/>
            <a:ext cx="416632" cy="193451"/>
            <a:chOff x="1906565" y="-56304"/>
            <a:chExt cx="416632" cy="193451"/>
          </a:xfrm>
        </p:grpSpPr>
        <p:sp>
          <p:nvSpPr>
            <p:cNvPr id="602" name="Google Shape;602;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603" name="Google Shape;603;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3A3838"/>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grpSp>
        <p:nvGrpSpPr>
          <p:cNvPr id="604" name="Google Shape;604;p66"/>
          <p:cNvGrpSpPr/>
          <p:nvPr/>
        </p:nvGrpSpPr>
        <p:grpSpPr>
          <a:xfrm>
            <a:off x="2322817" y="5330475"/>
            <a:ext cx="416632" cy="193451"/>
            <a:chOff x="1906565" y="-56304"/>
            <a:chExt cx="416632" cy="193451"/>
          </a:xfrm>
        </p:grpSpPr>
        <p:sp>
          <p:nvSpPr>
            <p:cNvPr id="605" name="Google Shape;605;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606" name="Google Shape;606;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6F6849"/>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nvGrpSpPr>
          <p:cNvPr id="607" name="Google Shape;607;p66"/>
          <p:cNvGrpSpPr/>
          <p:nvPr/>
        </p:nvGrpSpPr>
        <p:grpSpPr>
          <a:xfrm>
            <a:off x="2292755" y="5142325"/>
            <a:ext cx="416632" cy="193451"/>
            <a:chOff x="1906565" y="-56304"/>
            <a:chExt cx="416632" cy="193451"/>
          </a:xfrm>
        </p:grpSpPr>
        <p:sp>
          <p:nvSpPr>
            <p:cNvPr id="608" name="Google Shape;608;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sp>
          <p:nvSpPr>
            <p:cNvPr id="609" name="Google Shape;609;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A5A5A5"/>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grpSp>
      <p:grpSp>
        <p:nvGrpSpPr>
          <p:cNvPr id="610" name="Google Shape;610;p66"/>
          <p:cNvGrpSpPr/>
          <p:nvPr/>
        </p:nvGrpSpPr>
        <p:grpSpPr>
          <a:xfrm>
            <a:off x="2429355" y="4929254"/>
            <a:ext cx="416632" cy="193451"/>
            <a:chOff x="1906565" y="-56304"/>
            <a:chExt cx="416632" cy="193451"/>
          </a:xfrm>
        </p:grpSpPr>
        <p:sp>
          <p:nvSpPr>
            <p:cNvPr id="611" name="Google Shape;611;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612" name="Google Shape;612;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BFBFBF"/>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grpSp>
      <p:grpSp>
        <p:nvGrpSpPr>
          <p:cNvPr id="613" name="Google Shape;613;p66"/>
          <p:cNvGrpSpPr/>
          <p:nvPr/>
        </p:nvGrpSpPr>
        <p:grpSpPr>
          <a:xfrm>
            <a:off x="2528611" y="4773902"/>
            <a:ext cx="416632" cy="193451"/>
            <a:chOff x="1906565" y="-56304"/>
            <a:chExt cx="416632" cy="193451"/>
          </a:xfrm>
        </p:grpSpPr>
        <p:sp>
          <p:nvSpPr>
            <p:cNvPr id="614" name="Google Shape;614;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615" name="Google Shape;615;p66"/>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8D8D8"/>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616" name="Google Shape;616;p66"/>
          <p:cNvGrpSpPr/>
          <p:nvPr/>
        </p:nvGrpSpPr>
        <p:grpSpPr>
          <a:xfrm>
            <a:off x="2639288" y="4734784"/>
            <a:ext cx="301488" cy="193451"/>
            <a:chOff x="1906565" y="-56304"/>
            <a:chExt cx="301488" cy="193451"/>
          </a:xfrm>
        </p:grpSpPr>
        <p:sp>
          <p:nvSpPr>
            <p:cNvPr id="617" name="Google Shape;617;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618" name="Google Shape;618;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595959"/>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nvGrpSpPr>
          <p:cNvPr id="619" name="Google Shape;619;p66"/>
          <p:cNvGrpSpPr/>
          <p:nvPr/>
        </p:nvGrpSpPr>
        <p:grpSpPr>
          <a:xfrm>
            <a:off x="2764605" y="4719690"/>
            <a:ext cx="301488" cy="193451"/>
            <a:chOff x="1906565" y="-56304"/>
            <a:chExt cx="301488" cy="193451"/>
          </a:xfrm>
        </p:grpSpPr>
        <p:sp>
          <p:nvSpPr>
            <p:cNvPr id="620" name="Google Shape;620;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D3C25A"/>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621" name="Google Shape;621;p66"/>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500"/>
                <a:buFont typeface="Arial"/>
                <a:buNone/>
              </a:pPr>
              <a:r>
                <a:rPr lang="ja-JP" sz="500" b="0" i="0" u="none" strike="noStrike" cap="none">
                  <a:solidFill>
                    <a:srgbClr val="595959"/>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cxnSp>
        <p:nvCxnSpPr>
          <p:cNvPr id="622" name="Google Shape;622;p66"/>
          <p:cNvCxnSpPr/>
          <p:nvPr/>
        </p:nvCxnSpPr>
        <p:spPr>
          <a:xfrm>
            <a:off x="1036850" y="4102100"/>
            <a:ext cx="2649933" cy="0"/>
          </a:xfrm>
          <a:prstGeom prst="straightConnector1">
            <a:avLst/>
          </a:prstGeom>
          <a:noFill/>
          <a:ln w="9525" cap="flat" cmpd="sng">
            <a:solidFill>
              <a:srgbClr val="BFBFBF"/>
            </a:solidFill>
            <a:prstDash val="solid"/>
            <a:miter lim="800000"/>
            <a:headEnd type="none" w="sm" len="sm"/>
            <a:tailEnd type="none" w="sm" len="sm"/>
          </a:ln>
        </p:spPr>
      </p:cxnSp>
      <p:grpSp>
        <p:nvGrpSpPr>
          <p:cNvPr id="623" name="Google Shape;623;p66"/>
          <p:cNvGrpSpPr/>
          <p:nvPr/>
        </p:nvGrpSpPr>
        <p:grpSpPr>
          <a:xfrm>
            <a:off x="4728516" y="4868980"/>
            <a:ext cx="416632" cy="254109"/>
            <a:chOff x="1906565" y="-56304"/>
            <a:chExt cx="416632" cy="254109"/>
          </a:xfrm>
        </p:grpSpPr>
        <p:sp>
          <p:nvSpPr>
            <p:cNvPr id="624" name="Google Shape;62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sp>
          <p:nvSpPr>
            <p:cNvPr id="625" name="Google Shape;625;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grpSp>
      <p:grpSp>
        <p:nvGrpSpPr>
          <p:cNvPr id="626" name="Google Shape;626;p66"/>
          <p:cNvGrpSpPr/>
          <p:nvPr/>
        </p:nvGrpSpPr>
        <p:grpSpPr>
          <a:xfrm>
            <a:off x="4145472" y="4955551"/>
            <a:ext cx="416632" cy="254109"/>
            <a:chOff x="1906565" y="-56304"/>
            <a:chExt cx="416632" cy="254109"/>
          </a:xfrm>
        </p:grpSpPr>
        <p:sp>
          <p:nvSpPr>
            <p:cNvPr id="627" name="Google Shape;62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30%</a:t>
              </a:r>
              <a:endParaRPr sz="1400" b="0" i="0" u="none" strike="noStrike" cap="none">
                <a:solidFill>
                  <a:srgbClr val="000000"/>
                </a:solidFill>
                <a:latin typeface="Arial"/>
                <a:ea typeface="Arial"/>
                <a:cs typeface="Arial"/>
                <a:sym typeface="Arial"/>
              </a:endParaRPr>
            </a:p>
          </p:txBody>
        </p:sp>
        <p:sp>
          <p:nvSpPr>
            <p:cNvPr id="628" name="Google Shape;628;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30%</a:t>
              </a:r>
              <a:endParaRPr sz="1400" b="0" i="0" u="none" strike="noStrike" cap="none">
                <a:solidFill>
                  <a:srgbClr val="000000"/>
                </a:solidFill>
                <a:latin typeface="Arial"/>
                <a:ea typeface="Arial"/>
                <a:cs typeface="Arial"/>
                <a:sym typeface="Arial"/>
              </a:endParaRPr>
            </a:p>
          </p:txBody>
        </p:sp>
      </p:grpSp>
      <p:grpSp>
        <p:nvGrpSpPr>
          <p:cNvPr id="629" name="Google Shape;629;p66"/>
          <p:cNvGrpSpPr/>
          <p:nvPr/>
        </p:nvGrpSpPr>
        <p:grpSpPr>
          <a:xfrm>
            <a:off x="4519463" y="5607466"/>
            <a:ext cx="416632" cy="254109"/>
            <a:chOff x="1906565" y="-56304"/>
            <a:chExt cx="416632" cy="254109"/>
          </a:xfrm>
        </p:grpSpPr>
        <p:sp>
          <p:nvSpPr>
            <p:cNvPr id="630" name="Google Shape;63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sp>
          <p:nvSpPr>
            <p:cNvPr id="631" name="Google Shape;631;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930106"/>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grpSp>
      <p:grpSp>
        <p:nvGrpSpPr>
          <p:cNvPr id="632" name="Google Shape;632;p66"/>
          <p:cNvGrpSpPr/>
          <p:nvPr/>
        </p:nvGrpSpPr>
        <p:grpSpPr>
          <a:xfrm>
            <a:off x="6209197" y="5023007"/>
            <a:ext cx="416632" cy="254109"/>
            <a:chOff x="1906565" y="-56304"/>
            <a:chExt cx="416632" cy="254109"/>
          </a:xfrm>
        </p:grpSpPr>
        <p:sp>
          <p:nvSpPr>
            <p:cNvPr id="633" name="Google Shape;633;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634" name="Google Shape;634;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CB0003"/>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grpSp>
      <p:grpSp>
        <p:nvGrpSpPr>
          <p:cNvPr id="635" name="Google Shape;635;p66"/>
          <p:cNvGrpSpPr/>
          <p:nvPr/>
        </p:nvGrpSpPr>
        <p:grpSpPr>
          <a:xfrm>
            <a:off x="5484823" y="5014936"/>
            <a:ext cx="416632" cy="254109"/>
            <a:chOff x="1906565" y="-56304"/>
            <a:chExt cx="416632" cy="254109"/>
          </a:xfrm>
        </p:grpSpPr>
        <p:sp>
          <p:nvSpPr>
            <p:cNvPr id="636" name="Google Shape;636;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637" name="Google Shape;637;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262626"/>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grpSp>
      <p:grpSp>
        <p:nvGrpSpPr>
          <p:cNvPr id="638" name="Google Shape;638;p66"/>
          <p:cNvGrpSpPr/>
          <p:nvPr/>
        </p:nvGrpSpPr>
        <p:grpSpPr>
          <a:xfrm>
            <a:off x="5824538" y="5631190"/>
            <a:ext cx="416632" cy="254109"/>
            <a:chOff x="1906565" y="-56304"/>
            <a:chExt cx="416632" cy="254109"/>
          </a:xfrm>
        </p:grpSpPr>
        <p:sp>
          <p:nvSpPr>
            <p:cNvPr id="639" name="Google Shape;639;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D3C25A"/>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640" name="Google Shape;640;p66"/>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800"/>
                <a:buFont typeface="Arial"/>
                <a:buNone/>
              </a:pPr>
              <a:r>
                <a:rPr lang="ja-JP" sz="800" b="0" i="0" u="none" strike="noStrike" cap="none">
                  <a:solidFill>
                    <a:srgbClr val="930106"/>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12"/>
          <p:cNvGrpSpPr/>
          <p:nvPr/>
        </p:nvGrpSpPr>
        <p:grpSpPr>
          <a:xfrm>
            <a:off x="2403537" y="2472156"/>
            <a:ext cx="6910957" cy="4125719"/>
            <a:chOff x="2403537" y="2630652"/>
            <a:chExt cx="6910957" cy="4125719"/>
          </a:xfrm>
        </p:grpSpPr>
        <p:cxnSp>
          <p:nvCxnSpPr>
            <p:cNvPr id="646" name="Google Shape;646;p12"/>
            <p:cNvCxnSpPr/>
            <p:nvPr/>
          </p:nvCxnSpPr>
          <p:spPr>
            <a:xfrm>
              <a:off x="2403538"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47" name="Google Shape;647;p12"/>
            <p:cNvCxnSpPr/>
            <p:nvPr/>
          </p:nvCxnSpPr>
          <p:spPr>
            <a:xfrm>
              <a:off x="3036533"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48" name="Google Shape;648;p12"/>
            <p:cNvCxnSpPr/>
            <p:nvPr/>
          </p:nvCxnSpPr>
          <p:spPr>
            <a:xfrm>
              <a:off x="3669527"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49" name="Google Shape;649;p12"/>
            <p:cNvCxnSpPr/>
            <p:nvPr/>
          </p:nvCxnSpPr>
          <p:spPr>
            <a:xfrm>
              <a:off x="4302522"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0" name="Google Shape;650;p12"/>
            <p:cNvCxnSpPr/>
            <p:nvPr/>
          </p:nvCxnSpPr>
          <p:spPr>
            <a:xfrm>
              <a:off x="4935516"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1" name="Google Shape;651;p12"/>
            <p:cNvCxnSpPr/>
            <p:nvPr/>
          </p:nvCxnSpPr>
          <p:spPr>
            <a:xfrm>
              <a:off x="240353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2" name="Google Shape;652;p12"/>
            <p:cNvCxnSpPr/>
            <p:nvPr/>
          </p:nvCxnSpPr>
          <p:spPr>
            <a:xfrm>
              <a:off x="303653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3" name="Google Shape;653;p12"/>
            <p:cNvCxnSpPr/>
            <p:nvPr/>
          </p:nvCxnSpPr>
          <p:spPr>
            <a:xfrm>
              <a:off x="3669526"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4" name="Google Shape;654;p12"/>
            <p:cNvCxnSpPr/>
            <p:nvPr/>
          </p:nvCxnSpPr>
          <p:spPr>
            <a:xfrm>
              <a:off x="4302520"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5" name="Google Shape;655;p12"/>
            <p:cNvCxnSpPr/>
            <p:nvPr/>
          </p:nvCxnSpPr>
          <p:spPr>
            <a:xfrm>
              <a:off x="4935515"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6" name="Google Shape;656;p12"/>
            <p:cNvCxnSpPr/>
            <p:nvPr/>
          </p:nvCxnSpPr>
          <p:spPr>
            <a:xfrm>
              <a:off x="6347604"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7" name="Google Shape;657;p12"/>
            <p:cNvCxnSpPr/>
            <p:nvPr/>
          </p:nvCxnSpPr>
          <p:spPr>
            <a:xfrm>
              <a:off x="708932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8" name="Google Shape;658;p12"/>
            <p:cNvCxnSpPr/>
            <p:nvPr/>
          </p:nvCxnSpPr>
          <p:spPr>
            <a:xfrm>
              <a:off x="7831049"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59" name="Google Shape;659;p12"/>
            <p:cNvCxnSpPr/>
            <p:nvPr/>
          </p:nvCxnSpPr>
          <p:spPr>
            <a:xfrm>
              <a:off x="857277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660" name="Google Shape;660;p12"/>
            <p:cNvCxnSpPr/>
            <p:nvPr/>
          </p:nvCxnSpPr>
          <p:spPr>
            <a:xfrm>
              <a:off x="9314494" y="5079654"/>
              <a:ext cx="0" cy="1676717"/>
            </a:xfrm>
            <a:prstGeom prst="straightConnector1">
              <a:avLst/>
            </a:prstGeom>
            <a:noFill/>
            <a:ln w="9525" cap="flat" cmpd="sng">
              <a:solidFill>
                <a:srgbClr val="D8D8D8"/>
              </a:solidFill>
              <a:prstDash val="solid"/>
              <a:miter lim="800000"/>
              <a:headEnd type="none" w="sm" len="sm"/>
              <a:tailEnd type="none" w="sm" len="sm"/>
            </a:ln>
          </p:spPr>
        </p:cxnSp>
      </p:grpSp>
      <p:graphicFrame>
        <p:nvGraphicFramePr>
          <p:cNvPr id="661" name="Google Shape;661;p12"/>
          <p:cNvGraphicFramePr/>
          <p:nvPr/>
        </p:nvGraphicFramePr>
        <p:xfrm>
          <a:off x="5509597" y="2376013"/>
          <a:ext cx="2968883" cy="1979256"/>
        </p:xfrm>
        <a:graphic>
          <a:graphicData uri="http://schemas.openxmlformats.org/drawingml/2006/chart">
            <c:chart xmlns:c="http://schemas.openxmlformats.org/drawingml/2006/chart" xmlns:r="http://schemas.openxmlformats.org/officeDocument/2006/relationships" r:id="rId3"/>
          </a:graphicData>
        </a:graphic>
      </p:graphicFrame>
      <p:sp>
        <p:nvSpPr>
          <p:cNvPr id="662" name="Google Shape;662;p12"/>
          <p:cNvSpPr/>
          <p:nvPr/>
        </p:nvSpPr>
        <p:spPr>
          <a:xfrm>
            <a:off x="118470" y="99760"/>
            <a:ext cx="263236" cy="145281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3" name="Google Shape;663;p12"/>
          <p:cNvSpPr txBox="1"/>
          <p:nvPr/>
        </p:nvSpPr>
        <p:spPr>
          <a:xfrm rot="5400000">
            <a:off x="-431454" y="666379"/>
            <a:ext cx="1363084" cy="337744"/>
          </a:xfrm>
          <a:prstGeom prst="rect">
            <a:avLst/>
          </a:prstGeom>
          <a:noFill/>
          <a:ln>
            <a:noFill/>
          </a:ln>
        </p:spPr>
        <p:txBody>
          <a:bodyPr spcFirstLastPara="1" wrap="square" lIns="91425" tIns="45700" rIns="91425" bIns="45700" anchor="ctr" anchorCtr="0">
            <a:spAutoFit/>
          </a:bodyPr>
          <a:lstStyle/>
          <a:p>
            <a:pPr marL="0" marR="0" lvl="0" indent="0"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機内での過ごし方</a:t>
            </a:r>
            <a:endParaRPr sz="1100" b="0" i="0" u="none" strike="noStrike" cap="none" dirty="0">
              <a:solidFill>
                <a:schemeClr val="lt1"/>
              </a:solidFill>
              <a:latin typeface="Arial"/>
              <a:ea typeface="Arial"/>
              <a:cs typeface="Arial"/>
              <a:sym typeface="Arial"/>
            </a:endParaRPr>
          </a:p>
        </p:txBody>
      </p:sp>
      <p:sp>
        <p:nvSpPr>
          <p:cNvPr id="664" name="Google Shape;664;p12"/>
          <p:cNvSpPr txBox="1"/>
          <p:nvPr/>
        </p:nvSpPr>
        <p:spPr>
          <a:xfrm>
            <a:off x="1121437" y="888394"/>
            <a:ext cx="5332527" cy="49394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機内での過ごし方</a:t>
            </a:r>
            <a:endParaRPr sz="1800" b="1" i="0" u="none" strike="noStrike" cap="none" dirty="0">
              <a:solidFill>
                <a:schemeClr val="dk1"/>
              </a:solidFill>
              <a:latin typeface="Arial"/>
              <a:ea typeface="Arial"/>
              <a:cs typeface="Arial"/>
              <a:sym typeface="Arial"/>
            </a:endParaRPr>
          </a:p>
        </p:txBody>
      </p:sp>
      <p:sp>
        <p:nvSpPr>
          <p:cNvPr id="665" name="Google Shape;665;p12"/>
          <p:cNvSpPr txBox="1"/>
          <p:nvPr/>
        </p:nvSpPr>
        <p:spPr>
          <a:xfrm>
            <a:off x="1099605" y="642211"/>
            <a:ext cx="1716754"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dirty="0">
                <a:solidFill>
                  <a:srgbClr val="CB0003"/>
                </a:solidFill>
                <a:latin typeface="Arial"/>
                <a:ea typeface="Arial"/>
                <a:cs typeface="Arial"/>
                <a:sym typeface="Arial"/>
              </a:rPr>
              <a:t>Time on Board</a:t>
            </a:r>
            <a:endParaRPr sz="1400" b="0" i="0" u="none" strike="noStrike" cap="none" dirty="0">
              <a:solidFill>
                <a:srgbClr val="000000"/>
              </a:solidFill>
              <a:latin typeface="Arial"/>
              <a:ea typeface="Arial"/>
              <a:cs typeface="Arial"/>
              <a:sym typeface="Arial"/>
            </a:endParaRPr>
          </a:p>
        </p:txBody>
      </p:sp>
      <p:sp>
        <p:nvSpPr>
          <p:cNvPr id="666" name="Google Shape;666;p12"/>
          <p:cNvSpPr txBox="1"/>
          <p:nvPr/>
        </p:nvSpPr>
        <p:spPr>
          <a:xfrm>
            <a:off x="1083826" y="2007505"/>
            <a:ext cx="4189861"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機内でどのような時間を過ごされていますか</a:t>
            </a:r>
            <a:r>
              <a:rPr lang="ja-JP" altLang="en-US" sz="1200" b="0" i="0" u="none" strike="noStrike" cap="none" dirty="0">
                <a:solidFill>
                  <a:schemeClr val="dk1"/>
                </a:solidFill>
                <a:latin typeface="Arial"/>
                <a:ea typeface="Arial"/>
                <a:cs typeface="Arial"/>
                <a:sym typeface="Arial"/>
              </a:rPr>
              <a:t>。</a:t>
            </a:r>
            <a:endParaRPr sz="1200" b="0" i="0" u="none" strike="noStrike" cap="none" baseline="30000" dirty="0">
              <a:solidFill>
                <a:schemeClr val="dk1"/>
              </a:solidFill>
              <a:latin typeface="Arial"/>
              <a:ea typeface="Arial"/>
              <a:cs typeface="Arial"/>
              <a:sym typeface="Arial"/>
            </a:endParaRPr>
          </a:p>
        </p:txBody>
      </p:sp>
      <p:sp>
        <p:nvSpPr>
          <p:cNvPr id="667" name="Google Shape;667;p12"/>
          <p:cNvSpPr txBox="1"/>
          <p:nvPr/>
        </p:nvSpPr>
        <p:spPr>
          <a:xfrm>
            <a:off x="5659476" y="7124795"/>
            <a:ext cx="4614270" cy="270803"/>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※2021年 JMB会員向け「機内誌・</a:t>
            </a:r>
            <a:r>
              <a:rPr lang="ja-JP" altLang="en-US" sz="800" b="0" i="0" u="none" strike="noStrike" cap="none" dirty="0">
                <a:solidFill>
                  <a:schemeClr val="dk1"/>
                </a:solidFill>
                <a:latin typeface="Arial"/>
                <a:ea typeface="Arial"/>
                <a:cs typeface="Arial"/>
                <a:sym typeface="Arial"/>
              </a:rPr>
              <a:t>機内エンターテインメント</a:t>
            </a:r>
            <a:r>
              <a:rPr lang="ja-JP" sz="800" b="0" i="0" u="none" strike="noStrike" cap="none" dirty="0">
                <a:solidFill>
                  <a:schemeClr val="dk1"/>
                </a:solidFill>
                <a:latin typeface="Arial"/>
                <a:ea typeface="Arial"/>
                <a:cs typeface="Arial"/>
                <a:sym typeface="Arial"/>
              </a:rPr>
              <a:t>に関するアンケート」</a:t>
            </a:r>
            <a:endParaRPr sz="800" b="0" i="0" u="none" strike="noStrike" cap="none" dirty="0">
              <a:solidFill>
                <a:schemeClr val="dk1"/>
              </a:solidFill>
              <a:latin typeface="Arial"/>
              <a:ea typeface="Arial"/>
              <a:cs typeface="Arial"/>
              <a:sym typeface="Arial"/>
            </a:endParaRPr>
          </a:p>
        </p:txBody>
      </p:sp>
      <p:sp>
        <p:nvSpPr>
          <p:cNvPr id="668" name="Google Shape;668;p12"/>
          <p:cNvSpPr txBox="1"/>
          <p:nvPr/>
        </p:nvSpPr>
        <p:spPr>
          <a:xfrm>
            <a:off x="1274877" y="4493808"/>
            <a:ext cx="4384598"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機内での「体験」で楽しみにしていることはありますか</a:t>
            </a:r>
            <a:r>
              <a:rPr lang="ja-JP" altLang="en-US" sz="1200" b="0" i="0" u="none" strike="noStrike" cap="none" dirty="0">
                <a:solidFill>
                  <a:schemeClr val="dk1"/>
                </a:solidFill>
                <a:latin typeface="Arial"/>
                <a:ea typeface="Arial"/>
                <a:cs typeface="Arial"/>
                <a:sym typeface="Arial"/>
              </a:rPr>
              <a:t>。</a:t>
            </a:r>
            <a:endParaRPr sz="1200" b="0" i="0" u="none" strike="noStrike" cap="none" baseline="30000" dirty="0">
              <a:solidFill>
                <a:schemeClr val="dk1"/>
              </a:solidFill>
              <a:latin typeface="Arial"/>
              <a:ea typeface="Arial"/>
              <a:cs typeface="Arial"/>
              <a:sym typeface="Arial"/>
            </a:endParaRPr>
          </a:p>
        </p:txBody>
      </p:sp>
      <p:sp>
        <p:nvSpPr>
          <p:cNvPr id="669" name="Google Shape;669;p12"/>
          <p:cNvSpPr txBox="1"/>
          <p:nvPr/>
        </p:nvSpPr>
        <p:spPr>
          <a:xfrm>
            <a:off x="1431586" y="252473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仕事</a:t>
            </a:r>
            <a:endParaRPr sz="700" b="0" i="0" u="none" strike="noStrike" cap="none" baseline="30000">
              <a:solidFill>
                <a:schemeClr val="dk1"/>
              </a:solidFill>
              <a:latin typeface="Arial"/>
              <a:ea typeface="Arial"/>
              <a:cs typeface="Arial"/>
              <a:sym typeface="Arial"/>
            </a:endParaRPr>
          </a:p>
        </p:txBody>
      </p:sp>
      <p:sp>
        <p:nvSpPr>
          <p:cNvPr id="670" name="Google Shape;670;p12"/>
          <p:cNvSpPr txBox="1"/>
          <p:nvPr/>
        </p:nvSpPr>
        <p:spPr>
          <a:xfrm>
            <a:off x="1431586" y="275321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睡眠</a:t>
            </a:r>
            <a:endParaRPr sz="700" b="0" i="0" u="none" strike="noStrike" cap="none" baseline="30000">
              <a:solidFill>
                <a:schemeClr val="dk1"/>
              </a:solidFill>
              <a:latin typeface="Arial"/>
              <a:ea typeface="Arial"/>
              <a:cs typeface="Arial"/>
              <a:sym typeface="Arial"/>
            </a:endParaRPr>
          </a:p>
        </p:txBody>
      </p:sp>
      <p:sp>
        <p:nvSpPr>
          <p:cNvPr id="671" name="Google Shape;671;p12"/>
          <p:cNvSpPr txBox="1"/>
          <p:nvPr/>
        </p:nvSpPr>
        <p:spPr>
          <a:xfrm>
            <a:off x="1431586" y="2981689"/>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機内Wi-Fi利用</a:t>
            </a:r>
            <a:endParaRPr sz="700" b="0" i="0" u="none" strike="noStrike" cap="none" baseline="30000">
              <a:solidFill>
                <a:schemeClr val="dk1"/>
              </a:solidFill>
              <a:latin typeface="Arial"/>
              <a:ea typeface="Arial"/>
              <a:cs typeface="Arial"/>
              <a:sym typeface="Arial"/>
            </a:endParaRPr>
          </a:p>
        </p:txBody>
      </p:sp>
      <p:sp>
        <p:nvSpPr>
          <p:cNvPr id="672" name="Google Shape;672;p12"/>
          <p:cNvSpPr txBox="1"/>
          <p:nvPr/>
        </p:nvSpPr>
        <p:spPr>
          <a:xfrm>
            <a:off x="2211114"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0</a:t>
            </a:r>
            <a:endParaRPr sz="700" b="0" i="0" u="none" strike="noStrike" cap="none" baseline="30000">
              <a:solidFill>
                <a:schemeClr val="dk1"/>
              </a:solidFill>
              <a:latin typeface="Arial"/>
              <a:ea typeface="Arial"/>
              <a:cs typeface="Arial"/>
              <a:sym typeface="Arial"/>
            </a:endParaRPr>
          </a:p>
        </p:txBody>
      </p:sp>
      <p:sp>
        <p:nvSpPr>
          <p:cNvPr id="673" name="Google Shape;673;p12"/>
          <p:cNvSpPr txBox="1"/>
          <p:nvPr/>
        </p:nvSpPr>
        <p:spPr>
          <a:xfrm>
            <a:off x="2843565"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20</a:t>
            </a:r>
            <a:endParaRPr sz="700" b="0" i="0" u="none" strike="noStrike" cap="none" baseline="30000">
              <a:solidFill>
                <a:schemeClr val="dk1"/>
              </a:solidFill>
              <a:latin typeface="Arial"/>
              <a:ea typeface="Arial"/>
              <a:cs typeface="Arial"/>
              <a:sym typeface="Arial"/>
            </a:endParaRPr>
          </a:p>
        </p:txBody>
      </p:sp>
      <p:sp>
        <p:nvSpPr>
          <p:cNvPr id="674" name="Google Shape;674;p12"/>
          <p:cNvSpPr txBox="1"/>
          <p:nvPr/>
        </p:nvSpPr>
        <p:spPr>
          <a:xfrm>
            <a:off x="3476016"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40</a:t>
            </a:r>
            <a:endParaRPr sz="700" b="0" i="0" u="none" strike="noStrike" cap="none" baseline="30000">
              <a:solidFill>
                <a:schemeClr val="dk1"/>
              </a:solidFill>
              <a:latin typeface="Arial"/>
              <a:ea typeface="Arial"/>
              <a:cs typeface="Arial"/>
              <a:sym typeface="Arial"/>
            </a:endParaRPr>
          </a:p>
        </p:txBody>
      </p:sp>
      <p:sp>
        <p:nvSpPr>
          <p:cNvPr id="675" name="Google Shape;675;p12"/>
          <p:cNvSpPr txBox="1"/>
          <p:nvPr/>
        </p:nvSpPr>
        <p:spPr>
          <a:xfrm>
            <a:off x="4108467"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60</a:t>
            </a:r>
            <a:endParaRPr sz="700" b="0" i="0" u="none" strike="noStrike" cap="none" baseline="30000">
              <a:solidFill>
                <a:schemeClr val="dk1"/>
              </a:solidFill>
              <a:latin typeface="Arial"/>
              <a:ea typeface="Arial"/>
              <a:cs typeface="Arial"/>
              <a:sym typeface="Arial"/>
            </a:endParaRPr>
          </a:p>
        </p:txBody>
      </p:sp>
      <p:sp>
        <p:nvSpPr>
          <p:cNvPr id="676" name="Google Shape;676;p12"/>
          <p:cNvSpPr txBox="1"/>
          <p:nvPr/>
        </p:nvSpPr>
        <p:spPr>
          <a:xfrm>
            <a:off x="4740919"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80</a:t>
            </a:r>
            <a:endParaRPr sz="700" b="0" i="0" u="none" strike="noStrike" cap="none" baseline="30000">
              <a:solidFill>
                <a:schemeClr val="dk1"/>
              </a:solidFill>
              <a:latin typeface="Arial"/>
              <a:ea typeface="Arial"/>
              <a:cs typeface="Arial"/>
              <a:sym typeface="Arial"/>
            </a:endParaRPr>
          </a:p>
        </p:txBody>
      </p:sp>
      <p:sp>
        <p:nvSpPr>
          <p:cNvPr id="677" name="Google Shape;677;p12"/>
          <p:cNvSpPr txBox="1"/>
          <p:nvPr/>
        </p:nvSpPr>
        <p:spPr>
          <a:xfrm>
            <a:off x="1083826" y="1469476"/>
            <a:ext cx="8936469" cy="59242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300"/>
              <a:buFont typeface="Arial"/>
              <a:buNone/>
            </a:pPr>
            <a:r>
              <a:rPr lang="ja-JP" sz="1300" b="0" i="0" u="none" strike="noStrike" cap="none" dirty="0">
                <a:solidFill>
                  <a:schemeClr val="dk1"/>
                </a:solidFill>
                <a:latin typeface="Arial"/>
                <a:ea typeface="Arial"/>
                <a:cs typeface="Arial"/>
                <a:sym typeface="Arial"/>
              </a:rPr>
              <a:t>機内エンターテイ</a:t>
            </a:r>
            <a:r>
              <a:rPr lang="ja-JP" altLang="en-US" sz="1300" b="0" i="0" u="none" strike="noStrike" cap="none" dirty="0">
                <a:solidFill>
                  <a:schemeClr val="dk1"/>
                </a:solidFill>
                <a:latin typeface="Arial"/>
                <a:ea typeface="Arial"/>
                <a:cs typeface="Arial"/>
                <a:sym typeface="Arial"/>
              </a:rPr>
              <a:t>ン</a:t>
            </a:r>
            <a:r>
              <a:rPr lang="ja-JP" sz="1300" b="0" i="0" u="none" strike="noStrike" cap="none" dirty="0">
                <a:solidFill>
                  <a:schemeClr val="dk1"/>
                </a:solidFill>
                <a:latin typeface="Arial"/>
                <a:ea typeface="Arial"/>
                <a:cs typeface="Arial"/>
                <a:sym typeface="Arial"/>
              </a:rPr>
              <a:t>メント・機内誌への関心が特に大き</a:t>
            </a:r>
            <a:r>
              <a:rPr lang="ja-JP" altLang="en-US" sz="1300" b="0" i="0" u="none" strike="noStrike" cap="none" dirty="0">
                <a:solidFill>
                  <a:schemeClr val="dk1"/>
                </a:solidFill>
                <a:latin typeface="Arial"/>
                <a:ea typeface="Arial"/>
                <a:cs typeface="Arial"/>
                <a:sym typeface="Arial"/>
              </a:rPr>
              <a:t>く</a:t>
            </a:r>
            <a:r>
              <a:rPr lang="ja-JP" sz="1300" b="0" i="0" u="none" strike="noStrike" cap="none" dirty="0">
                <a:solidFill>
                  <a:schemeClr val="dk1"/>
                </a:solidFill>
                <a:latin typeface="Arial"/>
                <a:ea typeface="Arial"/>
                <a:cs typeface="Arial"/>
                <a:sym typeface="Arial"/>
              </a:rPr>
              <a:t>、また</a:t>
            </a:r>
            <a:r>
              <a:rPr lang="ja-JP" altLang="en-US" sz="1300" b="0" i="0" u="none" strike="noStrike" cap="none" dirty="0">
                <a:solidFill>
                  <a:schemeClr val="dk1"/>
                </a:solidFill>
                <a:latin typeface="Arial"/>
                <a:ea typeface="Arial"/>
                <a:cs typeface="Arial"/>
                <a:sym typeface="Arial"/>
              </a:rPr>
              <a:t>機内という特別な空間により日常よりも購買意欲が高まる傾向があります。</a:t>
            </a:r>
            <a:endParaRPr sz="1300" b="0" i="0" u="none" strike="noStrike" cap="none" baseline="30000" dirty="0">
              <a:solidFill>
                <a:schemeClr val="dk1"/>
              </a:solidFill>
              <a:latin typeface="Arial"/>
              <a:ea typeface="Arial"/>
              <a:cs typeface="Arial"/>
              <a:sym typeface="Arial"/>
            </a:endParaRPr>
          </a:p>
        </p:txBody>
      </p:sp>
      <p:sp>
        <p:nvSpPr>
          <p:cNvPr id="678" name="Google Shape;678;p12"/>
          <p:cNvSpPr txBox="1"/>
          <p:nvPr/>
        </p:nvSpPr>
        <p:spPr>
          <a:xfrm>
            <a:off x="1083826" y="3210167"/>
            <a:ext cx="1271416" cy="226945"/>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altLang="en-US" sz="700" b="0" i="0" u="none" strike="noStrike" cap="none" dirty="0">
                <a:solidFill>
                  <a:schemeClr val="dk1"/>
                </a:solidFill>
                <a:latin typeface="Arial"/>
                <a:ea typeface="Arial"/>
                <a:cs typeface="Arial"/>
                <a:sym typeface="Arial"/>
              </a:rPr>
              <a:t>機内エンターテインメント</a:t>
            </a:r>
            <a:endParaRPr sz="700" b="0" i="0" u="none" strike="noStrike" cap="none" baseline="30000" dirty="0">
              <a:solidFill>
                <a:schemeClr val="dk1"/>
              </a:solidFill>
              <a:latin typeface="Arial"/>
              <a:ea typeface="Arial"/>
              <a:cs typeface="Arial"/>
              <a:sym typeface="Arial"/>
            </a:endParaRPr>
          </a:p>
        </p:txBody>
      </p:sp>
      <p:sp>
        <p:nvSpPr>
          <p:cNvPr id="679" name="Google Shape;679;p12"/>
          <p:cNvSpPr txBox="1"/>
          <p:nvPr/>
        </p:nvSpPr>
        <p:spPr>
          <a:xfrm>
            <a:off x="1182940" y="3438645"/>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機内誌を読む</a:t>
            </a:r>
            <a:endParaRPr sz="700" b="0" i="0" u="none" strike="noStrike" cap="none" baseline="30000">
              <a:solidFill>
                <a:schemeClr val="dk1"/>
              </a:solidFill>
              <a:latin typeface="Arial"/>
              <a:ea typeface="Arial"/>
              <a:cs typeface="Arial"/>
              <a:sym typeface="Arial"/>
            </a:endParaRPr>
          </a:p>
        </p:txBody>
      </p:sp>
      <p:sp>
        <p:nvSpPr>
          <p:cNvPr id="680" name="Google Shape;680;p12"/>
          <p:cNvSpPr txBox="1"/>
          <p:nvPr/>
        </p:nvSpPr>
        <p:spPr>
          <a:xfrm>
            <a:off x="1182940" y="3667123"/>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機内販売カタログを見る</a:t>
            </a:r>
            <a:endParaRPr sz="700" b="0" i="0" u="none" strike="noStrike" cap="none" baseline="30000">
              <a:solidFill>
                <a:schemeClr val="dk1"/>
              </a:solidFill>
              <a:latin typeface="Arial"/>
              <a:ea typeface="Arial"/>
              <a:cs typeface="Arial"/>
              <a:sym typeface="Arial"/>
            </a:endParaRPr>
          </a:p>
        </p:txBody>
      </p:sp>
      <p:sp>
        <p:nvSpPr>
          <p:cNvPr id="681" name="Google Shape;681;p12"/>
          <p:cNvSpPr txBox="1"/>
          <p:nvPr/>
        </p:nvSpPr>
        <p:spPr>
          <a:xfrm>
            <a:off x="1182940" y="389559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その他</a:t>
            </a:r>
            <a:endParaRPr sz="700" b="0" i="0" u="none" strike="noStrike" cap="none" baseline="30000">
              <a:solidFill>
                <a:schemeClr val="dk1"/>
              </a:solidFill>
              <a:latin typeface="Arial"/>
              <a:ea typeface="Arial"/>
              <a:cs typeface="Arial"/>
              <a:sym typeface="Arial"/>
            </a:endParaRPr>
          </a:p>
        </p:txBody>
      </p:sp>
      <p:sp>
        <p:nvSpPr>
          <p:cNvPr id="682" name="Google Shape;682;p12"/>
          <p:cNvSpPr txBox="1"/>
          <p:nvPr/>
        </p:nvSpPr>
        <p:spPr>
          <a:xfrm>
            <a:off x="1083826" y="4973735"/>
            <a:ext cx="1271416" cy="226945"/>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dirty="0">
                <a:solidFill>
                  <a:schemeClr val="dk1"/>
                </a:solidFill>
                <a:latin typeface="Arial"/>
                <a:ea typeface="Arial"/>
                <a:cs typeface="Arial"/>
                <a:sym typeface="Arial"/>
              </a:rPr>
              <a:t>機内エンターテイ</a:t>
            </a:r>
            <a:r>
              <a:rPr lang="ja-JP" altLang="en-US" sz="700" b="0" i="0" u="none" strike="noStrike" cap="none" dirty="0">
                <a:solidFill>
                  <a:schemeClr val="dk1"/>
                </a:solidFill>
                <a:latin typeface="Arial"/>
                <a:ea typeface="Arial"/>
                <a:cs typeface="Arial"/>
                <a:sym typeface="Arial"/>
              </a:rPr>
              <a:t>ン</a:t>
            </a:r>
            <a:r>
              <a:rPr lang="ja-JP" sz="700" b="0" i="0" u="none" strike="noStrike" cap="none" dirty="0">
                <a:solidFill>
                  <a:schemeClr val="dk1"/>
                </a:solidFill>
                <a:latin typeface="Arial"/>
                <a:ea typeface="Arial"/>
                <a:cs typeface="Arial"/>
                <a:sym typeface="Arial"/>
              </a:rPr>
              <a:t>メント</a:t>
            </a:r>
            <a:endParaRPr sz="700" b="0" i="0" u="none" strike="noStrike" cap="none" baseline="30000" dirty="0">
              <a:solidFill>
                <a:schemeClr val="dk1"/>
              </a:solidFill>
              <a:latin typeface="Arial"/>
              <a:ea typeface="Arial"/>
              <a:cs typeface="Arial"/>
              <a:sym typeface="Arial"/>
            </a:endParaRPr>
          </a:p>
        </p:txBody>
      </p:sp>
      <p:sp>
        <p:nvSpPr>
          <p:cNvPr id="683" name="Google Shape;683;p12"/>
          <p:cNvSpPr txBox="1"/>
          <p:nvPr/>
        </p:nvSpPr>
        <p:spPr>
          <a:xfrm>
            <a:off x="1431586" y="520221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機内誌</a:t>
            </a:r>
            <a:endParaRPr sz="700" b="0" i="0" u="none" strike="noStrike" cap="none" baseline="30000">
              <a:solidFill>
                <a:schemeClr val="dk1"/>
              </a:solidFill>
              <a:latin typeface="Arial"/>
              <a:ea typeface="Arial"/>
              <a:cs typeface="Arial"/>
              <a:sym typeface="Arial"/>
            </a:endParaRPr>
          </a:p>
        </p:txBody>
      </p:sp>
      <p:sp>
        <p:nvSpPr>
          <p:cNvPr id="684" name="Google Shape;684;p12"/>
          <p:cNvSpPr txBox="1"/>
          <p:nvPr/>
        </p:nvSpPr>
        <p:spPr>
          <a:xfrm>
            <a:off x="1431586" y="543069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睡眠</a:t>
            </a:r>
            <a:endParaRPr sz="700" b="0" i="0" u="none" strike="noStrike" cap="none" baseline="30000">
              <a:solidFill>
                <a:schemeClr val="dk1"/>
              </a:solidFill>
              <a:latin typeface="Arial"/>
              <a:ea typeface="Arial"/>
              <a:cs typeface="Arial"/>
              <a:sym typeface="Arial"/>
            </a:endParaRPr>
          </a:p>
        </p:txBody>
      </p:sp>
      <p:sp>
        <p:nvSpPr>
          <p:cNvPr id="685" name="Google Shape;685;p12"/>
          <p:cNvSpPr txBox="1"/>
          <p:nvPr/>
        </p:nvSpPr>
        <p:spPr>
          <a:xfrm>
            <a:off x="22111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0</a:t>
            </a:r>
            <a:endParaRPr sz="700" b="0" i="0" u="none" strike="noStrike" cap="none" baseline="30000">
              <a:solidFill>
                <a:schemeClr val="dk1"/>
              </a:solidFill>
              <a:latin typeface="Arial"/>
              <a:ea typeface="Arial"/>
              <a:cs typeface="Arial"/>
              <a:sym typeface="Arial"/>
            </a:endParaRPr>
          </a:p>
        </p:txBody>
      </p:sp>
      <p:sp>
        <p:nvSpPr>
          <p:cNvPr id="686" name="Google Shape;686;p12"/>
          <p:cNvSpPr txBox="1"/>
          <p:nvPr/>
        </p:nvSpPr>
        <p:spPr>
          <a:xfrm>
            <a:off x="284583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20</a:t>
            </a:r>
            <a:endParaRPr sz="700" b="0" i="0" u="none" strike="noStrike" cap="none" baseline="30000">
              <a:solidFill>
                <a:schemeClr val="dk1"/>
              </a:solidFill>
              <a:latin typeface="Arial"/>
              <a:ea typeface="Arial"/>
              <a:cs typeface="Arial"/>
              <a:sym typeface="Arial"/>
            </a:endParaRPr>
          </a:p>
        </p:txBody>
      </p:sp>
      <p:sp>
        <p:nvSpPr>
          <p:cNvPr id="687" name="Google Shape;687;p12"/>
          <p:cNvSpPr txBox="1"/>
          <p:nvPr/>
        </p:nvSpPr>
        <p:spPr>
          <a:xfrm>
            <a:off x="3480552"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40</a:t>
            </a:r>
            <a:endParaRPr sz="700" b="0" i="0" u="none" strike="noStrike" cap="none" baseline="30000">
              <a:solidFill>
                <a:schemeClr val="dk1"/>
              </a:solidFill>
              <a:latin typeface="Arial"/>
              <a:ea typeface="Arial"/>
              <a:cs typeface="Arial"/>
              <a:sym typeface="Arial"/>
            </a:endParaRPr>
          </a:p>
        </p:txBody>
      </p:sp>
      <p:sp>
        <p:nvSpPr>
          <p:cNvPr id="688" name="Google Shape;688;p12"/>
          <p:cNvSpPr txBox="1"/>
          <p:nvPr/>
        </p:nvSpPr>
        <p:spPr>
          <a:xfrm>
            <a:off x="411527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60</a:t>
            </a:r>
            <a:endParaRPr sz="700" b="0" i="0" u="none" strike="noStrike" cap="none" baseline="30000">
              <a:solidFill>
                <a:schemeClr val="dk1"/>
              </a:solidFill>
              <a:latin typeface="Arial"/>
              <a:ea typeface="Arial"/>
              <a:cs typeface="Arial"/>
              <a:sym typeface="Arial"/>
            </a:endParaRPr>
          </a:p>
        </p:txBody>
      </p:sp>
      <p:sp>
        <p:nvSpPr>
          <p:cNvPr id="689" name="Google Shape;689;p12"/>
          <p:cNvSpPr txBox="1"/>
          <p:nvPr/>
        </p:nvSpPr>
        <p:spPr>
          <a:xfrm>
            <a:off x="4749988"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80</a:t>
            </a:r>
            <a:endParaRPr sz="700" b="0" i="0" u="none" strike="noStrike" cap="none" baseline="30000">
              <a:solidFill>
                <a:schemeClr val="dk1"/>
              </a:solidFill>
              <a:latin typeface="Arial"/>
              <a:ea typeface="Arial"/>
              <a:cs typeface="Arial"/>
              <a:sym typeface="Arial"/>
            </a:endParaRPr>
          </a:p>
        </p:txBody>
      </p:sp>
      <p:sp>
        <p:nvSpPr>
          <p:cNvPr id="690" name="Google Shape;690;p12"/>
          <p:cNvSpPr txBox="1"/>
          <p:nvPr/>
        </p:nvSpPr>
        <p:spPr>
          <a:xfrm>
            <a:off x="1182940" y="565916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仕事</a:t>
            </a:r>
            <a:endParaRPr sz="700" b="0" i="0" u="none" strike="noStrike" cap="none" baseline="30000">
              <a:solidFill>
                <a:schemeClr val="dk1"/>
              </a:solidFill>
              <a:latin typeface="Arial"/>
              <a:ea typeface="Arial"/>
              <a:cs typeface="Arial"/>
              <a:sym typeface="Arial"/>
            </a:endParaRPr>
          </a:p>
        </p:txBody>
      </p:sp>
      <p:sp>
        <p:nvSpPr>
          <p:cNvPr id="691" name="Google Shape;691;p12"/>
          <p:cNvSpPr txBox="1"/>
          <p:nvPr/>
        </p:nvSpPr>
        <p:spPr>
          <a:xfrm>
            <a:off x="1182940" y="5887647"/>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機内Wi-Fi利用</a:t>
            </a:r>
            <a:endParaRPr sz="700" b="0" i="0" u="none" strike="noStrike" cap="none" baseline="30000">
              <a:solidFill>
                <a:schemeClr val="dk1"/>
              </a:solidFill>
              <a:latin typeface="Arial"/>
              <a:ea typeface="Arial"/>
              <a:cs typeface="Arial"/>
              <a:sym typeface="Arial"/>
            </a:endParaRPr>
          </a:p>
        </p:txBody>
      </p:sp>
      <p:sp>
        <p:nvSpPr>
          <p:cNvPr id="692" name="Google Shape;692;p12"/>
          <p:cNvSpPr txBox="1"/>
          <p:nvPr/>
        </p:nvSpPr>
        <p:spPr>
          <a:xfrm>
            <a:off x="955859" y="6116125"/>
            <a:ext cx="1399383"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機内食・ドリンクサービス</a:t>
            </a:r>
            <a:endParaRPr sz="700" b="0" i="0" u="none" strike="noStrike" cap="none" baseline="30000">
              <a:solidFill>
                <a:schemeClr val="dk1"/>
              </a:solidFill>
              <a:latin typeface="Arial"/>
              <a:ea typeface="Arial"/>
              <a:cs typeface="Arial"/>
              <a:sym typeface="Arial"/>
            </a:endParaRPr>
          </a:p>
        </p:txBody>
      </p:sp>
      <p:sp>
        <p:nvSpPr>
          <p:cNvPr id="693" name="Google Shape;693;p12"/>
          <p:cNvSpPr txBox="1"/>
          <p:nvPr/>
        </p:nvSpPr>
        <p:spPr>
          <a:xfrm>
            <a:off x="1182940" y="6344601"/>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その他</a:t>
            </a:r>
            <a:endParaRPr sz="700" b="0" i="0" u="none" strike="noStrike" cap="none" baseline="30000">
              <a:solidFill>
                <a:schemeClr val="dk1"/>
              </a:solidFill>
              <a:latin typeface="Arial"/>
              <a:ea typeface="Arial"/>
              <a:cs typeface="Arial"/>
              <a:sym typeface="Arial"/>
            </a:endParaRPr>
          </a:p>
        </p:txBody>
      </p:sp>
      <p:sp>
        <p:nvSpPr>
          <p:cNvPr id="694" name="Google Shape;694;p12"/>
          <p:cNvSpPr txBox="1"/>
          <p:nvPr/>
        </p:nvSpPr>
        <p:spPr>
          <a:xfrm>
            <a:off x="5635702" y="4493808"/>
            <a:ext cx="4471797"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機内で過ごされる時間</a:t>
            </a:r>
            <a:r>
              <a:rPr lang="ja-JP" altLang="en-US" sz="1200" dirty="0">
                <a:solidFill>
                  <a:schemeClr val="dk1"/>
                </a:solidFill>
              </a:rPr>
              <a:t>では</a:t>
            </a:r>
            <a:r>
              <a:rPr lang="ja-JP" sz="1200" b="0" i="0" u="none" strike="noStrike" cap="none" dirty="0">
                <a:solidFill>
                  <a:schemeClr val="dk1"/>
                </a:solidFill>
                <a:latin typeface="Arial"/>
                <a:ea typeface="Arial"/>
                <a:cs typeface="Arial"/>
                <a:sym typeface="Arial"/>
              </a:rPr>
              <a:t>どのようなことを考えていますか</a:t>
            </a:r>
            <a:r>
              <a:rPr lang="ja-JP" altLang="en-US" sz="1200" b="0" i="0" u="none" strike="noStrike" cap="none" dirty="0">
                <a:solidFill>
                  <a:schemeClr val="dk1"/>
                </a:solidFill>
                <a:latin typeface="Arial"/>
                <a:ea typeface="Arial"/>
                <a:cs typeface="Arial"/>
                <a:sym typeface="Arial"/>
              </a:rPr>
              <a:t>。</a:t>
            </a:r>
            <a:endParaRPr sz="1200" b="0" i="0" u="none" strike="noStrike" cap="none" baseline="30000" dirty="0">
              <a:solidFill>
                <a:schemeClr val="dk1"/>
              </a:solidFill>
              <a:latin typeface="Arial"/>
              <a:ea typeface="Arial"/>
              <a:cs typeface="Arial"/>
              <a:sym typeface="Arial"/>
            </a:endParaRPr>
          </a:p>
        </p:txBody>
      </p:sp>
      <p:sp>
        <p:nvSpPr>
          <p:cNvPr id="695" name="Google Shape;695;p12"/>
          <p:cNvSpPr/>
          <p:nvPr/>
        </p:nvSpPr>
        <p:spPr>
          <a:xfrm>
            <a:off x="2403538" y="3269901"/>
            <a:ext cx="2254566"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6" name="Google Shape;696;p12"/>
          <p:cNvSpPr/>
          <p:nvPr/>
        </p:nvSpPr>
        <p:spPr>
          <a:xfrm>
            <a:off x="2403539" y="3496306"/>
            <a:ext cx="178626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7" name="Google Shape;697;p12"/>
          <p:cNvSpPr/>
          <p:nvPr/>
        </p:nvSpPr>
        <p:spPr>
          <a:xfrm>
            <a:off x="2403536" y="5039688"/>
            <a:ext cx="2706849"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8" name="Google Shape;698;p12"/>
          <p:cNvSpPr/>
          <p:nvPr/>
        </p:nvSpPr>
        <p:spPr>
          <a:xfrm>
            <a:off x="2403538" y="5266093"/>
            <a:ext cx="156838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9" name="Google Shape;699;p12"/>
          <p:cNvSpPr/>
          <p:nvPr/>
        </p:nvSpPr>
        <p:spPr>
          <a:xfrm>
            <a:off x="6347604" y="5945308"/>
            <a:ext cx="278191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0" name="Google Shape;700;p12"/>
          <p:cNvSpPr/>
          <p:nvPr/>
        </p:nvSpPr>
        <p:spPr>
          <a:xfrm>
            <a:off x="2403538" y="2590686"/>
            <a:ext cx="681082"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1" name="Google Shape;701;p12"/>
          <p:cNvSpPr/>
          <p:nvPr/>
        </p:nvSpPr>
        <p:spPr>
          <a:xfrm>
            <a:off x="2403538" y="2817091"/>
            <a:ext cx="207193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2" name="Google Shape;702;p12"/>
          <p:cNvSpPr/>
          <p:nvPr/>
        </p:nvSpPr>
        <p:spPr>
          <a:xfrm>
            <a:off x="2403539" y="3043496"/>
            <a:ext cx="19127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3" name="Google Shape;703;p12"/>
          <p:cNvSpPr/>
          <p:nvPr/>
        </p:nvSpPr>
        <p:spPr>
          <a:xfrm>
            <a:off x="2403539" y="3722711"/>
            <a:ext cx="117747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4" name="Google Shape;704;p12"/>
          <p:cNvSpPr/>
          <p:nvPr/>
        </p:nvSpPr>
        <p:spPr>
          <a:xfrm>
            <a:off x="2403539" y="3949116"/>
            <a:ext cx="25492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5" name="Google Shape;705;p12"/>
          <p:cNvSpPr/>
          <p:nvPr/>
        </p:nvSpPr>
        <p:spPr>
          <a:xfrm>
            <a:off x="2403537" y="5492498"/>
            <a:ext cx="88200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6" name="Google Shape;706;p12"/>
          <p:cNvSpPr/>
          <p:nvPr/>
        </p:nvSpPr>
        <p:spPr>
          <a:xfrm>
            <a:off x="2403538" y="5718903"/>
            <a:ext cx="48296"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7" name="Google Shape;707;p12"/>
          <p:cNvSpPr/>
          <p:nvPr/>
        </p:nvSpPr>
        <p:spPr>
          <a:xfrm>
            <a:off x="2403537" y="5945308"/>
            <a:ext cx="12239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8" name="Google Shape;708;p12"/>
          <p:cNvSpPr/>
          <p:nvPr/>
        </p:nvSpPr>
        <p:spPr>
          <a:xfrm>
            <a:off x="2403537" y="6171713"/>
            <a:ext cx="2706845"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9" name="Google Shape;709;p12"/>
          <p:cNvSpPr/>
          <p:nvPr/>
        </p:nvSpPr>
        <p:spPr>
          <a:xfrm>
            <a:off x="2403538" y="6398118"/>
            <a:ext cx="238113"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0" name="Google Shape;710;p12"/>
          <p:cNvSpPr/>
          <p:nvPr/>
        </p:nvSpPr>
        <p:spPr>
          <a:xfrm>
            <a:off x="6347604" y="5039688"/>
            <a:ext cx="1785670"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1" name="Google Shape;711;p12"/>
          <p:cNvSpPr/>
          <p:nvPr/>
        </p:nvSpPr>
        <p:spPr>
          <a:xfrm>
            <a:off x="6347607" y="5266093"/>
            <a:ext cx="77566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2" name="Google Shape;712;p12"/>
          <p:cNvSpPr/>
          <p:nvPr/>
        </p:nvSpPr>
        <p:spPr>
          <a:xfrm>
            <a:off x="6347604" y="5492498"/>
            <a:ext cx="206663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3" name="Google Shape;713;p12"/>
          <p:cNvSpPr/>
          <p:nvPr/>
        </p:nvSpPr>
        <p:spPr>
          <a:xfrm>
            <a:off x="6347604" y="5718903"/>
            <a:ext cx="946124"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4" name="Google Shape;714;p12"/>
          <p:cNvSpPr/>
          <p:nvPr/>
        </p:nvSpPr>
        <p:spPr>
          <a:xfrm>
            <a:off x="6347605" y="6171713"/>
            <a:ext cx="4394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12"/>
          <p:cNvSpPr/>
          <p:nvPr/>
        </p:nvSpPr>
        <p:spPr>
          <a:xfrm>
            <a:off x="6347605" y="6398118"/>
            <a:ext cx="1525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6" name="Google Shape;716;p12"/>
          <p:cNvSpPr txBox="1"/>
          <p:nvPr/>
        </p:nvSpPr>
        <p:spPr>
          <a:xfrm>
            <a:off x="6152607"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0</a:t>
            </a:r>
            <a:endParaRPr sz="700" b="0" i="0" u="none" strike="noStrike" cap="none" baseline="30000">
              <a:solidFill>
                <a:schemeClr val="dk1"/>
              </a:solidFill>
              <a:latin typeface="Arial"/>
              <a:ea typeface="Arial"/>
              <a:cs typeface="Arial"/>
              <a:sym typeface="Arial"/>
            </a:endParaRPr>
          </a:p>
        </p:txBody>
      </p:sp>
      <p:sp>
        <p:nvSpPr>
          <p:cNvPr id="717" name="Google Shape;717;p12"/>
          <p:cNvSpPr txBox="1"/>
          <p:nvPr/>
        </p:nvSpPr>
        <p:spPr>
          <a:xfrm>
            <a:off x="6892159"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20</a:t>
            </a:r>
            <a:endParaRPr sz="700" b="0" i="0" u="none" strike="noStrike" cap="none" baseline="30000">
              <a:solidFill>
                <a:schemeClr val="dk1"/>
              </a:solidFill>
              <a:latin typeface="Arial"/>
              <a:ea typeface="Arial"/>
              <a:cs typeface="Arial"/>
              <a:sym typeface="Arial"/>
            </a:endParaRPr>
          </a:p>
        </p:txBody>
      </p:sp>
      <p:sp>
        <p:nvSpPr>
          <p:cNvPr id="718" name="Google Shape;718;p12"/>
          <p:cNvSpPr txBox="1"/>
          <p:nvPr/>
        </p:nvSpPr>
        <p:spPr>
          <a:xfrm>
            <a:off x="763171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40</a:t>
            </a:r>
            <a:endParaRPr sz="700" b="0" i="0" u="none" strike="noStrike" cap="none" baseline="30000">
              <a:solidFill>
                <a:schemeClr val="dk1"/>
              </a:solidFill>
              <a:latin typeface="Arial"/>
              <a:ea typeface="Arial"/>
              <a:cs typeface="Arial"/>
              <a:sym typeface="Arial"/>
            </a:endParaRPr>
          </a:p>
        </p:txBody>
      </p:sp>
      <p:sp>
        <p:nvSpPr>
          <p:cNvPr id="719" name="Google Shape;719;p12"/>
          <p:cNvSpPr txBox="1"/>
          <p:nvPr/>
        </p:nvSpPr>
        <p:spPr>
          <a:xfrm>
            <a:off x="837126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60</a:t>
            </a:r>
            <a:endParaRPr sz="700" b="0" i="0" u="none" strike="noStrike" cap="none" baseline="30000">
              <a:solidFill>
                <a:schemeClr val="dk1"/>
              </a:solidFill>
              <a:latin typeface="Arial"/>
              <a:ea typeface="Arial"/>
              <a:cs typeface="Arial"/>
              <a:sym typeface="Arial"/>
            </a:endParaRPr>
          </a:p>
        </p:txBody>
      </p:sp>
      <p:sp>
        <p:nvSpPr>
          <p:cNvPr id="720" name="Google Shape;720;p12"/>
          <p:cNvSpPr txBox="1"/>
          <p:nvPr/>
        </p:nvSpPr>
        <p:spPr>
          <a:xfrm>
            <a:off x="91108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80</a:t>
            </a:r>
            <a:endParaRPr sz="700" b="0" i="0" u="none" strike="noStrike" cap="none" baseline="30000">
              <a:solidFill>
                <a:schemeClr val="dk1"/>
              </a:solidFill>
              <a:latin typeface="Arial"/>
              <a:ea typeface="Arial"/>
              <a:cs typeface="Arial"/>
              <a:sym typeface="Arial"/>
            </a:endParaRPr>
          </a:p>
        </p:txBody>
      </p:sp>
      <p:grpSp>
        <p:nvGrpSpPr>
          <p:cNvPr id="721" name="Google Shape;721;p12"/>
          <p:cNvGrpSpPr/>
          <p:nvPr/>
        </p:nvGrpSpPr>
        <p:grpSpPr>
          <a:xfrm>
            <a:off x="5640150" y="4973735"/>
            <a:ext cx="649149" cy="1588618"/>
            <a:chOff x="5934025" y="5132231"/>
            <a:chExt cx="649149" cy="1588618"/>
          </a:xfrm>
        </p:grpSpPr>
        <p:sp>
          <p:nvSpPr>
            <p:cNvPr id="722" name="Google Shape;722;p12"/>
            <p:cNvSpPr txBox="1"/>
            <p:nvPr/>
          </p:nvSpPr>
          <p:spPr>
            <a:xfrm>
              <a:off x="6037138" y="5132231"/>
              <a:ext cx="546035"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仕事</a:t>
              </a:r>
              <a:endParaRPr sz="700" b="0" i="0" u="none" strike="noStrike" cap="none" baseline="30000">
                <a:solidFill>
                  <a:schemeClr val="dk1"/>
                </a:solidFill>
                <a:latin typeface="Arial"/>
                <a:ea typeface="Arial"/>
                <a:cs typeface="Arial"/>
                <a:sym typeface="Arial"/>
              </a:endParaRPr>
            </a:p>
          </p:txBody>
        </p:sp>
        <p:sp>
          <p:nvSpPr>
            <p:cNvPr id="723" name="Google Shape;723;p12"/>
            <p:cNvSpPr txBox="1"/>
            <p:nvPr/>
          </p:nvSpPr>
          <p:spPr>
            <a:xfrm>
              <a:off x="6154706" y="5360709"/>
              <a:ext cx="428468"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家族</a:t>
              </a:r>
              <a:endParaRPr sz="700" b="0" i="0" u="none" strike="noStrike" cap="none" baseline="30000">
                <a:solidFill>
                  <a:schemeClr val="dk1"/>
                </a:solidFill>
                <a:latin typeface="Arial"/>
                <a:ea typeface="Arial"/>
                <a:cs typeface="Arial"/>
                <a:sym typeface="Arial"/>
              </a:endParaRPr>
            </a:p>
          </p:txBody>
        </p:sp>
        <p:sp>
          <p:nvSpPr>
            <p:cNvPr id="724" name="Google Shape;724;p12"/>
            <p:cNvSpPr txBox="1"/>
            <p:nvPr/>
          </p:nvSpPr>
          <p:spPr>
            <a:xfrm>
              <a:off x="6154706" y="5589187"/>
              <a:ext cx="428468"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趣味</a:t>
              </a:r>
              <a:endParaRPr sz="700" b="0" i="0" u="none" strike="noStrike" cap="none" baseline="30000">
                <a:solidFill>
                  <a:schemeClr val="dk1"/>
                </a:solidFill>
                <a:latin typeface="Arial"/>
                <a:ea typeface="Arial"/>
                <a:cs typeface="Arial"/>
                <a:sym typeface="Arial"/>
              </a:endParaRPr>
            </a:p>
          </p:txBody>
        </p:sp>
        <p:sp>
          <p:nvSpPr>
            <p:cNvPr id="725" name="Google Shape;725;p12"/>
            <p:cNvSpPr txBox="1"/>
            <p:nvPr/>
          </p:nvSpPr>
          <p:spPr>
            <a:xfrm>
              <a:off x="6039364" y="5817665"/>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買い物</a:t>
              </a:r>
              <a:endParaRPr sz="700" b="0" i="0" u="none" strike="noStrike" cap="none" baseline="30000">
                <a:solidFill>
                  <a:schemeClr val="dk1"/>
                </a:solidFill>
                <a:latin typeface="Arial"/>
                <a:ea typeface="Arial"/>
                <a:cs typeface="Arial"/>
                <a:sym typeface="Arial"/>
              </a:endParaRPr>
            </a:p>
          </p:txBody>
        </p:sp>
        <p:sp>
          <p:nvSpPr>
            <p:cNvPr id="726" name="Google Shape;726;p12"/>
            <p:cNvSpPr txBox="1"/>
            <p:nvPr/>
          </p:nvSpPr>
          <p:spPr>
            <a:xfrm>
              <a:off x="6039364" y="6046143"/>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旅</a:t>
              </a:r>
              <a:endParaRPr sz="700" b="0" i="0" u="none" strike="noStrike" cap="none" baseline="30000">
                <a:solidFill>
                  <a:schemeClr val="dk1"/>
                </a:solidFill>
                <a:latin typeface="Arial"/>
                <a:ea typeface="Arial"/>
                <a:cs typeface="Arial"/>
                <a:sym typeface="Arial"/>
              </a:endParaRPr>
            </a:p>
          </p:txBody>
        </p:sp>
        <p:sp>
          <p:nvSpPr>
            <p:cNvPr id="727" name="Google Shape;727;p12"/>
            <p:cNvSpPr txBox="1"/>
            <p:nvPr/>
          </p:nvSpPr>
          <p:spPr>
            <a:xfrm>
              <a:off x="5934025" y="6274621"/>
              <a:ext cx="649149"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将来</a:t>
              </a:r>
              <a:endParaRPr sz="700" b="0" i="0" u="none" strike="noStrike" cap="none" baseline="30000">
                <a:solidFill>
                  <a:schemeClr val="dk1"/>
                </a:solidFill>
                <a:latin typeface="Arial"/>
                <a:ea typeface="Arial"/>
                <a:cs typeface="Arial"/>
                <a:sym typeface="Arial"/>
              </a:endParaRPr>
            </a:p>
          </p:txBody>
        </p:sp>
        <p:sp>
          <p:nvSpPr>
            <p:cNvPr id="728" name="Google Shape;728;p12"/>
            <p:cNvSpPr txBox="1"/>
            <p:nvPr/>
          </p:nvSpPr>
          <p:spPr>
            <a:xfrm>
              <a:off x="6039364" y="6503097"/>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その他</a:t>
              </a:r>
              <a:endParaRPr sz="700" b="0" i="0" u="none" strike="noStrike" cap="none" baseline="30000">
                <a:solidFill>
                  <a:schemeClr val="dk1"/>
                </a:solidFill>
                <a:latin typeface="Arial"/>
                <a:ea typeface="Arial"/>
                <a:cs typeface="Arial"/>
                <a:sym typeface="Arial"/>
              </a:endParaRPr>
            </a:p>
          </p:txBody>
        </p:sp>
      </p:grpSp>
      <p:sp>
        <p:nvSpPr>
          <p:cNvPr id="729" name="Google Shape;729;p12"/>
          <p:cNvSpPr txBox="1"/>
          <p:nvPr/>
        </p:nvSpPr>
        <p:spPr>
          <a:xfrm>
            <a:off x="5635704" y="2007505"/>
            <a:ext cx="4012506"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機内で過ごす時間は「特別感・高揚感」はありますか</a:t>
            </a:r>
            <a:r>
              <a:rPr lang="ja-JP" altLang="en-US" sz="1200" b="0" i="0" u="none" strike="noStrike" cap="none" dirty="0">
                <a:solidFill>
                  <a:schemeClr val="dk1"/>
                </a:solidFill>
                <a:latin typeface="Arial"/>
                <a:ea typeface="Arial"/>
                <a:cs typeface="Arial"/>
                <a:sym typeface="Arial"/>
              </a:rPr>
              <a:t>。</a:t>
            </a:r>
            <a:endParaRPr sz="1200" b="0" i="0" u="none" strike="noStrike" cap="none" baseline="30000" dirty="0">
              <a:solidFill>
                <a:schemeClr val="dk1"/>
              </a:solidFill>
              <a:latin typeface="Arial"/>
              <a:ea typeface="Arial"/>
              <a:cs typeface="Arial"/>
              <a:sym typeface="Arial"/>
            </a:endParaRPr>
          </a:p>
        </p:txBody>
      </p:sp>
      <p:sp>
        <p:nvSpPr>
          <p:cNvPr id="730" name="Google Shape;730;p12"/>
          <p:cNvSpPr txBox="1"/>
          <p:nvPr/>
        </p:nvSpPr>
        <p:spPr>
          <a:xfrm>
            <a:off x="8140515" y="2804573"/>
            <a:ext cx="1966987" cy="116249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900"/>
              <a:buFont typeface="Arial"/>
              <a:buNone/>
            </a:pPr>
            <a:r>
              <a:rPr lang="ja-JP" sz="900" b="0" i="0" u="none" strike="noStrike" cap="none">
                <a:solidFill>
                  <a:srgbClr val="CB0003"/>
                </a:solidFill>
                <a:latin typeface="Arial"/>
                <a:ea typeface="Arial"/>
                <a:cs typeface="Arial"/>
                <a:sym typeface="Arial"/>
              </a:rPr>
              <a:t>■</a:t>
            </a:r>
            <a:r>
              <a:rPr lang="ja-JP" sz="900" b="0" i="0" u="none" strike="noStrike" cap="none">
                <a:solidFill>
                  <a:schemeClr val="dk1"/>
                </a:solidFill>
                <a:latin typeface="Arial"/>
                <a:ea typeface="Arial"/>
                <a:cs typeface="Arial"/>
                <a:sym typeface="Arial"/>
              </a:rPr>
              <a:t>ある</a:t>
            </a:r>
            <a:endParaRPr sz="9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900"/>
              <a:buFont typeface="Arial"/>
              <a:buNone/>
            </a:pPr>
            <a:r>
              <a:rPr lang="ja-JP" sz="900" b="0" i="0" u="none" strike="noStrike" cap="none">
                <a:solidFill>
                  <a:srgbClr val="930106"/>
                </a:solidFill>
                <a:latin typeface="Arial"/>
                <a:ea typeface="Arial"/>
                <a:cs typeface="Arial"/>
                <a:sym typeface="Arial"/>
              </a:rPr>
              <a:t>■</a:t>
            </a:r>
            <a:r>
              <a:rPr lang="ja-JP" sz="900" b="0" i="0" u="none" strike="noStrike" cap="none">
                <a:solidFill>
                  <a:schemeClr val="dk1"/>
                </a:solidFill>
                <a:latin typeface="Arial"/>
                <a:ea typeface="Arial"/>
                <a:cs typeface="Arial"/>
                <a:sym typeface="Arial"/>
              </a:rPr>
              <a:t>どちらかといえばある</a:t>
            </a:r>
            <a:endParaRPr sz="9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■どちらかといえばない</a:t>
            </a:r>
            <a:endParaRPr sz="9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900"/>
              <a:buFont typeface="Arial"/>
              <a:buNone/>
            </a:pPr>
            <a:r>
              <a:rPr lang="ja-JP" sz="900" b="0" i="0" u="none" strike="noStrike" cap="none">
                <a:solidFill>
                  <a:srgbClr val="595959"/>
                </a:solidFill>
                <a:latin typeface="Arial"/>
                <a:ea typeface="Arial"/>
                <a:cs typeface="Arial"/>
                <a:sym typeface="Arial"/>
              </a:rPr>
              <a:t>■</a:t>
            </a:r>
            <a:r>
              <a:rPr lang="ja-JP" sz="900" b="0" i="0" u="none" strike="noStrike" cap="none">
                <a:solidFill>
                  <a:schemeClr val="dk1"/>
                </a:solidFill>
                <a:latin typeface="Arial"/>
                <a:ea typeface="Arial"/>
                <a:cs typeface="Arial"/>
                <a:sym typeface="Arial"/>
              </a:rPr>
              <a:t>ない</a:t>
            </a:r>
            <a:endParaRPr sz="900" b="0" i="0" u="none" strike="noStrike" cap="none">
              <a:solidFill>
                <a:schemeClr val="dk1"/>
              </a:solidFill>
              <a:latin typeface="Arial"/>
              <a:ea typeface="Arial"/>
              <a:cs typeface="Arial"/>
              <a:sym typeface="Arial"/>
            </a:endParaRPr>
          </a:p>
        </p:txBody>
      </p:sp>
      <p:sp>
        <p:nvSpPr>
          <p:cNvPr id="731" name="Google Shape;731;p12"/>
          <p:cNvSpPr txBox="1"/>
          <p:nvPr/>
        </p:nvSpPr>
        <p:spPr>
          <a:xfrm>
            <a:off x="6195494" y="3360227"/>
            <a:ext cx="1546599" cy="54341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「ある・どちらかと</a:t>
            </a:r>
            <a:endParaRPr sz="8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いえばある」と答えた</a:t>
            </a:r>
            <a:endParaRPr sz="800" b="0"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お客さま</a:t>
            </a:r>
            <a:endParaRPr sz="800" b="0" i="0" u="none" strike="noStrike" cap="none" baseline="30000">
              <a:solidFill>
                <a:schemeClr val="dk1"/>
              </a:solidFill>
              <a:latin typeface="Arial"/>
              <a:ea typeface="Arial"/>
              <a:cs typeface="Arial"/>
              <a:sym typeface="Arial"/>
            </a:endParaRPr>
          </a:p>
        </p:txBody>
      </p:sp>
      <p:sp>
        <p:nvSpPr>
          <p:cNvPr id="732" name="Google Shape;732;p12"/>
          <p:cNvSpPr txBox="1"/>
          <p:nvPr/>
        </p:nvSpPr>
        <p:spPr>
          <a:xfrm>
            <a:off x="6499158" y="2829800"/>
            <a:ext cx="1219477" cy="5940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86.7</a:t>
            </a:r>
            <a:r>
              <a:rPr lang="ja-JP" sz="1600" b="0" i="0" u="none" strike="noStrike" cap="none">
                <a:solidFill>
                  <a:schemeClr val="dk1"/>
                </a:solidFill>
                <a:latin typeface="Arial"/>
                <a:ea typeface="Arial"/>
                <a:cs typeface="Arial"/>
                <a:sym typeface="Arial"/>
              </a:rPr>
              <a:t>%</a:t>
            </a:r>
            <a:endParaRPr sz="2400" b="0" i="0" u="none" strike="noStrike" cap="none" baseline="30000">
              <a:solidFill>
                <a:schemeClr val="dk1"/>
              </a:solidFill>
              <a:latin typeface="Arial"/>
              <a:ea typeface="Arial"/>
              <a:cs typeface="Arial"/>
              <a:sym typeface="Arial"/>
            </a:endParaRPr>
          </a:p>
        </p:txBody>
      </p:sp>
      <p:sp>
        <p:nvSpPr>
          <p:cNvPr id="733" name="Google Shape;733;p12"/>
          <p:cNvSpPr txBox="1"/>
          <p:nvPr/>
        </p:nvSpPr>
        <p:spPr>
          <a:xfrm>
            <a:off x="4886222" y="4145715"/>
            <a:ext cx="3804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a:solidFill>
                  <a:schemeClr val="dk1"/>
                </a:solidFill>
                <a:latin typeface="Arial"/>
                <a:ea typeface="Arial"/>
                <a:cs typeface="Arial"/>
                <a:sym typeface="Arial"/>
              </a:rPr>
              <a:t>（</a:t>
            </a:r>
            <a:r>
              <a:rPr lang="ja-JP" sz="600" b="0" i="0" u="none" strike="noStrike" cap="none">
                <a:solidFill>
                  <a:schemeClr val="dk1"/>
                </a:solidFill>
                <a:latin typeface="Arial"/>
                <a:ea typeface="Arial"/>
                <a:cs typeface="Arial"/>
                <a:sym typeface="Arial"/>
              </a:rPr>
              <a:t>%</a:t>
            </a:r>
            <a:r>
              <a:rPr lang="ja-JP" altLang="en-US" sz="600" b="0" i="0" u="none" strike="noStrike" cap="none">
                <a:solidFill>
                  <a:schemeClr val="dk1"/>
                </a:solidFill>
                <a:latin typeface="Arial"/>
                <a:ea typeface="Arial"/>
                <a:cs typeface="Arial"/>
                <a:sym typeface="Arial"/>
              </a:rPr>
              <a:t>）</a:t>
            </a:r>
            <a:endParaRPr sz="600" b="0" i="0" u="none" strike="noStrike" cap="none" baseline="30000" dirty="0">
              <a:solidFill>
                <a:schemeClr val="dk1"/>
              </a:solidFill>
              <a:latin typeface="Arial"/>
              <a:ea typeface="Arial"/>
              <a:cs typeface="Arial"/>
              <a:sym typeface="Arial"/>
            </a:endParaRPr>
          </a:p>
        </p:txBody>
      </p:sp>
      <p:sp>
        <p:nvSpPr>
          <p:cNvPr id="734" name="Google Shape;734;p12"/>
          <p:cNvSpPr txBox="1"/>
          <p:nvPr/>
        </p:nvSpPr>
        <p:spPr>
          <a:xfrm>
            <a:off x="4895291" y="6594717"/>
            <a:ext cx="3804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a:solidFill>
                  <a:schemeClr val="dk1"/>
                </a:solidFill>
                <a:latin typeface="Arial"/>
                <a:ea typeface="Arial"/>
                <a:cs typeface="Arial"/>
                <a:sym typeface="Arial"/>
              </a:rPr>
              <a:t>（</a:t>
            </a:r>
            <a:r>
              <a:rPr lang="ja-JP" sz="600" b="0" i="0" u="none" strike="noStrike" cap="none">
                <a:solidFill>
                  <a:schemeClr val="dk1"/>
                </a:solidFill>
                <a:latin typeface="Arial"/>
                <a:ea typeface="Arial"/>
                <a:cs typeface="Arial"/>
                <a:sym typeface="Arial"/>
              </a:rPr>
              <a:t>%</a:t>
            </a:r>
            <a:r>
              <a:rPr lang="ja-JP" altLang="en-US" sz="600" b="0" i="0" u="none" strike="noStrike" cap="none">
                <a:solidFill>
                  <a:schemeClr val="dk1"/>
                </a:solidFill>
                <a:latin typeface="Arial"/>
                <a:ea typeface="Arial"/>
                <a:cs typeface="Arial"/>
                <a:sym typeface="Arial"/>
              </a:rPr>
              <a:t>）</a:t>
            </a:r>
            <a:endParaRPr sz="600" b="0" i="0" u="none" strike="noStrike" cap="none" baseline="30000" dirty="0">
              <a:solidFill>
                <a:schemeClr val="dk1"/>
              </a:solidFill>
              <a:latin typeface="Arial"/>
              <a:ea typeface="Arial"/>
              <a:cs typeface="Arial"/>
              <a:sym typeface="Arial"/>
            </a:endParaRPr>
          </a:p>
        </p:txBody>
      </p:sp>
      <p:sp>
        <p:nvSpPr>
          <p:cNvPr id="735" name="Google Shape;735;p12"/>
          <p:cNvSpPr txBox="1"/>
          <p:nvPr/>
        </p:nvSpPr>
        <p:spPr>
          <a:xfrm>
            <a:off x="9256117" y="6594717"/>
            <a:ext cx="3804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a:solidFill>
                  <a:schemeClr val="dk1"/>
                </a:solidFill>
                <a:latin typeface="Arial"/>
                <a:ea typeface="Arial"/>
                <a:cs typeface="Arial"/>
                <a:sym typeface="Arial"/>
              </a:rPr>
              <a:t>（</a:t>
            </a:r>
            <a:r>
              <a:rPr lang="ja-JP" sz="600" b="0" i="0" u="none" strike="noStrike" cap="none">
                <a:solidFill>
                  <a:schemeClr val="dk1"/>
                </a:solidFill>
                <a:latin typeface="Arial"/>
                <a:ea typeface="Arial"/>
                <a:cs typeface="Arial"/>
                <a:sym typeface="Arial"/>
              </a:rPr>
              <a:t>%</a:t>
            </a:r>
            <a:r>
              <a:rPr lang="ja-JP" altLang="en-US" sz="600" b="0" i="0" u="none" strike="noStrike" cap="none">
                <a:solidFill>
                  <a:schemeClr val="dk1"/>
                </a:solidFill>
                <a:latin typeface="Arial"/>
                <a:ea typeface="Arial"/>
                <a:cs typeface="Arial"/>
                <a:sym typeface="Arial"/>
              </a:rPr>
              <a:t>）</a:t>
            </a:r>
            <a:endParaRPr sz="600" b="0" i="0" u="none" strike="noStrike" cap="none" baseline="30000" dirty="0">
              <a:solidFill>
                <a:schemeClr val="dk1"/>
              </a:solidFill>
              <a:latin typeface="Arial"/>
              <a:ea typeface="Arial"/>
              <a:cs typeface="Arial"/>
              <a:sym typeface="Arial"/>
            </a:endParaRPr>
          </a:p>
        </p:txBody>
      </p:sp>
      <p:sp>
        <p:nvSpPr>
          <p:cNvPr id="736" name="Google Shape;736;p1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741" name="Google Shape;741;p13"/>
          <p:cNvGrpSpPr/>
          <p:nvPr/>
        </p:nvGrpSpPr>
        <p:grpSpPr>
          <a:xfrm>
            <a:off x="5376164" y="2576254"/>
            <a:ext cx="5387167" cy="1764000"/>
            <a:chOff x="1054829" y="5101730"/>
            <a:chExt cx="5387167" cy="1764000"/>
          </a:xfrm>
        </p:grpSpPr>
        <p:graphicFrame>
          <p:nvGraphicFramePr>
            <p:cNvPr id="742" name="Google Shape;742;p13"/>
            <p:cNvGraphicFramePr/>
            <p:nvPr/>
          </p:nvGraphicFramePr>
          <p:xfrm>
            <a:off x="1054829" y="5101730"/>
            <a:ext cx="2646000" cy="1764000"/>
          </p:xfrm>
          <a:graphic>
            <a:graphicData uri="http://schemas.openxmlformats.org/drawingml/2006/chart">
              <c:chart xmlns:c="http://schemas.openxmlformats.org/drawingml/2006/chart" xmlns:r="http://schemas.openxmlformats.org/officeDocument/2006/relationships" r:id="rId3"/>
            </a:graphicData>
          </a:graphic>
        </p:graphicFrame>
        <p:sp>
          <p:nvSpPr>
            <p:cNvPr id="743" name="Google Shape;743;p13"/>
            <p:cNvSpPr txBox="1"/>
            <p:nvPr/>
          </p:nvSpPr>
          <p:spPr>
            <a:xfrm>
              <a:off x="3277728" y="5428187"/>
              <a:ext cx="3164268" cy="97366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 </a:t>
              </a:r>
              <a:r>
                <a:rPr lang="ja-JP" sz="1000" b="0" i="0" u="none" strike="noStrike" cap="none">
                  <a:solidFill>
                    <a:schemeClr val="dk1"/>
                  </a:solidFill>
                  <a:latin typeface="Arial"/>
                  <a:ea typeface="Arial"/>
                  <a:cs typeface="Arial"/>
                  <a:sym typeface="Arial"/>
                </a:rPr>
                <a:t>商品やサービスに</a:t>
              </a:r>
              <a:endParaRPr sz="10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　興味を持ったことがある</a:t>
              </a:r>
              <a:endParaRPr sz="10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262626"/>
                  </a:solidFill>
                  <a:latin typeface="Arial"/>
                  <a:ea typeface="Arial"/>
                  <a:cs typeface="Arial"/>
                  <a:sym typeface="Arial"/>
                </a:rPr>
                <a:t>■ </a:t>
              </a:r>
              <a:r>
                <a:rPr lang="ja-JP" sz="1000" b="0" i="0" u="none" strike="noStrike" cap="none">
                  <a:solidFill>
                    <a:schemeClr val="dk1"/>
                  </a:solidFill>
                  <a:latin typeface="Arial"/>
                  <a:ea typeface="Arial"/>
                  <a:cs typeface="Arial"/>
                  <a:sym typeface="Arial"/>
                </a:rPr>
                <a:t>興味を持ったことがない</a:t>
              </a:r>
              <a:endParaRPr sz="1000" b="0" i="0" u="none" strike="noStrike" cap="none">
                <a:solidFill>
                  <a:schemeClr val="dk1"/>
                </a:solidFill>
                <a:latin typeface="Arial"/>
                <a:ea typeface="Arial"/>
                <a:cs typeface="Arial"/>
                <a:sym typeface="Arial"/>
              </a:endParaRPr>
            </a:p>
          </p:txBody>
        </p:sp>
        <p:sp>
          <p:nvSpPr>
            <p:cNvPr id="744" name="Google Shape;744;p13"/>
            <p:cNvSpPr txBox="1"/>
            <p:nvPr/>
          </p:nvSpPr>
          <p:spPr>
            <a:xfrm>
              <a:off x="1741045" y="5544184"/>
              <a:ext cx="1335298" cy="5223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87.1</a:t>
              </a:r>
              <a:r>
                <a:rPr lang="ja-JP" sz="1400" b="0" i="0" u="none" strike="noStrike" cap="none">
                  <a:solidFill>
                    <a:schemeClr val="dk1"/>
                  </a:solidFill>
                  <a:latin typeface="Arial"/>
                  <a:ea typeface="Arial"/>
                  <a:cs typeface="Arial"/>
                  <a:sym typeface="Arial"/>
                </a:rPr>
                <a:t>%</a:t>
              </a:r>
              <a:endParaRPr sz="2000" b="0" i="0" u="none" strike="noStrike" cap="none" baseline="30000">
                <a:solidFill>
                  <a:schemeClr val="dk1"/>
                </a:solidFill>
                <a:latin typeface="Arial"/>
                <a:ea typeface="Arial"/>
                <a:cs typeface="Arial"/>
                <a:sym typeface="Arial"/>
              </a:endParaRPr>
            </a:p>
          </p:txBody>
        </p:sp>
        <p:sp>
          <p:nvSpPr>
            <p:cNvPr id="745" name="Google Shape;745;p13"/>
            <p:cNvSpPr txBox="1"/>
            <p:nvPr/>
          </p:nvSpPr>
          <p:spPr>
            <a:xfrm>
              <a:off x="1635395" y="5978391"/>
              <a:ext cx="1546599" cy="42845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1" i="0" u="none" strike="noStrike" cap="none">
                  <a:solidFill>
                    <a:schemeClr val="dk1"/>
                  </a:solidFill>
                  <a:latin typeface="Arial"/>
                  <a:ea typeface="Arial"/>
                  <a:cs typeface="Arial"/>
                  <a:sym typeface="Arial"/>
                </a:rPr>
                <a:t>興味を持った</a:t>
              </a:r>
              <a:endParaRPr sz="900" b="1"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1" i="0" u="none" strike="noStrike" cap="none">
                  <a:solidFill>
                    <a:schemeClr val="dk1"/>
                  </a:solidFill>
                  <a:latin typeface="Arial"/>
                  <a:ea typeface="Arial"/>
                  <a:cs typeface="Arial"/>
                  <a:sym typeface="Arial"/>
                </a:rPr>
                <a:t>ことがある</a:t>
              </a:r>
              <a:endParaRPr sz="900" b="1" i="0" u="none" strike="noStrike" cap="none" baseline="30000">
                <a:solidFill>
                  <a:schemeClr val="dk1"/>
                </a:solidFill>
                <a:latin typeface="Arial"/>
                <a:ea typeface="Arial"/>
                <a:cs typeface="Arial"/>
                <a:sym typeface="Arial"/>
              </a:endParaRPr>
            </a:p>
          </p:txBody>
        </p:sp>
      </p:grpSp>
      <p:sp>
        <p:nvSpPr>
          <p:cNvPr id="746" name="Google Shape;746;p13"/>
          <p:cNvSpPr/>
          <p:nvPr/>
        </p:nvSpPr>
        <p:spPr>
          <a:xfrm>
            <a:off x="118470" y="99759"/>
            <a:ext cx="263236" cy="187501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7" name="Google Shape;747;p13"/>
          <p:cNvSpPr txBox="1"/>
          <p:nvPr/>
        </p:nvSpPr>
        <p:spPr>
          <a:xfrm rot="5400000">
            <a:off x="-687418" y="868393"/>
            <a:ext cx="187501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dirty="0">
                <a:solidFill>
                  <a:schemeClr val="lt1"/>
                </a:solidFill>
                <a:latin typeface="Arial"/>
                <a:ea typeface="Arial"/>
                <a:cs typeface="Arial"/>
                <a:sym typeface="Arial"/>
              </a:rPr>
              <a:t>機内メディア</a:t>
            </a:r>
            <a:r>
              <a:rPr lang="ja-JP" altLang="en-US" sz="1100" b="0" i="0" u="none" strike="noStrike" cap="none" dirty="0">
                <a:solidFill>
                  <a:schemeClr val="lt1"/>
                </a:solidFill>
                <a:latin typeface="Arial"/>
                <a:ea typeface="Arial"/>
                <a:cs typeface="Arial"/>
                <a:sym typeface="Arial"/>
              </a:rPr>
              <a:t>広告へ</a:t>
            </a:r>
            <a:r>
              <a:rPr lang="ja-JP" sz="1100" b="0" i="0" u="none" strike="noStrike" cap="none" dirty="0">
                <a:solidFill>
                  <a:schemeClr val="lt1"/>
                </a:solidFill>
                <a:latin typeface="Arial"/>
                <a:ea typeface="Arial"/>
                <a:cs typeface="Arial"/>
                <a:sym typeface="Arial"/>
              </a:rPr>
              <a:t>の反応</a:t>
            </a:r>
            <a:endParaRPr sz="1100" b="0" i="0" u="none" strike="noStrike" cap="none" dirty="0">
              <a:solidFill>
                <a:schemeClr val="lt1"/>
              </a:solidFill>
              <a:latin typeface="Arial"/>
              <a:ea typeface="Arial"/>
              <a:cs typeface="Arial"/>
              <a:sym typeface="Arial"/>
            </a:endParaRPr>
          </a:p>
        </p:txBody>
      </p:sp>
      <p:sp>
        <p:nvSpPr>
          <p:cNvPr id="748" name="Google Shape;748;p13"/>
          <p:cNvSpPr txBox="1"/>
          <p:nvPr/>
        </p:nvSpPr>
        <p:spPr>
          <a:xfrm>
            <a:off x="1099604" y="881467"/>
            <a:ext cx="5332527"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機内メディア広告への反応</a:t>
            </a:r>
            <a:endParaRPr sz="1800" b="1" i="0" u="none" strike="noStrike" cap="none" dirty="0">
              <a:solidFill>
                <a:schemeClr val="dk1"/>
              </a:solidFill>
              <a:latin typeface="Arial"/>
              <a:ea typeface="Arial"/>
              <a:cs typeface="Arial"/>
              <a:sym typeface="Arial"/>
            </a:endParaRPr>
          </a:p>
        </p:txBody>
      </p:sp>
      <p:sp>
        <p:nvSpPr>
          <p:cNvPr id="749" name="Google Shape;749;p13"/>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In-flight Media Response</a:t>
            </a:r>
            <a:endParaRPr sz="1400" b="0" i="0" u="none" strike="noStrike" cap="none">
              <a:solidFill>
                <a:srgbClr val="000000"/>
              </a:solidFill>
              <a:latin typeface="Arial"/>
              <a:ea typeface="Arial"/>
              <a:cs typeface="Arial"/>
              <a:sym typeface="Arial"/>
            </a:endParaRPr>
          </a:p>
        </p:txBody>
      </p:sp>
      <p:sp>
        <p:nvSpPr>
          <p:cNvPr id="750" name="Google Shape;750;p13"/>
          <p:cNvSpPr txBox="1"/>
          <p:nvPr/>
        </p:nvSpPr>
        <p:spPr>
          <a:xfrm>
            <a:off x="1083827" y="1974771"/>
            <a:ext cx="418986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機内で目にしたもので、他メディアや雑誌と比較して</a:t>
            </a:r>
            <a:endParaRPr sz="12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記憶に残っているものを教えてください。</a:t>
            </a:r>
            <a:endParaRPr sz="1200" b="0" i="0" u="none" strike="noStrike" cap="none" baseline="30000" dirty="0">
              <a:solidFill>
                <a:schemeClr val="dk1"/>
              </a:solidFill>
              <a:latin typeface="Arial"/>
              <a:ea typeface="Arial"/>
              <a:cs typeface="Arial"/>
              <a:sym typeface="Arial"/>
            </a:endParaRPr>
          </a:p>
        </p:txBody>
      </p:sp>
      <p:grpSp>
        <p:nvGrpSpPr>
          <p:cNvPr id="751" name="Google Shape;751;p13"/>
          <p:cNvGrpSpPr/>
          <p:nvPr/>
        </p:nvGrpSpPr>
        <p:grpSpPr>
          <a:xfrm>
            <a:off x="947061" y="2688007"/>
            <a:ext cx="4613524" cy="1576715"/>
            <a:chOff x="1180935" y="2439422"/>
            <a:chExt cx="4078193" cy="1932882"/>
          </a:xfrm>
        </p:grpSpPr>
        <p:cxnSp>
          <p:nvCxnSpPr>
            <p:cNvPr id="752" name="Google Shape;752;p13"/>
            <p:cNvCxnSpPr/>
            <p:nvPr/>
          </p:nvCxnSpPr>
          <p:spPr>
            <a:xfrm>
              <a:off x="2403538"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53" name="Google Shape;753;p13"/>
            <p:cNvCxnSpPr/>
            <p:nvPr/>
          </p:nvCxnSpPr>
          <p:spPr>
            <a:xfrm>
              <a:off x="3036533"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54" name="Google Shape;754;p13"/>
            <p:cNvCxnSpPr/>
            <p:nvPr/>
          </p:nvCxnSpPr>
          <p:spPr>
            <a:xfrm>
              <a:off x="3669527"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55" name="Google Shape;755;p13"/>
            <p:cNvCxnSpPr/>
            <p:nvPr/>
          </p:nvCxnSpPr>
          <p:spPr>
            <a:xfrm>
              <a:off x="4302522"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56" name="Google Shape;756;p13"/>
            <p:cNvCxnSpPr/>
            <p:nvPr/>
          </p:nvCxnSpPr>
          <p:spPr>
            <a:xfrm>
              <a:off x="4935516" y="2439422"/>
              <a:ext cx="0" cy="1676717"/>
            </a:xfrm>
            <a:prstGeom prst="straightConnector1">
              <a:avLst/>
            </a:prstGeom>
            <a:noFill/>
            <a:ln w="9525" cap="flat" cmpd="sng">
              <a:solidFill>
                <a:srgbClr val="D8D8D8"/>
              </a:solidFill>
              <a:prstDash val="solid"/>
              <a:miter lim="800000"/>
              <a:headEnd type="none" w="sm" len="sm"/>
              <a:tailEnd type="none" w="sm" len="sm"/>
            </a:ln>
          </p:spPr>
        </p:cxnSp>
        <p:sp>
          <p:nvSpPr>
            <p:cNvPr id="757" name="Google Shape;757;p13"/>
            <p:cNvSpPr txBox="1"/>
            <p:nvPr/>
          </p:nvSpPr>
          <p:spPr>
            <a:xfrm>
              <a:off x="1431586" y="2629561"/>
              <a:ext cx="923656"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機内誌</a:t>
              </a:r>
              <a:endParaRPr sz="700" b="0" i="0" u="none" strike="noStrike" cap="none" baseline="30000">
                <a:solidFill>
                  <a:schemeClr val="dk1"/>
                </a:solidFill>
                <a:latin typeface="Arial"/>
                <a:ea typeface="Arial"/>
                <a:cs typeface="Arial"/>
                <a:sym typeface="Arial"/>
              </a:endParaRPr>
            </a:p>
          </p:txBody>
        </p:sp>
        <p:sp>
          <p:nvSpPr>
            <p:cNvPr id="758" name="Google Shape;758;p13"/>
            <p:cNvSpPr txBox="1"/>
            <p:nvPr/>
          </p:nvSpPr>
          <p:spPr>
            <a:xfrm>
              <a:off x="1180935" y="2927310"/>
              <a:ext cx="1174307" cy="278210"/>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altLang="en-US" sz="700" b="0" i="0" u="none" strike="noStrike" cap="none" dirty="0">
                  <a:solidFill>
                    <a:schemeClr val="dk1"/>
                  </a:solidFill>
                  <a:latin typeface="Arial"/>
                  <a:ea typeface="Arial"/>
                  <a:cs typeface="Arial"/>
                  <a:sym typeface="Arial"/>
                </a:rPr>
                <a:t>機内エンターテインメント</a:t>
              </a:r>
              <a:endParaRPr sz="700" b="0" i="0" u="none" strike="noStrike" cap="none" baseline="30000" dirty="0">
                <a:solidFill>
                  <a:schemeClr val="dk1"/>
                </a:solidFill>
                <a:latin typeface="Arial"/>
                <a:ea typeface="Arial"/>
                <a:cs typeface="Arial"/>
                <a:sym typeface="Arial"/>
              </a:endParaRPr>
            </a:p>
          </p:txBody>
        </p:sp>
        <p:sp>
          <p:nvSpPr>
            <p:cNvPr id="759" name="Google Shape;759;p13"/>
            <p:cNvSpPr txBox="1"/>
            <p:nvPr/>
          </p:nvSpPr>
          <p:spPr>
            <a:xfrm>
              <a:off x="2211114"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0</a:t>
              </a:r>
              <a:endParaRPr sz="700" b="0" i="0" u="none" strike="noStrike" cap="none" baseline="30000">
                <a:solidFill>
                  <a:schemeClr val="dk1"/>
                </a:solidFill>
                <a:latin typeface="Arial"/>
                <a:ea typeface="Arial"/>
                <a:cs typeface="Arial"/>
                <a:sym typeface="Arial"/>
              </a:endParaRPr>
            </a:p>
          </p:txBody>
        </p:sp>
        <p:sp>
          <p:nvSpPr>
            <p:cNvPr id="760" name="Google Shape;760;p13"/>
            <p:cNvSpPr txBox="1"/>
            <p:nvPr/>
          </p:nvSpPr>
          <p:spPr>
            <a:xfrm>
              <a:off x="2843565"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20</a:t>
              </a:r>
              <a:endParaRPr sz="700" b="0" i="0" u="none" strike="noStrike" cap="none" baseline="30000">
                <a:solidFill>
                  <a:schemeClr val="dk1"/>
                </a:solidFill>
                <a:latin typeface="Arial"/>
                <a:ea typeface="Arial"/>
                <a:cs typeface="Arial"/>
                <a:sym typeface="Arial"/>
              </a:endParaRPr>
            </a:p>
          </p:txBody>
        </p:sp>
        <p:sp>
          <p:nvSpPr>
            <p:cNvPr id="761" name="Google Shape;761;p13"/>
            <p:cNvSpPr txBox="1"/>
            <p:nvPr/>
          </p:nvSpPr>
          <p:spPr>
            <a:xfrm>
              <a:off x="3476016"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40</a:t>
              </a:r>
              <a:endParaRPr sz="700" b="0" i="0" u="none" strike="noStrike" cap="none" baseline="30000">
                <a:solidFill>
                  <a:schemeClr val="dk1"/>
                </a:solidFill>
                <a:latin typeface="Arial"/>
                <a:ea typeface="Arial"/>
                <a:cs typeface="Arial"/>
                <a:sym typeface="Arial"/>
              </a:endParaRPr>
            </a:p>
          </p:txBody>
        </p:sp>
        <p:sp>
          <p:nvSpPr>
            <p:cNvPr id="762" name="Google Shape;762;p13"/>
            <p:cNvSpPr txBox="1"/>
            <p:nvPr/>
          </p:nvSpPr>
          <p:spPr>
            <a:xfrm>
              <a:off x="4108467"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60</a:t>
              </a:r>
              <a:endParaRPr sz="700" b="0" i="0" u="none" strike="noStrike" cap="none" baseline="30000">
                <a:solidFill>
                  <a:schemeClr val="dk1"/>
                </a:solidFill>
                <a:latin typeface="Arial"/>
                <a:ea typeface="Arial"/>
                <a:cs typeface="Arial"/>
                <a:sym typeface="Arial"/>
              </a:endParaRPr>
            </a:p>
          </p:txBody>
        </p:sp>
        <p:sp>
          <p:nvSpPr>
            <p:cNvPr id="763" name="Google Shape;763;p13"/>
            <p:cNvSpPr txBox="1"/>
            <p:nvPr/>
          </p:nvSpPr>
          <p:spPr>
            <a:xfrm>
              <a:off x="4740919"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80</a:t>
              </a:r>
              <a:endParaRPr sz="700" b="0" i="0" u="none" strike="noStrike" cap="none" baseline="30000">
                <a:solidFill>
                  <a:schemeClr val="dk1"/>
                </a:solidFill>
                <a:latin typeface="Arial"/>
                <a:ea typeface="Arial"/>
                <a:cs typeface="Arial"/>
                <a:sym typeface="Arial"/>
              </a:endParaRPr>
            </a:p>
          </p:txBody>
        </p:sp>
        <p:sp>
          <p:nvSpPr>
            <p:cNvPr id="764" name="Google Shape;764;p13"/>
            <p:cNvSpPr txBox="1"/>
            <p:nvPr/>
          </p:nvSpPr>
          <p:spPr>
            <a:xfrm>
              <a:off x="1182940" y="3225059"/>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機内設置の読み物</a:t>
              </a:r>
              <a:endParaRPr sz="700" b="0" i="0" u="none" strike="noStrike" cap="none" baseline="30000">
                <a:solidFill>
                  <a:schemeClr val="dk1"/>
                </a:solidFill>
                <a:latin typeface="Arial"/>
                <a:ea typeface="Arial"/>
                <a:cs typeface="Arial"/>
                <a:sym typeface="Arial"/>
              </a:endParaRPr>
            </a:p>
          </p:txBody>
        </p:sp>
        <p:sp>
          <p:nvSpPr>
            <p:cNvPr id="765" name="Google Shape;765;p13"/>
            <p:cNvSpPr txBox="1"/>
            <p:nvPr/>
          </p:nvSpPr>
          <p:spPr>
            <a:xfrm>
              <a:off x="1182940" y="3522808"/>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その他</a:t>
              </a:r>
              <a:endParaRPr sz="700" b="0" i="0" u="none" strike="noStrike" cap="none" baseline="30000">
                <a:solidFill>
                  <a:schemeClr val="dk1"/>
                </a:solidFill>
                <a:latin typeface="Arial"/>
                <a:ea typeface="Arial"/>
                <a:cs typeface="Arial"/>
                <a:sym typeface="Arial"/>
              </a:endParaRPr>
            </a:p>
          </p:txBody>
        </p:sp>
        <p:sp>
          <p:nvSpPr>
            <p:cNvPr id="766" name="Google Shape;766;p13"/>
            <p:cNvSpPr txBox="1"/>
            <p:nvPr/>
          </p:nvSpPr>
          <p:spPr>
            <a:xfrm>
              <a:off x="1182940" y="3820556"/>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当てはまるものはない</a:t>
              </a:r>
              <a:endParaRPr sz="700" b="0" i="0" u="none" strike="noStrike" cap="none" baseline="30000">
                <a:solidFill>
                  <a:schemeClr val="dk1"/>
                </a:solidFill>
                <a:latin typeface="Arial"/>
                <a:ea typeface="Arial"/>
                <a:cs typeface="Arial"/>
                <a:sym typeface="Arial"/>
              </a:endParaRPr>
            </a:p>
          </p:txBody>
        </p:sp>
        <p:sp>
          <p:nvSpPr>
            <p:cNvPr id="767" name="Google Shape;767;p13"/>
            <p:cNvSpPr/>
            <p:nvPr/>
          </p:nvSpPr>
          <p:spPr>
            <a:xfrm>
              <a:off x="2403538" y="2995034"/>
              <a:ext cx="2187503"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8" name="Google Shape;768;p13"/>
            <p:cNvSpPr/>
            <p:nvPr/>
          </p:nvSpPr>
          <p:spPr>
            <a:xfrm>
              <a:off x="2403539" y="3294285"/>
              <a:ext cx="29617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9" name="Google Shape;769;p13"/>
            <p:cNvSpPr/>
            <p:nvPr/>
          </p:nvSpPr>
          <p:spPr>
            <a:xfrm>
              <a:off x="2403537" y="2695783"/>
              <a:ext cx="2031925"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0" name="Google Shape;770;p13"/>
            <p:cNvSpPr/>
            <p:nvPr/>
          </p:nvSpPr>
          <p:spPr>
            <a:xfrm>
              <a:off x="2403539" y="3593537"/>
              <a:ext cx="110277"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1" name="Google Shape;771;p13"/>
            <p:cNvSpPr/>
            <p:nvPr/>
          </p:nvSpPr>
          <p:spPr>
            <a:xfrm>
              <a:off x="2403538" y="3892789"/>
              <a:ext cx="81801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2" name="Google Shape;772;p13"/>
            <p:cNvSpPr txBox="1"/>
            <p:nvPr/>
          </p:nvSpPr>
          <p:spPr>
            <a:xfrm>
              <a:off x="4878697" y="4117675"/>
              <a:ext cx="380431" cy="25462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a:solidFill>
                    <a:schemeClr val="dk1"/>
                  </a:solidFill>
                  <a:latin typeface="Arial"/>
                  <a:ea typeface="Arial"/>
                  <a:cs typeface="Arial"/>
                  <a:sym typeface="Arial"/>
                </a:rPr>
                <a:t>（</a:t>
              </a:r>
              <a:r>
                <a:rPr lang="ja-JP" sz="600" b="0" i="0" u="none" strike="noStrike" cap="none">
                  <a:solidFill>
                    <a:schemeClr val="dk1"/>
                  </a:solidFill>
                  <a:latin typeface="Arial"/>
                  <a:ea typeface="Arial"/>
                  <a:cs typeface="Arial"/>
                  <a:sym typeface="Arial"/>
                </a:rPr>
                <a:t>%</a:t>
              </a:r>
              <a:r>
                <a:rPr lang="ja-JP" altLang="en-US" sz="600" b="0" i="0" u="none" strike="noStrike" cap="none">
                  <a:solidFill>
                    <a:schemeClr val="dk1"/>
                  </a:solidFill>
                  <a:latin typeface="Arial"/>
                  <a:ea typeface="Arial"/>
                  <a:cs typeface="Arial"/>
                  <a:sym typeface="Arial"/>
                </a:rPr>
                <a:t>）</a:t>
              </a:r>
              <a:endParaRPr sz="600" b="0" i="0" u="none" strike="noStrike" cap="none" baseline="30000" dirty="0">
                <a:solidFill>
                  <a:schemeClr val="dk1"/>
                </a:solidFill>
                <a:latin typeface="Arial"/>
                <a:ea typeface="Arial"/>
                <a:cs typeface="Arial"/>
                <a:sym typeface="Arial"/>
              </a:endParaRPr>
            </a:p>
          </p:txBody>
        </p:sp>
      </p:grpSp>
      <p:sp>
        <p:nvSpPr>
          <p:cNvPr id="773" name="Google Shape;773;p13"/>
          <p:cNvSpPr txBox="1"/>
          <p:nvPr/>
        </p:nvSpPr>
        <p:spPr>
          <a:xfrm>
            <a:off x="1083827" y="1469476"/>
            <a:ext cx="7917929"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300"/>
              <a:buFont typeface="Arial"/>
              <a:buNone/>
            </a:pPr>
            <a:r>
              <a:rPr lang="ja-JP" sz="1300" b="0" i="0" u="none" strike="noStrike" cap="none" dirty="0">
                <a:solidFill>
                  <a:schemeClr val="dk1"/>
                </a:solidFill>
                <a:latin typeface="Arial"/>
                <a:ea typeface="Arial"/>
                <a:cs typeface="Arial"/>
                <a:sym typeface="Arial"/>
              </a:rPr>
              <a:t>機内での体験や広告は心に留まりやすく、確実に次へのアクションにつながってい</a:t>
            </a:r>
            <a:r>
              <a:rPr lang="ja-JP" altLang="en-US" sz="1300" b="0" i="0" u="none" strike="noStrike" cap="none" dirty="0">
                <a:solidFill>
                  <a:schemeClr val="dk1"/>
                </a:solidFill>
                <a:latin typeface="Arial"/>
                <a:ea typeface="Arial"/>
                <a:cs typeface="Arial"/>
                <a:sym typeface="Arial"/>
              </a:rPr>
              <a:t>ます。</a:t>
            </a:r>
            <a:endParaRPr sz="1300" b="0" i="0" u="none" strike="noStrike" cap="none" baseline="30000" dirty="0">
              <a:solidFill>
                <a:schemeClr val="dk1"/>
              </a:solidFill>
              <a:latin typeface="Arial"/>
              <a:ea typeface="Arial"/>
              <a:cs typeface="Arial"/>
              <a:sym typeface="Arial"/>
            </a:endParaRPr>
          </a:p>
        </p:txBody>
      </p:sp>
      <p:grpSp>
        <p:nvGrpSpPr>
          <p:cNvPr id="774" name="Google Shape;774;p13"/>
          <p:cNvGrpSpPr/>
          <p:nvPr/>
        </p:nvGrpSpPr>
        <p:grpSpPr>
          <a:xfrm>
            <a:off x="829974" y="5082350"/>
            <a:ext cx="4730611" cy="1764000"/>
            <a:chOff x="5388407" y="5054837"/>
            <a:chExt cx="4730611" cy="1764000"/>
          </a:xfrm>
        </p:grpSpPr>
        <p:graphicFrame>
          <p:nvGraphicFramePr>
            <p:cNvPr id="775" name="Google Shape;775;p13"/>
            <p:cNvGraphicFramePr/>
            <p:nvPr/>
          </p:nvGraphicFramePr>
          <p:xfrm>
            <a:off x="5388407" y="5054837"/>
            <a:ext cx="2646000" cy="1764000"/>
          </p:xfrm>
          <a:graphic>
            <a:graphicData uri="http://schemas.openxmlformats.org/drawingml/2006/chart">
              <c:chart xmlns:c="http://schemas.openxmlformats.org/drawingml/2006/chart" xmlns:r="http://schemas.openxmlformats.org/officeDocument/2006/relationships" r:id="rId4"/>
            </a:graphicData>
          </a:graphic>
        </p:graphicFrame>
        <p:sp>
          <p:nvSpPr>
            <p:cNvPr id="776" name="Google Shape;776;p13"/>
            <p:cNvSpPr txBox="1"/>
            <p:nvPr/>
          </p:nvSpPr>
          <p:spPr>
            <a:xfrm>
              <a:off x="7706062" y="5393701"/>
              <a:ext cx="2412956" cy="97366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a:t>
              </a:r>
              <a:r>
                <a:rPr lang="ja-JP" sz="1000" b="0" i="0" u="none" strike="noStrike" cap="none">
                  <a:solidFill>
                    <a:srgbClr val="D3C25A"/>
                  </a:solidFill>
                  <a:latin typeface="Arial"/>
                  <a:ea typeface="Arial"/>
                  <a:cs typeface="Arial"/>
                  <a:sym typeface="Arial"/>
                </a:rPr>
                <a:t> </a:t>
              </a:r>
              <a:r>
                <a:rPr lang="ja-JP" sz="1000" b="0" i="0" u="none" strike="noStrike" cap="none">
                  <a:solidFill>
                    <a:schemeClr val="dk1"/>
                  </a:solidFill>
                  <a:latin typeface="Arial"/>
                  <a:ea typeface="Arial"/>
                  <a:cs typeface="Arial"/>
                  <a:sym typeface="Arial"/>
                </a:rPr>
                <a:t>商品やサービスを</a:t>
              </a:r>
              <a:endParaRPr sz="10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　調べたことがある</a:t>
              </a:r>
              <a:endParaRPr sz="10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262626"/>
                  </a:solidFill>
                  <a:latin typeface="Arial"/>
                  <a:ea typeface="Arial"/>
                  <a:cs typeface="Arial"/>
                  <a:sym typeface="Arial"/>
                </a:rPr>
                <a:t>■</a:t>
              </a:r>
              <a:r>
                <a:rPr lang="ja-JP" sz="1000" b="0" i="0" u="none" strike="noStrike" cap="none">
                  <a:solidFill>
                    <a:schemeClr val="dk1"/>
                  </a:solidFill>
                  <a:latin typeface="Arial"/>
                  <a:ea typeface="Arial"/>
                  <a:cs typeface="Arial"/>
                  <a:sym typeface="Arial"/>
                </a:rPr>
                <a:t> 調べたことがない</a:t>
              </a:r>
              <a:endParaRPr sz="1000" b="0" i="0" u="none" strike="noStrike" cap="none">
                <a:solidFill>
                  <a:schemeClr val="dk1"/>
                </a:solidFill>
                <a:latin typeface="Arial"/>
                <a:ea typeface="Arial"/>
                <a:cs typeface="Arial"/>
                <a:sym typeface="Arial"/>
              </a:endParaRPr>
            </a:p>
          </p:txBody>
        </p:sp>
        <p:sp>
          <p:nvSpPr>
            <p:cNvPr id="777" name="Google Shape;777;p13"/>
            <p:cNvSpPr txBox="1"/>
            <p:nvPr/>
          </p:nvSpPr>
          <p:spPr>
            <a:xfrm>
              <a:off x="6068655" y="5563939"/>
              <a:ext cx="1335298" cy="5223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82.7</a:t>
              </a:r>
              <a:r>
                <a:rPr lang="ja-JP" sz="1400" b="0" i="0" u="none" strike="noStrike" cap="none">
                  <a:solidFill>
                    <a:schemeClr val="dk1"/>
                  </a:solidFill>
                  <a:latin typeface="Arial"/>
                  <a:ea typeface="Arial"/>
                  <a:cs typeface="Arial"/>
                  <a:sym typeface="Arial"/>
                </a:rPr>
                <a:t>%</a:t>
              </a:r>
              <a:endParaRPr sz="2000" b="0" i="0" u="none" strike="noStrike" cap="none" baseline="30000">
                <a:solidFill>
                  <a:schemeClr val="dk1"/>
                </a:solidFill>
                <a:latin typeface="Arial"/>
                <a:ea typeface="Arial"/>
                <a:cs typeface="Arial"/>
                <a:sym typeface="Arial"/>
              </a:endParaRPr>
            </a:p>
          </p:txBody>
        </p:sp>
        <p:sp>
          <p:nvSpPr>
            <p:cNvPr id="778" name="Google Shape;778;p13"/>
            <p:cNvSpPr txBox="1"/>
            <p:nvPr/>
          </p:nvSpPr>
          <p:spPr>
            <a:xfrm>
              <a:off x="5963005" y="5998146"/>
              <a:ext cx="1546599" cy="255326"/>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1" i="0" u="none" strike="noStrike" cap="none">
                  <a:solidFill>
                    <a:schemeClr val="dk1"/>
                  </a:solidFill>
                  <a:latin typeface="Arial"/>
                  <a:ea typeface="Arial"/>
                  <a:cs typeface="Arial"/>
                  <a:sym typeface="Arial"/>
                </a:rPr>
                <a:t>調べたことがある</a:t>
              </a:r>
              <a:endParaRPr sz="900" b="1" i="0" u="none" strike="noStrike" cap="none">
                <a:solidFill>
                  <a:schemeClr val="dk1"/>
                </a:solidFill>
                <a:latin typeface="Arial"/>
                <a:ea typeface="Arial"/>
                <a:cs typeface="Arial"/>
                <a:sym typeface="Arial"/>
              </a:endParaRPr>
            </a:p>
          </p:txBody>
        </p:sp>
      </p:grpSp>
      <p:sp>
        <p:nvSpPr>
          <p:cNvPr id="779" name="Google Shape;779;p13"/>
          <p:cNvSpPr txBox="1"/>
          <p:nvPr/>
        </p:nvSpPr>
        <p:spPr>
          <a:xfrm>
            <a:off x="5334879" y="4585316"/>
            <a:ext cx="4821530" cy="32312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掲載された商品やサービスを購入・利用したことはありますか</a:t>
            </a:r>
            <a:r>
              <a:rPr lang="ja-JP" altLang="en-US" sz="1200" b="0" i="0" u="none" strike="noStrike" cap="none" dirty="0">
                <a:solidFill>
                  <a:schemeClr val="dk1"/>
                </a:solidFill>
                <a:latin typeface="Arial"/>
                <a:ea typeface="Arial"/>
                <a:cs typeface="Arial"/>
                <a:sym typeface="Arial"/>
              </a:rPr>
              <a:t>。</a:t>
            </a:r>
            <a:endParaRPr sz="1200" b="0" i="0" u="none" strike="noStrike" cap="none" baseline="30000" dirty="0">
              <a:solidFill>
                <a:schemeClr val="dk1"/>
              </a:solidFill>
              <a:latin typeface="Arial"/>
              <a:ea typeface="Arial"/>
              <a:cs typeface="Arial"/>
              <a:sym typeface="Arial"/>
            </a:endParaRPr>
          </a:p>
        </p:txBody>
      </p:sp>
      <p:grpSp>
        <p:nvGrpSpPr>
          <p:cNvPr id="780" name="Google Shape;780;p13"/>
          <p:cNvGrpSpPr/>
          <p:nvPr/>
        </p:nvGrpSpPr>
        <p:grpSpPr>
          <a:xfrm>
            <a:off x="5374674" y="5052083"/>
            <a:ext cx="4495219" cy="1764000"/>
            <a:chOff x="5374674" y="4969315"/>
            <a:chExt cx="4495219" cy="1764000"/>
          </a:xfrm>
        </p:grpSpPr>
        <p:graphicFrame>
          <p:nvGraphicFramePr>
            <p:cNvPr id="781" name="Google Shape;781;p13"/>
            <p:cNvGraphicFramePr/>
            <p:nvPr/>
          </p:nvGraphicFramePr>
          <p:xfrm>
            <a:off x="5374674" y="4969315"/>
            <a:ext cx="2646000" cy="1764000"/>
          </p:xfrm>
          <a:graphic>
            <a:graphicData uri="http://schemas.openxmlformats.org/drawingml/2006/chart">
              <c:chart xmlns:c="http://schemas.openxmlformats.org/drawingml/2006/chart" xmlns:r="http://schemas.openxmlformats.org/officeDocument/2006/relationships" r:id="rId5"/>
            </a:graphicData>
          </a:graphic>
        </p:graphicFrame>
        <p:sp>
          <p:nvSpPr>
            <p:cNvPr id="782" name="Google Shape;782;p13"/>
            <p:cNvSpPr txBox="1"/>
            <p:nvPr/>
          </p:nvSpPr>
          <p:spPr>
            <a:xfrm>
              <a:off x="7706062" y="5464762"/>
              <a:ext cx="2163831" cy="66588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CB0003"/>
                  </a:solidFill>
                  <a:latin typeface="Arial"/>
                  <a:ea typeface="Arial"/>
                  <a:cs typeface="Arial"/>
                  <a:sym typeface="Arial"/>
                </a:rPr>
                <a:t>■</a:t>
              </a:r>
              <a:r>
                <a:rPr lang="ja-JP" sz="1000" b="0" i="0" u="none" strike="noStrike" cap="none">
                  <a:solidFill>
                    <a:srgbClr val="D3C25A"/>
                  </a:solidFill>
                  <a:latin typeface="Arial"/>
                  <a:ea typeface="Arial"/>
                  <a:cs typeface="Arial"/>
                  <a:sym typeface="Arial"/>
                </a:rPr>
                <a:t> </a:t>
              </a:r>
              <a:r>
                <a:rPr lang="ja-JP" sz="1000" b="0" i="0" u="none" strike="noStrike" cap="none">
                  <a:solidFill>
                    <a:schemeClr val="dk1"/>
                  </a:solidFill>
                  <a:latin typeface="Arial"/>
                  <a:ea typeface="Arial"/>
                  <a:cs typeface="Arial"/>
                  <a:sym typeface="Arial"/>
                </a:rPr>
                <a:t>購入・利用したことがある</a:t>
              </a:r>
              <a:endParaRPr sz="10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000"/>
                <a:buFont typeface="Arial"/>
                <a:buNone/>
              </a:pPr>
              <a:r>
                <a:rPr lang="ja-JP" sz="1000" b="0" i="0" u="none" strike="noStrike" cap="none">
                  <a:solidFill>
                    <a:srgbClr val="262626"/>
                  </a:solidFill>
                  <a:latin typeface="Arial"/>
                  <a:ea typeface="Arial"/>
                  <a:cs typeface="Arial"/>
                  <a:sym typeface="Arial"/>
                </a:rPr>
                <a:t>■ </a:t>
              </a:r>
              <a:r>
                <a:rPr lang="ja-JP" sz="1000" b="0" i="0" u="none" strike="noStrike" cap="none">
                  <a:solidFill>
                    <a:schemeClr val="dk1"/>
                  </a:solidFill>
                  <a:latin typeface="Arial"/>
                  <a:ea typeface="Arial"/>
                  <a:cs typeface="Arial"/>
                  <a:sym typeface="Arial"/>
                </a:rPr>
                <a:t>購入・利用したことがない</a:t>
              </a:r>
              <a:endParaRPr sz="1000" b="0" i="0" u="none" strike="noStrike" cap="none">
                <a:solidFill>
                  <a:schemeClr val="dk1"/>
                </a:solidFill>
                <a:latin typeface="Arial"/>
                <a:ea typeface="Arial"/>
                <a:cs typeface="Arial"/>
                <a:sym typeface="Arial"/>
              </a:endParaRPr>
            </a:p>
          </p:txBody>
        </p:sp>
        <p:sp>
          <p:nvSpPr>
            <p:cNvPr id="783" name="Google Shape;783;p13"/>
            <p:cNvSpPr txBox="1"/>
            <p:nvPr/>
          </p:nvSpPr>
          <p:spPr>
            <a:xfrm>
              <a:off x="6043413" y="5404020"/>
              <a:ext cx="1335298" cy="52238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71.6</a:t>
              </a:r>
              <a:r>
                <a:rPr lang="ja-JP" sz="1400" b="0" i="0" u="none" strike="noStrike" cap="none">
                  <a:solidFill>
                    <a:schemeClr val="dk1"/>
                  </a:solidFill>
                  <a:latin typeface="Arial"/>
                  <a:ea typeface="Arial"/>
                  <a:cs typeface="Arial"/>
                  <a:sym typeface="Arial"/>
                </a:rPr>
                <a:t>%</a:t>
              </a:r>
              <a:endParaRPr sz="2000" b="0" i="0" u="none" strike="noStrike" cap="none" baseline="30000">
                <a:solidFill>
                  <a:schemeClr val="dk1"/>
                </a:solidFill>
                <a:latin typeface="Arial"/>
                <a:ea typeface="Arial"/>
                <a:cs typeface="Arial"/>
                <a:sym typeface="Arial"/>
              </a:endParaRPr>
            </a:p>
          </p:txBody>
        </p:sp>
        <p:sp>
          <p:nvSpPr>
            <p:cNvPr id="784" name="Google Shape;784;p13"/>
            <p:cNvSpPr txBox="1"/>
            <p:nvPr/>
          </p:nvSpPr>
          <p:spPr>
            <a:xfrm>
              <a:off x="5937763" y="5838227"/>
              <a:ext cx="1546599" cy="42672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900"/>
                <a:buFont typeface="Arial"/>
                <a:buNone/>
              </a:pPr>
              <a:r>
                <a:rPr lang="ja-JP" sz="900" b="1" i="0" u="none" strike="noStrike" cap="none">
                  <a:solidFill>
                    <a:schemeClr val="dk1"/>
                  </a:solidFill>
                  <a:latin typeface="Arial"/>
                  <a:ea typeface="Arial"/>
                  <a:cs typeface="Arial"/>
                  <a:sym typeface="Arial"/>
                </a:rPr>
                <a:t>購入・利用した</a:t>
              </a:r>
              <a:endParaRPr sz="900" b="1" i="0" u="none" strike="noStrike" cap="none">
                <a:solidFill>
                  <a:schemeClr val="dk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900"/>
                <a:buFont typeface="Arial"/>
                <a:buNone/>
              </a:pPr>
              <a:r>
                <a:rPr lang="ja-JP" sz="900" b="1" i="0" u="none" strike="noStrike" cap="none">
                  <a:solidFill>
                    <a:schemeClr val="dk1"/>
                  </a:solidFill>
                  <a:latin typeface="Arial"/>
                  <a:ea typeface="Arial"/>
                  <a:cs typeface="Arial"/>
                  <a:sym typeface="Arial"/>
                </a:rPr>
                <a:t>ことがある</a:t>
              </a:r>
              <a:endParaRPr sz="900" b="1" i="0" u="none" strike="noStrike" cap="none" baseline="30000">
                <a:solidFill>
                  <a:schemeClr val="dk1"/>
                </a:solidFill>
                <a:latin typeface="Arial"/>
                <a:ea typeface="Arial"/>
                <a:cs typeface="Arial"/>
                <a:sym typeface="Arial"/>
              </a:endParaRPr>
            </a:p>
          </p:txBody>
        </p:sp>
      </p:grpSp>
      <p:sp>
        <p:nvSpPr>
          <p:cNvPr id="785" name="Google Shape;785;p13"/>
          <p:cNvSpPr txBox="1"/>
          <p:nvPr/>
        </p:nvSpPr>
        <p:spPr>
          <a:xfrm>
            <a:off x="5434154" y="1974771"/>
            <a:ext cx="418986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機内広告</a:t>
            </a:r>
            <a:r>
              <a:rPr lang="ja-JP" altLang="en-US" sz="1200" b="0" i="0" u="none" strike="noStrike" cap="none" dirty="0">
                <a:solidFill>
                  <a:schemeClr val="dk1"/>
                </a:solidFill>
                <a:latin typeface="Arial"/>
                <a:ea typeface="Arial"/>
                <a:cs typeface="Arial"/>
                <a:sym typeface="Arial"/>
              </a:rPr>
              <a:t>（機内エンターテインメント</a:t>
            </a:r>
            <a:r>
              <a:rPr lang="ja-JP" sz="1200" b="0" i="0" u="none" strike="noStrike" cap="none">
                <a:solidFill>
                  <a:schemeClr val="dk1"/>
                </a:solidFill>
                <a:latin typeface="Arial"/>
                <a:ea typeface="Arial"/>
                <a:cs typeface="Arial"/>
                <a:sym typeface="Arial"/>
              </a:rPr>
              <a:t>・機内誌</a:t>
            </a:r>
            <a:r>
              <a:rPr lang="ja-JP" altLang="en-US" sz="1200" b="0" i="0" u="none" strike="noStrike" cap="none">
                <a:solidFill>
                  <a:schemeClr val="dk1"/>
                </a:solidFill>
                <a:latin typeface="Arial"/>
                <a:ea typeface="Arial"/>
                <a:cs typeface="Arial"/>
                <a:sym typeface="Arial"/>
              </a:rPr>
              <a:t>）</a:t>
            </a:r>
            <a:r>
              <a:rPr lang="ja-JP" sz="1200" b="0" i="0" u="none" strike="noStrike" cap="none">
                <a:solidFill>
                  <a:schemeClr val="dk1"/>
                </a:solidFill>
                <a:latin typeface="Arial"/>
                <a:ea typeface="Arial"/>
                <a:cs typeface="Arial"/>
                <a:sym typeface="Arial"/>
              </a:rPr>
              <a:t>を</a:t>
            </a:r>
            <a:r>
              <a:rPr lang="ja-JP" sz="1200" b="0" i="0" u="none" strike="noStrike" cap="none" dirty="0">
                <a:solidFill>
                  <a:schemeClr val="dk1"/>
                </a:solidFill>
                <a:latin typeface="Arial"/>
                <a:ea typeface="Arial"/>
                <a:cs typeface="Arial"/>
                <a:sym typeface="Arial"/>
              </a:rPr>
              <a:t>見て</a:t>
            </a:r>
            <a:endParaRPr sz="12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掲載商品・サービスに興味を持ったことはありますか。</a:t>
            </a:r>
            <a:endParaRPr sz="1400" b="0" i="0" u="none" strike="noStrike" cap="none" dirty="0">
              <a:solidFill>
                <a:srgbClr val="000000"/>
              </a:solidFill>
              <a:latin typeface="Arial"/>
              <a:ea typeface="Arial"/>
              <a:cs typeface="Arial"/>
              <a:sym typeface="Arial"/>
            </a:endParaRPr>
          </a:p>
        </p:txBody>
      </p:sp>
      <p:sp>
        <p:nvSpPr>
          <p:cNvPr id="786" name="Google Shape;786;p13"/>
          <p:cNvSpPr txBox="1"/>
          <p:nvPr/>
        </p:nvSpPr>
        <p:spPr>
          <a:xfrm>
            <a:off x="1083827" y="4468590"/>
            <a:ext cx="4189861"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Arial"/>
                <a:ea typeface="Arial"/>
                <a:cs typeface="Arial"/>
                <a:sym typeface="Arial"/>
              </a:rPr>
              <a:t>Q.</a:t>
            </a:r>
            <a:r>
              <a:rPr lang="ja-JP" sz="1200" b="0" i="0" u="none" strike="noStrike" cap="none" dirty="0">
                <a:solidFill>
                  <a:schemeClr val="dk1"/>
                </a:solidFill>
                <a:latin typeface="Arial"/>
                <a:ea typeface="Arial"/>
                <a:cs typeface="Arial"/>
                <a:sym typeface="Arial"/>
              </a:rPr>
              <a:t>機内広告</a:t>
            </a:r>
            <a:r>
              <a:rPr lang="ja-JP" altLang="en-US" sz="1200" b="0" i="0" u="none" strike="noStrike" cap="none" dirty="0">
                <a:solidFill>
                  <a:schemeClr val="dk1"/>
                </a:solidFill>
                <a:latin typeface="Arial"/>
                <a:ea typeface="Arial"/>
                <a:cs typeface="Arial"/>
                <a:sym typeface="Arial"/>
              </a:rPr>
              <a:t>（機内エンターテインメント</a:t>
            </a:r>
            <a:r>
              <a:rPr lang="ja-JP" sz="1200" b="0" i="0" u="none" strike="noStrike" cap="none">
                <a:solidFill>
                  <a:schemeClr val="dk1"/>
                </a:solidFill>
                <a:latin typeface="Arial"/>
                <a:ea typeface="Arial"/>
                <a:cs typeface="Arial"/>
                <a:sym typeface="Arial"/>
              </a:rPr>
              <a:t>・機内誌</a:t>
            </a:r>
            <a:r>
              <a:rPr lang="ja-JP" altLang="en-US" sz="1200" b="0" i="0" u="none" strike="noStrike" cap="none">
                <a:solidFill>
                  <a:schemeClr val="dk1"/>
                </a:solidFill>
                <a:latin typeface="Arial"/>
                <a:ea typeface="Arial"/>
                <a:cs typeface="Arial"/>
                <a:sym typeface="Arial"/>
              </a:rPr>
              <a:t>）</a:t>
            </a:r>
            <a:r>
              <a:rPr lang="ja-JP" sz="1200" b="0" i="0" u="none" strike="noStrike" cap="none">
                <a:solidFill>
                  <a:schemeClr val="dk1"/>
                </a:solidFill>
                <a:latin typeface="Arial"/>
                <a:ea typeface="Arial"/>
                <a:cs typeface="Arial"/>
                <a:sym typeface="Arial"/>
              </a:rPr>
              <a:t>を</a:t>
            </a:r>
            <a:r>
              <a:rPr lang="ja-JP" sz="1200" b="0" i="0" u="none" strike="noStrike" cap="none" dirty="0">
                <a:solidFill>
                  <a:schemeClr val="dk1"/>
                </a:solidFill>
                <a:latin typeface="Arial"/>
                <a:ea typeface="Arial"/>
                <a:cs typeface="Arial"/>
                <a:sym typeface="Arial"/>
              </a:rPr>
              <a:t>見て</a:t>
            </a:r>
            <a:endParaRPr sz="12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興味を持った商品・サービスを調べたこと</a:t>
            </a:r>
            <a:r>
              <a:rPr lang="ja-JP" altLang="en-US" sz="1200" dirty="0">
                <a:solidFill>
                  <a:schemeClr val="dk1"/>
                </a:solidFill>
              </a:rPr>
              <a:t>は</a:t>
            </a:r>
            <a:r>
              <a:rPr lang="ja-JP" sz="1200" b="0" i="0" u="none" strike="noStrike" cap="none" dirty="0">
                <a:solidFill>
                  <a:schemeClr val="dk1"/>
                </a:solidFill>
                <a:latin typeface="Arial"/>
                <a:ea typeface="Arial"/>
                <a:cs typeface="Arial"/>
                <a:sym typeface="Arial"/>
              </a:rPr>
              <a:t>ありますか。</a:t>
            </a:r>
            <a:endParaRPr sz="1400" b="0" i="0" u="none" strike="noStrike" cap="none" dirty="0">
              <a:solidFill>
                <a:srgbClr val="000000"/>
              </a:solidFill>
              <a:latin typeface="Arial"/>
              <a:ea typeface="Arial"/>
              <a:cs typeface="Arial"/>
              <a:sym typeface="Arial"/>
            </a:endParaRPr>
          </a:p>
        </p:txBody>
      </p:sp>
      <p:sp>
        <p:nvSpPr>
          <p:cNvPr id="787" name="Google Shape;787;p1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8</a:t>
            </a:fld>
            <a:endParaRPr/>
          </a:p>
        </p:txBody>
      </p:sp>
      <p:sp>
        <p:nvSpPr>
          <p:cNvPr id="788" name="Google Shape;788;p13"/>
          <p:cNvSpPr txBox="1"/>
          <p:nvPr/>
        </p:nvSpPr>
        <p:spPr>
          <a:xfrm>
            <a:off x="5751872" y="7124795"/>
            <a:ext cx="4521874" cy="270803"/>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900"/>
              <a:buFont typeface="Arial"/>
              <a:buNone/>
            </a:pPr>
            <a:r>
              <a:rPr lang="ja-JP" sz="800" b="0" i="0" u="none" strike="noStrike" cap="none" dirty="0">
                <a:solidFill>
                  <a:schemeClr val="dk1"/>
                </a:solidFill>
                <a:latin typeface="Arial"/>
                <a:ea typeface="Arial"/>
                <a:cs typeface="Arial"/>
                <a:sym typeface="Arial"/>
              </a:rPr>
              <a:t>※2021年 JMB会員向け「機内誌・</a:t>
            </a:r>
            <a:r>
              <a:rPr lang="ja-JP" altLang="en-US" sz="800" b="0" i="0" u="none" strike="noStrike" cap="none" dirty="0">
                <a:solidFill>
                  <a:schemeClr val="dk1"/>
                </a:solidFill>
                <a:latin typeface="Arial"/>
                <a:ea typeface="Arial"/>
                <a:cs typeface="Arial"/>
                <a:sym typeface="Arial"/>
              </a:rPr>
              <a:t>機内エンターテインメント</a:t>
            </a:r>
            <a:r>
              <a:rPr lang="ja-JP" sz="800" b="0" i="0" u="none" strike="noStrike" cap="none" dirty="0">
                <a:solidFill>
                  <a:schemeClr val="dk1"/>
                </a:solidFill>
                <a:latin typeface="Arial"/>
                <a:ea typeface="Arial"/>
                <a:cs typeface="Arial"/>
                <a:sym typeface="Arial"/>
              </a:rPr>
              <a:t>に関するアンケート」</a:t>
            </a:r>
            <a:endParaRPr sz="8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9</a:t>
            </a:fld>
            <a:endParaRPr/>
          </a:p>
        </p:txBody>
      </p:sp>
      <p:pic>
        <p:nvPicPr>
          <p:cNvPr id="811" name="Google Shape;811;p15"/>
          <p:cNvPicPr preferRelativeResize="0"/>
          <p:nvPr/>
        </p:nvPicPr>
        <p:blipFill rotWithShape="1">
          <a:blip r:embed="rId3">
            <a:alphaModFix/>
          </a:blip>
          <a:srcRect/>
          <a:stretch/>
        </p:blipFill>
        <p:spPr>
          <a:xfrm>
            <a:off x="736277" y="3297253"/>
            <a:ext cx="2213470" cy="2953506"/>
          </a:xfrm>
          <a:prstGeom prst="rect">
            <a:avLst/>
          </a:prstGeom>
          <a:noFill/>
          <a:ln>
            <a:noFill/>
          </a:ln>
        </p:spPr>
      </p:pic>
      <p:sp>
        <p:nvSpPr>
          <p:cNvPr id="812" name="Google Shape;812;p15"/>
          <p:cNvSpPr txBox="1"/>
          <p:nvPr/>
        </p:nvSpPr>
        <p:spPr>
          <a:xfrm>
            <a:off x="669644" y="687304"/>
            <a:ext cx="2116671"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SKYWARD</a:t>
            </a:r>
            <a:endParaRPr sz="1400" b="0" i="0" u="none" strike="noStrike" cap="none">
              <a:solidFill>
                <a:srgbClr val="000000"/>
              </a:solidFill>
              <a:latin typeface="Arial"/>
              <a:ea typeface="Arial"/>
              <a:cs typeface="Arial"/>
              <a:sym typeface="Arial"/>
            </a:endParaRPr>
          </a:p>
        </p:txBody>
      </p:sp>
      <p:cxnSp>
        <p:nvCxnSpPr>
          <p:cNvPr id="813" name="Google Shape;813;p15"/>
          <p:cNvCxnSpPr/>
          <p:nvPr/>
        </p:nvCxnSpPr>
        <p:spPr>
          <a:xfrm>
            <a:off x="656592" y="1159456"/>
            <a:ext cx="9703645"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14" name="Google Shape;814;p15"/>
          <p:cNvGraphicFramePr/>
          <p:nvPr>
            <p:extLst>
              <p:ext uri="{D42A27DB-BD31-4B8C-83A1-F6EECF244321}">
                <p14:modId xmlns:p14="http://schemas.microsoft.com/office/powerpoint/2010/main" val="1608863958"/>
              </p:ext>
            </p:extLst>
          </p:nvPr>
        </p:nvGraphicFramePr>
        <p:xfrm>
          <a:off x="5188911" y="1184171"/>
          <a:ext cx="5171325" cy="1870123"/>
        </p:xfrm>
        <a:graphic>
          <a:graphicData uri="http://schemas.openxmlformats.org/drawingml/2006/table">
            <a:tbl>
              <a:tblPr firstCol="1" bandRow="1">
                <a:noFill/>
                <a:tableStyleId>{0DF84AE7-DAF0-440A-AC48-965F873BCF0F}</a:tableStyleId>
              </a:tblPr>
              <a:tblGrid>
                <a:gridCol w="1112950">
                  <a:extLst>
                    <a:ext uri="{9D8B030D-6E8A-4147-A177-3AD203B41FA5}">
                      <a16:colId xmlns:a16="http://schemas.microsoft.com/office/drawing/2014/main" val="20000"/>
                    </a:ext>
                  </a:extLst>
                </a:gridCol>
                <a:gridCol w="4058375">
                  <a:extLst>
                    <a:ext uri="{9D8B030D-6E8A-4147-A177-3AD203B41FA5}">
                      <a16:colId xmlns:a16="http://schemas.microsoft.com/office/drawing/2014/main" val="20001"/>
                    </a:ext>
                  </a:extLst>
                </a:gridCol>
              </a:tblGrid>
              <a:tr h="323293">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dirty="0">
                          <a:latin typeface="Arial"/>
                          <a:ea typeface="Arial"/>
                          <a:cs typeface="Arial"/>
                          <a:sym typeface="Arial"/>
                        </a:rPr>
                        <a:t>発行形態</a:t>
                      </a:r>
                      <a:endParaRPr sz="1400" u="none" strike="noStrike" cap="none" dirty="0"/>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月刊</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毎月1日〜末日機内搭載、前月27日発行</a:t>
                      </a:r>
                      <a:r>
                        <a:rPr lang="ja-JP" altLang="en-US" sz="1000" u="none" strike="noStrike" cap="none" dirty="0">
                          <a:latin typeface="Arial"/>
                          <a:ea typeface="Arial"/>
                          <a:cs typeface="Arial"/>
                          <a:sym typeface="Arial"/>
                        </a:rPr>
                        <a:t>）</a:t>
                      </a:r>
                      <a:r>
                        <a:rPr lang="ja-JP" sz="1000" u="none" strike="noStrike" cap="none" baseline="30000" dirty="0">
                          <a:latin typeface="Arial"/>
                          <a:ea typeface="Arial"/>
                          <a:cs typeface="Arial"/>
                          <a:sym typeface="Arial"/>
                        </a:rPr>
                        <a:t>※2</a:t>
                      </a:r>
                      <a:endParaRPr sz="800" u="none" strike="noStrike" cap="none" dirty="0">
                        <a:latin typeface="Arial"/>
                        <a:ea typeface="Arial"/>
                        <a:cs typeface="Arial"/>
                        <a:sym typeface="Arial"/>
                      </a:endParaRPr>
                    </a:p>
                  </a:txBody>
                  <a:tcPr marL="180000" marR="180000" marT="72000" marB="0" anchor="ctr"/>
                </a:tc>
                <a:extLst>
                  <a:ext uri="{0D108BD9-81ED-4DB2-BD59-A6C34878D82A}">
                    <a16:rowId xmlns:a16="http://schemas.microsoft.com/office/drawing/2014/main" val="10000"/>
                  </a:ext>
                </a:extLst>
              </a:tr>
              <a:tr h="323293">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dirty="0">
                          <a:latin typeface="Arial"/>
                          <a:ea typeface="Arial"/>
                          <a:cs typeface="Arial"/>
                          <a:sym typeface="Arial"/>
                        </a:rPr>
                        <a:t>配布方法</a:t>
                      </a:r>
                      <a:endParaRPr sz="1400" u="none" strike="noStrike" cap="none" dirty="0"/>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JALグループ機内シートポケット</a:t>
                      </a:r>
                      <a:r>
                        <a:rPr lang="ja-JP" sz="1000" u="none" strike="noStrike" cap="none" baseline="30000" dirty="0">
                          <a:latin typeface="Arial"/>
                          <a:ea typeface="Arial"/>
                          <a:cs typeface="Arial"/>
                          <a:sym typeface="Arial"/>
                        </a:rPr>
                        <a:t>※3</a:t>
                      </a:r>
                      <a:endParaRPr sz="1000" u="none" strike="noStrike" cap="none" baseline="30000" dirty="0">
                        <a:latin typeface="Arial"/>
                        <a:ea typeface="Arial"/>
                        <a:cs typeface="Arial"/>
                        <a:sym typeface="Arial"/>
                      </a:endParaRPr>
                    </a:p>
                  </a:txBody>
                  <a:tcPr marL="180000" marR="180000" marT="72000" marB="0" anchor="ctr"/>
                </a:tc>
                <a:extLst>
                  <a:ext uri="{0D108BD9-81ED-4DB2-BD59-A6C34878D82A}">
                    <a16:rowId xmlns:a16="http://schemas.microsoft.com/office/drawing/2014/main" val="10001"/>
                  </a:ext>
                </a:extLst>
              </a:tr>
              <a:tr h="576951">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dirty="0">
                          <a:latin typeface="Arial"/>
                          <a:ea typeface="Arial"/>
                          <a:cs typeface="Arial"/>
                          <a:sym typeface="Arial"/>
                        </a:rPr>
                        <a:t>判型</a:t>
                      </a:r>
                      <a:endParaRPr sz="1400" u="none" strike="noStrike" cap="none" dirty="0"/>
                    </a:p>
                  </a:txBody>
                  <a:tcPr marL="88250" marR="88250" marT="72000" marB="0" anchor="ctr">
                    <a:solidFill>
                      <a:srgbClr val="CB0003"/>
                    </a:solidFill>
                  </a:tcPr>
                </a:tc>
                <a:tc>
                  <a:txBody>
                    <a:bodyPr/>
                    <a:lstStyle/>
                    <a:p>
                      <a:pPr marL="0" marR="0" lvl="0" indent="0" algn="l" rtl="0">
                        <a:lnSpc>
                          <a:spcPct val="1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天地280mm×左右210mm/無線綴じ/</a:t>
                      </a:r>
                      <a:endParaRPr sz="1400" u="none" strike="noStrike" cap="none" dirty="0"/>
                    </a:p>
                    <a:p>
                      <a:pPr marL="0" marR="0" lvl="0" indent="0" algn="l" rtl="0">
                        <a:lnSpc>
                          <a:spcPct val="1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オールカラー</a:t>
                      </a:r>
                      <a:r>
                        <a:rPr lang="ja-JP" altLang="en-US" sz="1000" u="none" strike="noStrike" cap="none" dirty="0">
                          <a:latin typeface="Arial"/>
                          <a:ea typeface="Arial"/>
                          <a:cs typeface="Arial"/>
                          <a:sym typeface="Arial"/>
                        </a:rPr>
                        <a:t>（</a:t>
                      </a:r>
                      <a:r>
                        <a:rPr lang="ja-JP" sz="1000" u="none" strike="noStrike" cap="none" dirty="0">
                          <a:latin typeface="Arial"/>
                          <a:ea typeface="Arial"/>
                          <a:cs typeface="Arial"/>
                          <a:sym typeface="Arial"/>
                        </a:rPr>
                        <a:t>4色オフセット印刷</a:t>
                      </a:r>
                      <a:r>
                        <a:rPr lang="ja-JP" altLang="en-US" sz="1000" u="none" strike="noStrike" cap="none" dirty="0">
                          <a:latin typeface="Arial"/>
                          <a:ea typeface="Arial"/>
                          <a:cs typeface="Arial"/>
                          <a:sym typeface="Arial"/>
                        </a:rPr>
                        <a:t>）</a:t>
                      </a:r>
                      <a:endParaRPr sz="1000" u="none" strike="noStrike" cap="none" dirty="0">
                        <a:latin typeface="Arial"/>
                        <a:ea typeface="Arial"/>
                        <a:cs typeface="Arial"/>
                        <a:sym typeface="Arial"/>
                      </a:endParaRPr>
                    </a:p>
                  </a:txBody>
                  <a:tcPr marL="180000" marR="180000" marT="72000" marB="72000" anchor="ctr"/>
                </a:tc>
                <a:extLst>
                  <a:ext uri="{0D108BD9-81ED-4DB2-BD59-A6C34878D82A}">
                    <a16:rowId xmlns:a16="http://schemas.microsoft.com/office/drawing/2014/main" val="10002"/>
                  </a:ext>
                </a:extLst>
              </a:tr>
              <a:tr h="323293">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dirty="0">
                          <a:latin typeface="Arial"/>
                          <a:ea typeface="Arial"/>
                          <a:cs typeface="Arial"/>
                          <a:sym typeface="Arial"/>
                        </a:rPr>
                        <a:t>申込締切</a:t>
                      </a:r>
                      <a:endParaRPr sz="1400" u="none" strike="noStrike" cap="none" dirty="0"/>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発行の</a:t>
                      </a:r>
                      <a:r>
                        <a:rPr lang="ja-JP" sz="1000" u="none" strike="noStrike" cap="none" dirty="0">
                          <a:solidFill>
                            <a:srgbClr val="FF0000"/>
                          </a:solidFill>
                          <a:latin typeface="Arial"/>
                          <a:ea typeface="Arial"/>
                          <a:cs typeface="Arial"/>
                          <a:sym typeface="Arial"/>
                        </a:rPr>
                        <a:t>6</a:t>
                      </a:r>
                      <a:r>
                        <a:rPr lang="en-US" altLang="ja-JP" sz="1000" u="none" strike="noStrike" cap="none" dirty="0">
                          <a:solidFill>
                            <a:srgbClr val="FF0000"/>
                          </a:solidFill>
                          <a:latin typeface="Arial"/>
                          <a:ea typeface="Arial"/>
                          <a:cs typeface="Arial"/>
                          <a:sym typeface="Arial"/>
                        </a:rPr>
                        <a:t>0</a:t>
                      </a:r>
                      <a:r>
                        <a:rPr lang="ja-JP" sz="1000" u="none" strike="noStrike" cap="none" dirty="0">
                          <a:latin typeface="Arial"/>
                          <a:ea typeface="Arial"/>
                          <a:cs typeface="Arial"/>
                          <a:sym typeface="Arial"/>
                        </a:rPr>
                        <a:t>日前</a:t>
                      </a:r>
                      <a:endParaRPr sz="1000" u="none" strike="noStrike" cap="none" dirty="0">
                        <a:latin typeface="Arial"/>
                        <a:ea typeface="Arial"/>
                        <a:cs typeface="Arial"/>
                        <a:sym typeface="Arial"/>
                      </a:endParaRPr>
                    </a:p>
                  </a:txBody>
                  <a:tcPr marL="180000" marR="180000" marT="72000" marB="0" anchor="ctr"/>
                </a:tc>
                <a:extLst>
                  <a:ext uri="{0D108BD9-81ED-4DB2-BD59-A6C34878D82A}">
                    <a16:rowId xmlns:a16="http://schemas.microsoft.com/office/drawing/2014/main" val="10003"/>
                  </a:ext>
                </a:extLst>
              </a:tr>
              <a:tr h="323293">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dirty="0">
                          <a:latin typeface="Arial"/>
                          <a:ea typeface="Arial"/>
                          <a:cs typeface="Arial"/>
                          <a:sym typeface="Arial"/>
                        </a:rPr>
                        <a:t>入稿締切日</a:t>
                      </a:r>
                      <a:endParaRPr sz="1400" u="none" strike="noStrike" cap="none" dirty="0"/>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dirty="0">
                          <a:latin typeface="Arial"/>
                          <a:ea typeface="Arial"/>
                          <a:cs typeface="Arial"/>
                          <a:sym typeface="Arial"/>
                        </a:rPr>
                        <a:t>発行の約</a:t>
                      </a:r>
                      <a:r>
                        <a:rPr lang="en-US" altLang="ja-JP" sz="1000" u="none" strike="noStrike" cap="none" dirty="0">
                          <a:solidFill>
                            <a:srgbClr val="FF0000"/>
                          </a:solidFill>
                          <a:latin typeface="Arial"/>
                          <a:ea typeface="Arial"/>
                          <a:cs typeface="Arial"/>
                          <a:sym typeface="Arial"/>
                        </a:rPr>
                        <a:t>40</a:t>
                      </a:r>
                      <a:r>
                        <a:rPr lang="ja-JP" sz="1000" u="none" strike="noStrike" cap="none" dirty="0">
                          <a:latin typeface="Arial"/>
                          <a:ea typeface="Arial"/>
                          <a:cs typeface="Arial"/>
                          <a:sym typeface="Arial"/>
                        </a:rPr>
                        <a:t>日前</a:t>
                      </a:r>
                      <a:endParaRPr sz="1000" u="none" strike="noStrike" cap="none" dirty="0">
                        <a:latin typeface="Arial"/>
                        <a:ea typeface="Arial"/>
                        <a:cs typeface="Arial"/>
                        <a:sym typeface="Arial"/>
                      </a:endParaRPr>
                    </a:p>
                  </a:txBody>
                  <a:tcPr marL="180000" marR="180000" marT="72000" marB="0" anchor="ctr"/>
                </a:tc>
                <a:extLst>
                  <a:ext uri="{0D108BD9-81ED-4DB2-BD59-A6C34878D82A}">
                    <a16:rowId xmlns:a16="http://schemas.microsoft.com/office/drawing/2014/main" val="10004"/>
                  </a:ext>
                </a:extLst>
              </a:tr>
            </a:tbl>
          </a:graphicData>
        </a:graphic>
      </p:graphicFrame>
      <p:sp>
        <p:nvSpPr>
          <p:cNvPr id="815" name="Google Shape;815;p15"/>
          <p:cNvSpPr txBox="1"/>
          <p:nvPr/>
        </p:nvSpPr>
        <p:spPr>
          <a:xfrm>
            <a:off x="715604" y="571167"/>
            <a:ext cx="1332876" cy="2494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スカイワード</a:t>
            </a:r>
            <a:endParaRPr sz="800" b="0" i="0" u="none" strike="noStrike" cap="none">
              <a:solidFill>
                <a:schemeClr val="dk1"/>
              </a:solidFill>
              <a:latin typeface="Arial"/>
              <a:ea typeface="Arial"/>
              <a:cs typeface="Arial"/>
              <a:sym typeface="Arial"/>
            </a:endParaRPr>
          </a:p>
        </p:txBody>
      </p:sp>
      <p:sp>
        <p:nvSpPr>
          <p:cNvPr id="816" name="Google Shape;816;p15"/>
          <p:cNvSpPr txBox="1"/>
          <p:nvPr/>
        </p:nvSpPr>
        <p:spPr>
          <a:xfrm>
            <a:off x="656592" y="1326022"/>
            <a:ext cx="4633260" cy="7729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ja-JP" sz="1600" b="0" i="0" u="none" strike="noStrike" cap="none" dirty="0">
                <a:solidFill>
                  <a:schemeClr val="dk1"/>
                </a:solidFill>
                <a:latin typeface="Arial"/>
                <a:ea typeface="Arial"/>
                <a:cs typeface="Arial"/>
                <a:sym typeface="Arial"/>
              </a:rPr>
              <a:t>毎月約290万人ものお客さまに親しまれている</a:t>
            </a:r>
            <a:endParaRPr sz="16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600"/>
              <a:buFont typeface="Arial"/>
              <a:buNone/>
            </a:pPr>
            <a:r>
              <a:rPr lang="ja-JP" sz="1600" b="0" i="0" u="none" strike="noStrike" cap="none" dirty="0">
                <a:solidFill>
                  <a:schemeClr val="dk1"/>
                </a:solidFill>
                <a:latin typeface="Arial"/>
                <a:ea typeface="Arial"/>
                <a:cs typeface="Arial"/>
                <a:sym typeface="Arial"/>
              </a:rPr>
              <a:t>JALグループの機内誌</a:t>
            </a:r>
            <a:endParaRPr sz="1600" b="0" i="0" u="none" strike="noStrike" cap="none" dirty="0">
              <a:solidFill>
                <a:schemeClr val="dk1"/>
              </a:solidFill>
              <a:latin typeface="Arial"/>
              <a:ea typeface="Arial"/>
              <a:cs typeface="Arial"/>
              <a:sym typeface="Arial"/>
            </a:endParaRPr>
          </a:p>
        </p:txBody>
      </p:sp>
      <p:grpSp>
        <p:nvGrpSpPr>
          <p:cNvPr id="817" name="Google Shape;817;p15"/>
          <p:cNvGrpSpPr/>
          <p:nvPr/>
        </p:nvGrpSpPr>
        <p:grpSpPr>
          <a:xfrm>
            <a:off x="669644" y="2008458"/>
            <a:ext cx="4488440" cy="582230"/>
            <a:chOff x="785057" y="2258516"/>
            <a:chExt cx="4488440" cy="582230"/>
          </a:xfrm>
        </p:grpSpPr>
        <p:sp>
          <p:nvSpPr>
            <p:cNvPr id="818" name="Google Shape;818;p15"/>
            <p:cNvSpPr txBox="1"/>
            <p:nvPr/>
          </p:nvSpPr>
          <p:spPr>
            <a:xfrm>
              <a:off x="785057" y="2515335"/>
              <a:ext cx="1514186"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Arial"/>
                  <a:ea typeface="Arial"/>
                  <a:cs typeface="Arial"/>
                  <a:sym typeface="Arial"/>
                </a:rPr>
                <a:t>月間閲読可能者数</a:t>
              </a:r>
              <a:r>
                <a:rPr lang="ja-JP" sz="1100" b="0" i="0" u="none" strike="noStrike" cap="none" baseline="30000" dirty="0">
                  <a:solidFill>
                    <a:schemeClr val="dk1"/>
                  </a:solidFill>
                  <a:latin typeface="Arial"/>
                  <a:ea typeface="Arial"/>
                  <a:cs typeface="Arial"/>
                  <a:sym typeface="Arial"/>
                </a:rPr>
                <a:t>※1</a:t>
              </a:r>
              <a:endParaRPr lang="en-US" altLang="ja-JP" sz="1100" b="0" i="0" u="none" strike="noStrike" cap="none" baseline="30000" dirty="0">
                <a:solidFill>
                  <a:schemeClr val="dk1"/>
                </a:solidFill>
                <a:latin typeface="Arial"/>
                <a:ea typeface="Arial"/>
                <a:cs typeface="Arial"/>
                <a:sym typeface="Arial"/>
              </a:endParaRPr>
            </a:p>
          </p:txBody>
        </p:sp>
        <p:sp>
          <p:nvSpPr>
            <p:cNvPr id="819" name="Google Shape;819;p15"/>
            <p:cNvSpPr txBox="1"/>
            <p:nvPr/>
          </p:nvSpPr>
          <p:spPr>
            <a:xfrm>
              <a:off x="2739097" y="2262959"/>
              <a:ext cx="1353701" cy="57778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251</a:t>
              </a:r>
              <a:r>
                <a:rPr lang="ja-JP" sz="1400" b="0" i="0" u="none" strike="noStrike" cap="none">
                  <a:solidFill>
                    <a:schemeClr val="dk1"/>
                  </a:solidFill>
                  <a:latin typeface="Arial"/>
                  <a:ea typeface="Arial"/>
                  <a:cs typeface="Arial"/>
                  <a:sym typeface="Arial"/>
                </a:rPr>
                <a:t>万人</a:t>
              </a:r>
              <a:endParaRPr sz="2400" b="0" i="0" u="none" strike="noStrike" cap="none" baseline="30000">
                <a:solidFill>
                  <a:schemeClr val="dk1"/>
                </a:solidFill>
                <a:latin typeface="Arial"/>
                <a:ea typeface="Arial"/>
                <a:cs typeface="Arial"/>
                <a:sym typeface="Arial"/>
              </a:endParaRPr>
            </a:p>
          </p:txBody>
        </p:sp>
        <p:sp>
          <p:nvSpPr>
            <p:cNvPr id="820" name="Google Shape;820;p15"/>
            <p:cNvSpPr txBox="1"/>
            <p:nvPr/>
          </p:nvSpPr>
          <p:spPr>
            <a:xfrm>
              <a:off x="2163893" y="2523084"/>
              <a:ext cx="79481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国内線版</a:t>
              </a:r>
              <a:endParaRPr sz="1000" b="0" i="0" u="none" strike="noStrike" cap="none">
                <a:solidFill>
                  <a:schemeClr val="dk1"/>
                </a:solidFill>
                <a:latin typeface="Arial"/>
                <a:ea typeface="Arial"/>
                <a:cs typeface="Arial"/>
                <a:sym typeface="Arial"/>
              </a:endParaRPr>
            </a:p>
          </p:txBody>
        </p:sp>
        <p:sp>
          <p:nvSpPr>
            <p:cNvPr id="821" name="Google Shape;821;p15"/>
            <p:cNvSpPr txBox="1"/>
            <p:nvPr/>
          </p:nvSpPr>
          <p:spPr>
            <a:xfrm>
              <a:off x="4213423" y="2258516"/>
              <a:ext cx="1060074" cy="57778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36</a:t>
              </a:r>
              <a:r>
                <a:rPr lang="ja-JP" sz="1400" b="0" i="0" u="none" strike="noStrike" cap="none">
                  <a:solidFill>
                    <a:schemeClr val="dk1"/>
                  </a:solidFill>
                  <a:latin typeface="Arial"/>
                  <a:ea typeface="Arial"/>
                  <a:cs typeface="Arial"/>
                  <a:sym typeface="Arial"/>
                </a:rPr>
                <a:t>万人</a:t>
              </a:r>
              <a:endParaRPr sz="2400" b="0" i="0" u="none" strike="noStrike" cap="none">
                <a:solidFill>
                  <a:schemeClr val="dk1"/>
                </a:solidFill>
                <a:latin typeface="Arial"/>
                <a:ea typeface="Arial"/>
                <a:cs typeface="Arial"/>
                <a:sym typeface="Arial"/>
              </a:endParaRPr>
            </a:p>
          </p:txBody>
        </p:sp>
        <p:sp>
          <p:nvSpPr>
            <p:cNvPr id="822" name="Google Shape;822;p15"/>
            <p:cNvSpPr txBox="1"/>
            <p:nvPr/>
          </p:nvSpPr>
          <p:spPr>
            <a:xfrm>
              <a:off x="3665193" y="2530833"/>
              <a:ext cx="7792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国際線版</a:t>
              </a:r>
              <a:endParaRPr sz="1000" b="0" i="0" u="none" strike="noStrike" cap="none">
                <a:solidFill>
                  <a:schemeClr val="dk1"/>
                </a:solidFill>
                <a:latin typeface="Arial"/>
                <a:ea typeface="Arial"/>
                <a:cs typeface="Arial"/>
                <a:sym typeface="Arial"/>
              </a:endParaRPr>
            </a:p>
          </p:txBody>
        </p:sp>
      </p:grpSp>
      <p:sp>
        <p:nvSpPr>
          <p:cNvPr id="823" name="Google Shape;823;p15"/>
          <p:cNvSpPr txBox="1"/>
          <p:nvPr/>
        </p:nvSpPr>
        <p:spPr>
          <a:xfrm>
            <a:off x="622818" y="2628432"/>
            <a:ext cx="4574979" cy="553957"/>
          </a:xfrm>
          <a:prstGeom prst="rect">
            <a:avLst/>
          </a:prstGeom>
          <a:noFill/>
          <a:ln>
            <a:noFill/>
          </a:ln>
        </p:spPr>
        <p:txBody>
          <a:bodyPr spcFirstLastPara="1" wrap="square" lIns="91425" tIns="45700" rIns="91425" bIns="45700" anchor="t" anchorCtr="0">
            <a:spAutoFit/>
          </a:bodyPr>
          <a:lstStyle/>
          <a:p>
            <a:pPr>
              <a:lnSpc>
                <a:spcPct val="125000"/>
              </a:lnSpc>
              <a:buSzPts val="800"/>
            </a:pPr>
            <a:r>
              <a:rPr lang="ja-JP" sz="800" b="0" i="0" u="none" strike="noStrike" cap="none" dirty="0">
                <a:solidFill>
                  <a:schemeClr val="dk1"/>
                </a:solidFill>
                <a:latin typeface="Arial"/>
                <a:ea typeface="Arial"/>
                <a:cs typeface="Arial"/>
                <a:sym typeface="Arial"/>
              </a:rPr>
              <a:t>※1：JALグループマンスリーレポート22年4月～23年3月 平均</a:t>
            </a:r>
            <a:endParaRPr lang="en-US" altLang="ja-JP"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※機内誌は回読性という性質上、座席に座られるお客さまが同じ雑誌をご覧いただくため、</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発行部数は公表しておりません。</a:t>
            </a:r>
            <a:endParaRPr sz="800" b="0" i="0" u="none" strike="noStrike" cap="none" dirty="0">
              <a:solidFill>
                <a:schemeClr val="dk1"/>
              </a:solidFill>
              <a:latin typeface="Arial"/>
              <a:ea typeface="Arial"/>
              <a:cs typeface="Arial"/>
              <a:sym typeface="Arial"/>
            </a:endParaRPr>
          </a:p>
        </p:txBody>
      </p:sp>
      <p:sp>
        <p:nvSpPr>
          <p:cNvPr id="824" name="Google Shape;824;p15"/>
          <p:cNvSpPr txBox="1"/>
          <p:nvPr/>
        </p:nvSpPr>
        <p:spPr>
          <a:xfrm>
            <a:off x="5120469" y="3054297"/>
            <a:ext cx="5033619"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※2：機材繰りなどの諸事情により搭載開始日及び終了日が前後する場合がございます。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※3：運航スケジュール・機材繰り等により一部の便で搭載されない場合がございます。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　　  一部グループ運航便では、搭載無し/予備搭載のみの場合がございます。</a:t>
            </a:r>
            <a:endParaRPr sz="800" b="0" i="0" u="none" strike="noStrike" cap="none" dirty="0">
              <a:solidFill>
                <a:schemeClr val="dk1"/>
              </a:solidFill>
              <a:latin typeface="Arial"/>
              <a:ea typeface="Arial"/>
              <a:cs typeface="Arial"/>
              <a:sym typeface="Arial"/>
            </a:endParaRPr>
          </a:p>
        </p:txBody>
      </p:sp>
      <p:graphicFrame>
        <p:nvGraphicFramePr>
          <p:cNvPr id="825" name="Google Shape;825;p15"/>
          <p:cNvGraphicFramePr/>
          <p:nvPr>
            <p:extLst>
              <p:ext uri="{D42A27DB-BD31-4B8C-83A1-F6EECF244321}">
                <p14:modId xmlns:p14="http://schemas.microsoft.com/office/powerpoint/2010/main" val="4182262457"/>
              </p:ext>
            </p:extLst>
          </p:nvPr>
        </p:nvGraphicFramePr>
        <p:xfrm>
          <a:off x="5158084" y="3725085"/>
          <a:ext cx="5409052" cy="2867300"/>
        </p:xfrm>
        <a:graphic>
          <a:graphicData uri="http://schemas.openxmlformats.org/drawingml/2006/table">
            <a:tbl>
              <a:tblPr firstCol="1" bandRow="1">
                <a:noFill/>
                <a:tableStyleId>{0DF84AE7-DAF0-440A-AC48-965F873BCF0F}</a:tableStyleId>
              </a:tblPr>
              <a:tblGrid>
                <a:gridCol w="1764868">
                  <a:extLst>
                    <a:ext uri="{9D8B030D-6E8A-4147-A177-3AD203B41FA5}">
                      <a16:colId xmlns:a16="http://schemas.microsoft.com/office/drawing/2014/main" val="20000"/>
                    </a:ext>
                  </a:extLst>
                </a:gridCol>
                <a:gridCol w="911046">
                  <a:extLst>
                    <a:ext uri="{9D8B030D-6E8A-4147-A177-3AD203B41FA5}">
                      <a16:colId xmlns:a16="http://schemas.microsoft.com/office/drawing/2014/main" val="20001"/>
                    </a:ext>
                  </a:extLst>
                </a:gridCol>
                <a:gridCol w="911046">
                  <a:extLst>
                    <a:ext uri="{9D8B030D-6E8A-4147-A177-3AD203B41FA5}">
                      <a16:colId xmlns:a16="http://schemas.microsoft.com/office/drawing/2014/main" val="20002"/>
                    </a:ext>
                  </a:extLst>
                </a:gridCol>
                <a:gridCol w="911046">
                  <a:extLst>
                    <a:ext uri="{9D8B030D-6E8A-4147-A177-3AD203B41FA5}">
                      <a16:colId xmlns:a16="http://schemas.microsoft.com/office/drawing/2014/main" val="20003"/>
                    </a:ext>
                  </a:extLst>
                </a:gridCol>
                <a:gridCol w="911046">
                  <a:extLst>
                    <a:ext uri="{9D8B030D-6E8A-4147-A177-3AD203B41FA5}">
                      <a16:colId xmlns:a16="http://schemas.microsoft.com/office/drawing/2014/main" val="20004"/>
                    </a:ext>
                  </a:extLst>
                </a:gridCol>
              </a:tblGrid>
              <a:tr h="286730">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dirty="0">
                          <a:solidFill>
                            <a:schemeClr val="lt1"/>
                          </a:solidFill>
                          <a:latin typeface="Arial"/>
                          <a:ea typeface="Arial"/>
                          <a:cs typeface="Arial"/>
                          <a:sym typeface="Arial"/>
                        </a:rPr>
                        <a:t>掲載スペース</a:t>
                      </a:r>
                      <a:endParaRPr sz="8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dirty="0">
                          <a:solidFill>
                            <a:schemeClr val="lt1"/>
                          </a:solidFill>
                          <a:latin typeface="Arial"/>
                          <a:ea typeface="Arial"/>
                          <a:cs typeface="Arial"/>
                          <a:sym typeface="Arial"/>
                        </a:rPr>
                        <a:t>国内線版</a:t>
                      </a:r>
                      <a:endParaRPr sz="8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dirty="0">
                          <a:solidFill>
                            <a:schemeClr val="lt1"/>
                          </a:solidFill>
                          <a:latin typeface="Arial"/>
                          <a:ea typeface="Arial"/>
                          <a:cs typeface="Arial"/>
                          <a:sym typeface="Arial"/>
                        </a:rPr>
                        <a:t>国際線版</a:t>
                      </a:r>
                      <a:endParaRPr sz="8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dirty="0">
                          <a:solidFill>
                            <a:schemeClr val="lt1"/>
                          </a:solidFill>
                          <a:latin typeface="Arial"/>
                          <a:ea typeface="Arial"/>
                          <a:cs typeface="Arial"/>
                          <a:sym typeface="Arial"/>
                        </a:rPr>
                        <a:t>両誌掲載</a:t>
                      </a:r>
                      <a:endParaRPr sz="8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700"/>
                        <a:buFont typeface="Arial"/>
                        <a:buNone/>
                      </a:pPr>
                      <a:r>
                        <a:rPr lang="ja-JP" sz="700" b="1" i="0" u="none" strike="noStrike" cap="none" dirty="0">
                          <a:solidFill>
                            <a:schemeClr val="lt1"/>
                          </a:solidFill>
                          <a:latin typeface="Arial"/>
                          <a:ea typeface="Arial"/>
                          <a:cs typeface="Arial"/>
                          <a:sym typeface="Arial"/>
                        </a:rPr>
                        <a:t>原稿サイズ</a:t>
                      </a:r>
                      <a:endParaRPr sz="700" b="1" i="0" u="none" strike="noStrike" cap="none" dirty="0">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表2見開き</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2,900,000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2,350,000</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4,550,000</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280×420</a:t>
                      </a:r>
                      <a:endParaRPr sz="1400" u="none" strike="noStrike" cap="none" dirty="0"/>
                    </a:p>
                  </a:txBody>
                  <a:tcPr marL="216000" marR="216000" marT="108000" marB="0" anchor="ctr"/>
                </a:tc>
                <a:extLst>
                  <a:ext uri="{0D108BD9-81ED-4DB2-BD59-A6C34878D82A}">
                    <a16:rowId xmlns:a16="http://schemas.microsoft.com/office/drawing/2014/main" val="10001"/>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第2表2見開き</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4,400,000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280×420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目次対向1P</a:t>
                      </a:r>
                      <a:endParaRPr sz="1400" u="none" strike="noStrike" cap="none" dirty="0"/>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1,600,000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1,250,000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2,600,000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記事対向1P</a:t>
                      </a:r>
                      <a:endParaRPr sz="1400" u="none" strike="noStrike" cap="none" dirty="0"/>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1,550,000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2,350,000</a:t>
                      </a:r>
                      <a:endParaRPr sz="1400" u="none" strike="noStrike" cap="none" dirty="0"/>
                    </a:p>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本文中見開き</a:t>
                      </a: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2,650,000</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2,150,000</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4,150,000</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280×420</a:t>
                      </a:r>
                      <a:endParaRPr sz="1400" u="none" strike="noStrike" cap="none" dirty="0"/>
                    </a:p>
                  </a:txBody>
                  <a:tcPr marL="216000" marR="216000" marT="108000" marB="0" anchor="ctr"/>
                </a:tc>
                <a:extLst>
                  <a:ext uri="{0D108BD9-81ED-4DB2-BD59-A6C34878D82A}">
                    <a16:rowId xmlns:a16="http://schemas.microsoft.com/office/drawing/2014/main" val="10005"/>
                  </a:ext>
                </a:extLst>
              </a:tr>
              <a:tr h="286730">
                <a:tc>
                  <a:txBody>
                    <a:bodyPr/>
                    <a:lstStyle/>
                    <a:p>
                      <a:pPr marL="0" marR="0" lvl="0" indent="0" algn="ctr" rtl="0">
                        <a:lnSpc>
                          <a:spcPct val="10000"/>
                        </a:lnSpc>
                        <a:spcBef>
                          <a:spcPts val="0"/>
                        </a:spcBef>
                        <a:spcAft>
                          <a:spcPts val="0"/>
                        </a:spcAft>
                        <a:buClr>
                          <a:schemeClr val="dk1"/>
                        </a:buClr>
                        <a:buSzPts val="800"/>
                        <a:buFont typeface="Arial"/>
                        <a:buNone/>
                      </a:pPr>
                      <a:r>
                        <a:rPr lang="ja-JP" altLang="en-US" sz="800" b="0" i="0" u="none" strike="noStrike" cap="none" dirty="0">
                          <a:solidFill>
                            <a:schemeClr val="dk1"/>
                          </a:solidFill>
                          <a:latin typeface="Arial"/>
                          <a:ea typeface="Arial"/>
                          <a:cs typeface="Arial"/>
                          <a:sym typeface="Arial"/>
                        </a:rPr>
                        <a:t>本文</a:t>
                      </a:r>
                      <a:r>
                        <a:rPr lang="en-US" altLang="ja-JP" sz="800" b="0" i="0" u="none" strike="noStrike" cap="none" dirty="0">
                          <a:solidFill>
                            <a:schemeClr val="dk1"/>
                          </a:solidFill>
                          <a:latin typeface="Arial"/>
                          <a:ea typeface="Arial"/>
                          <a:cs typeface="Arial"/>
                          <a:sym typeface="Arial"/>
                        </a:rPr>
                        <a:t>1P</a:t>
                      </a:r>
                      <a:r>
                        <a:rPr lang="ja-JP" altLang="en-US" sz="800" b="0" i="0" u="none" strike="noStrike" cap="none" dirty="0">
                          <a:solidFill>
                            <a:schemeClr val="dk1"/>
                          </a:solidFill>
                          <a:latin typeface="Arial"/>
                          <a:ea typeface="Arial"/>
                          <a:cs typeface="Arial"/>
                          <a:sym typeface="Arial"/>
                        </a:rPr>
                        <a:t>（外国語ページ）</a:t>
                      </a:r>
                      <a:endParaRPr lang="ja-JP" altLang="en-US"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1,100,000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1,100,000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2,000,000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280×210</a:t>
                      </a:r>
                      <a:endParaRPr sz="1400" u="none" strike="noStrike" cap="none" dirty="0"/>
                    </a:p>
                  </a:txBody>
                  <a:tcPr marL="216000" marR="216000" marT="108000" marB="0" anchor="ctr">
                    <a:solidFill>
                      <a:schemeClr val="accent1">
                        <a:lumMod val="20000"/>
                        <a:lumOff val="80000"/>
                      </a:schemeClr>
                    </a:solidFill>
                  </a:tcPr>
                </a:tc>
                <a:extLst>
                  <a:ext uri="{0D108BD9-81ED-4DB2-BD59-A6C34878D82A}">
                    <a16:rowId xmlns:a16="http://schemas.microsoft.com/office/drawing/2014/main" val="10006"/>
                  </a:ext>
                </a:extLst>
              </a:tr>
              <a:tr h="286730">
                <a:tc>
                  <a:txBody>
                    <a:bodyPr/>
                    <a:lstStyle/>
                    <a:p>
                      <a:pPr marL="0" marR="0" lvl="0" indent="0" algn="ctr" rtl="0">
                        <a:lnSpc>
                          <a:spcPct val="0"/>
                        </a:lnSpc>
                        <a:spcBef>
                          <a:spcPts val="0"/>
                        </a:spcBef>
                        <a:spcAft>
                          <a:spcPts val="0"/>
                        </a:spcAft>
                        <a:buClr>
                          <a:schemeClr val="dk1"/>
                        </a:buClr>
                        <a:buSzPts val="700"/>
                        <a:buFont typeface="Arial"/>
                        <a:buNone/>
                      </a:pPr>
                      <a:r>
                        <a:rPr lang="ja-JP" sz="700" b="0" i="0" u="none" strike="noStrike" cap="none" dirty="0">
                          <a:solidFill>
                            <a:schemeClr val="dk1"/>
                          </a:solidFill>
                          <a:latin typeface="Arial"/>
                          <a:ea typeface="Arial"/>
                          <a:cs typeface="Arial"/>
                          <a:sym typeface="Arial"/>
                        </a:rPr>
                        <a:t>本文中見開き</a:t>
                      </a:r>
                      <a:r>
                        <a:rPr lang="ja-JP" altLang="en-US" sz="700" b="0" i="0" u="none" strike="noStrike" cap="none" dirty="0">
                          <a:solidFill>
                            <a:schemeClr val="dk1"/>
                          </a:solidFill>
                          <a:latin typeface="Arial"/>
                          <a:ea typeface="Arial"/>
                          <a:cs typeface="Arial"/>
                          <a:sym typeface="Arial"/>
                        </a:rPr>
                        <a:t>（</a:t>
                      </a:r>
                      <a:r>
                        <a:rPr lang="ja-JP" sz="700" b="0" i="0" u="none" strike="noStrike" cap="none" dirty="0">
                          <a:solidFill>
                            <a:schemeClr val="dk1"/>
                          </a:solidFill>
                          <a:latin typeface="Arial"/>
                          <a:ea typeface="Arial"/>
                          <a:cs typeface="Arial"/>
                          <a:sym typeface="Arial"/>
                        </a:rPr>
                        <a:t>外国語ページ</a:t>
                      </a:r>
                      <a:r>
                        <a:rPr lang="ja-JP" altLang="en-US" sz="700" b="0" i="0" u="none" strike="noStrike" cap="none" dirty="0">
                          <a:solidFill>
                            <a:schemeClr val="dk1"/>
                          </a:solidFill>
                          <a:latin typeface="Arial"/>
                          <a:ea typeface="Arial"/>
                          <a:cs typeface="Arial"/>
                          <a:sym typeface="Arial"/>
                        </a:rPr>
                        <a:t>）</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2,150,000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2,150,000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3,700,000</a:t>
                      </a:r>
                      <a:endParaRPr sz="1400" u="none" strike="noStrike" cap="none" dirty="0"/>
                    </a:p>
                  </a:txBody>
                  <a:tcPr marL="216000" marR="216000" marT="108000" marB="0" anchor="ctr">
                    <a:solidFill>
                      <a:schemeClr val="accent1">
                        <a:lumMod val="20000"/>
                        <a:lumOff val="80000"/>
                      </a:schemeClr>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280×420</a:t>
                      </a:r>
                      <a:endParaRPr sz="1400" u="none" strike="noStrike" cap="none" dirty="0"/>
                    </a:p>
                  </a:txBody>
                  <a:tcPr marL="216000" marR="216000" marT="108000" marB="0" anchor="ctr">
                    <a:solidFill>
                      <a:schemeClr val="accent1">
                        <a:lumMod val="20000"/>
                        <a:lumOff val="80000"/>
                      </a:schemeClr>
                    </a:solidFill>
                  </a:tcPr>
                </a:tc>
                <a:extLst>
                  <a:ext uri="{0D108BD9-81ED-4DB2-BD59-A6C34878D82A}">
                    <a16:rowId xmlns:a16="http://schemas.microsoft.com/office/drawing/2014/main" val="10007"/>
                  </a:ext>
                </a:extLst>
              </a:tr>
              <a:tr h="286730">
                <a:tc>
                  <a:txBody>
                    <a:bodyPr/>
                    <a:lstStyle/>
                    <a:p>
                      <a:pPr marL="0" marR="0" lvl="0" indent="0" algn="ctr" rtl="0">
                        <a:lnSpc>
                          <a:spcPct val="1000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表3</a:t>
                      </a:r>
                      <a:endParaRPr sz="1400" u="none" strike="noStrike" cap="none" dirty="0"/>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1,250,000</a:t>
                      </a:r>
                      <a:endParaRPr sz="1400" u="none" strike="noStrike" cap="none" dirty="0"/>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2,300,000</a:t>
                      </a:r>
                      <a:endParaRPr sz="1400" u="none" strike="noStrike" cap="none" dirty="0"/>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280×210</a:t>
                      </a:r>
                      <a:endParaRPr sz="1400" u="none" strike="noStrike" cap="none" dirty="0"/>
                    </a:p>
                  </a:txBody>
                  <a:tcPr marL="216000" marR="216000" marT="108000" marB="0" anchor="ctr">
                    <a:solidFill>
                      <a:srgbClr val="D8D8D8"/>
                    </a:solidFill>
                  </a:tcPr>
                </a:tc>
                <a:extLst>
                  <a:ext uri="{0D108BD9-81ED-4DB2-BD59-A6C34878D82A}">
                    <a16:rowId xmlns:a16="http://schemas.microsoft.com/office/drawing/2014/main" val="10008"/>
                  </a:ext>
                </a:extLst>
              </a:tr>
              <a:tr h="286730">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表4</a:t>
                      </a:r>
                      <a:endParaRPr sz="1400" u="none" strike="noStrike" cap="none" dirty="0"/>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2,250,000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1,800,000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a:t>
                      </a:r>
                      <a:endParaRPr sz="1400" u="none" strike="noStrike" cap="none"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280×200</a:t>
                      </a:r>
                      <a:endParaRPr sz="1400" u="none" strike="noStrike" cap="none" dirty="0"/>
                    </a:p>
                  </a:txBody>
                  <a:tcPr marL="216000" marR="216000" marT="108000" marB="0" anchor="ctr"/>
                </a:tc>
                <a:extLst>
                  <a:ext uri="{0D108BD9-81ED-4DB2-BD59-A6C34878D82A}">
                    <a16:rowId xmlns:a16="http://schemas.microsoft.com/office/drawing/2014/main" val="10009"/>
                  </a:ext>
                </a:extLst>
              </a:tr>
            </a:tbl>
          </a:graphicData>
        </a:graphic>
      </p:graphicFrame>
      <p:sp>
        <p:nvSpPr>
          <p:cNvPr id="826" name="Google Shape;826;p15"/>
          <p:cNvSpPr txBox="1"/>
          <p:nvPr/>
        </p:nvSpPr>
        <p:spPr>
          <a:xfrm>
            <a:off x="5188911" y="6648948"/>
            <a:ext cx="536147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※上記は掲載料金です。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※タイアップ広告：掲載料金＋制作費</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1ページにつき30万円~</a:t>
            </a:r>
            <a:r>
              <a:rPr lang="ja-JP" altLang="en-US" sz="800" b="0" i="0" u="none" strike="noStrike" cap="none" dirty="0">
                <a:solidFill>
                  <a:schemeClr val="dk1"/>
                </a:solidFill>
                <a:latin typeface="Arial"/>
                <a:ea typeface="Arial"/>
                <a:cs typeface="Arial"/>
                <a:sym typeface="Arial"/>
              </a:rPr>
              <a:t>）</a:t>
            </a:r>
            <a:r>
              <a:rPr lang="ja-JP" sz="800" b="0" i="0" u="none" strike="noStrike" cap="none" dirty="0">
                <a:solidFill>
                  <a:schemeClr val="dk1"/>
                </a:solidFill>
                <a:latin typeface="Arial"/>
                <a:ea typeface="Arial"/>
                <a:cs typeface="Arial"/>
                <a:sym typeface="Arial"/>
              </a:rPr>
              <a:t>。別途ご相談ください。</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※第2表2見開きは、国内線版/国際線版両誌掲載の場合のみスペースを作成いたします。常設ではありません。</a:t>
            </a:r>
            <a:endParaRPr lang="en-US" altLang="ja-JP" sz="800" b="0" i="0" u="none" strike="noStrike" cap="none" dirty="0">
              <a:solidFill>
                <a:schemeClr val="dk1"/>
              </a:solidFill>
              <a:latin typeface="Arial"/>
              <a:ea typeface="Arial"/>
              <a:cs typeface="Arial"/>
              <a:sym typeface="Arial"/>
            </a:endParaRPr>
          </a:p>
          <a:p>
            <a:pPr>
              <a:lnSpc>
                <a:spcPct val="125000"/>
              </a:lnSpc>
              <a:buSzPts val="800"/>
            </a:pP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外国語ページは英語・中国語（簡体字）です。</a:t>
            </a:r>
          </a:p>
        </p:txBody>
      </p:sp>
      <p:sp>
        <p:nvSpPr>
          <p:cNvPr id="827" name="Google Shape;827;p15"/>
          <p:cNvSpPr txBox="1"/>
          <p:nvPr/>
        </p:nvSpPr>
        <p:spPr>
          <a:xfrm>
            <a:off x="10180891" y="3851674"/>
            <a:ext cx="428414" cy="18847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500"/>
              <a:buFont typeface="Arial"/>
              <a:buNone/>
            </a:pPr>
            <a:r>
              <a:rPr lang="ja-JP" altLang="en-US" sz="500" b="1" i="0" u="none" strike="noStrike" cap="none" dirty="0">
                <a:solidFill>
                  <a:schemeClr val="lt1"/>
                </a:solidFill>
                <a:latin typeface="Arial"/>
                <a:ea typeface="Arial"/>
                <a:cs typeface="Arial"/>
                <a:sym typeface="Arial"/>
              </a:rPr>
              <a:t>（</a:t>
            </a:r>
            <a:r>
              <a:rPr lang="ja-JP" sz="500" b="1" i="0" u="none" strike="noStrike" cap="none" dirty="0">
                <a:solidFill>
                  <a:schemeClr val="lt1"/>
                </a:solidFill>
                <a:latin typeface="Arial"/>
                <a:ea typeface="Arial"/>
                <a:cs typeface="Arial"/>
                <a:sym typeface="Arial"/>
              </a:rPr>
              <a:t>mm</a:t>
            </a:r>
            <a:r>
              <a:rPr lang="ja-JP" altLang="en-US" sz="5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828" name="Google Shape;828;p15"/>
          <p:cNvSpPr txBox="1"/>
          <p:nvPr/>
        </p:nvSpPr>
        <p:spPr>
          <a:xfrm>
            <a:off x="655514" y="6410442"/>
            <a:ext cx="4364716"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主な</a:t>
            </a:r>
            <a:r>
              <a:rPr lang="ja-JP" altLang="en-US" sz="1000" dirty="0">
                <a:solidFill>
                  <a:schemeClr val="dk1"/>
                </a:solidFill>
              </a:rPr>
              <a:t>記事</a:t>
            </a:r>
            <a:r>
              <a:rPr lang="ja-JP" sz="1000" b="0" i="0" u="none" strike="noStrike" cap="none" dirty="0">
                <a:solidFill>
                  <a:schemeClr val="dk1"/>
                </a:solidFill>
                <a:latin typeface="Arial"/>
                <a:ea typeface="Arial"/>
                <a:cs typeface="Arial"/>
                <a:sym typeface="Arial"/>
              </a:rPr>
              <a:t>内容：海外特集、国内特集、インタビュー、コラム、エッセイ、</a:t>
            </a:r>
            <a:endParaRPr sz="10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00" b="0" i="0" u="none" strike="noStrike" cap="none" dirty="0">
                <a:solidFill>
                  <a:schemeClr val="dk1"/>
                </a:solidFill>
                <a:latin typeface="Arial"/>
                <a:ea typeface="Arial"/>
                <a:cs typeface="Arial"/>
                <a:sym typeface="Arial"/>
              </a:rPr>
              <a:t>JALグループ情報、運航マップ　etc.</a:t>
            </a:r>
            <a:endParaRPr sz="1000" b="0" i="0" u="none" strike="noStrike" cap="none" dirty="0">
              <a:solidFill>
                <a:schemeClr val="dk1"/>
              </a:solidFill>
              <a:latin typeface="Arial"/>
              <a:ea typeface="Arial"/>
              <a:cs typeface="Arial"/>
              <a:sym typeface="Arial"/>
            </a:endParaRPr>
          </a:p>
        </p:txBody>
      </p:sp>
      <p:sp>
        <p:nvSpPr>
          <p:cNvPr id="829" name="Google Shape;829;p15"/>
          <p:cNvSpPr txBox="1"/>
          <p:nvPr/>
        </p:nvSpPr>
        <p:spPr>
          <a:xfrm>
            <a:off x="9774689" y="3535343"/>
            <a:ext cx="933252" cy="22694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700"/>
              <a:buFont typeface="Arial"/>
              <a:buNone/>
            </a:pPr>
            <a:r>
              <a:rPr lang="ja-JP" sz="700" b="0" i="0" u="none" strike="noStrike" cap="none" dirty="0">
                <a:solidFill>
                  <a:schemeClr val="dk1"/>
                </a:solidFill>
                <a:latin typeface="Arial"/>
                <a:ea typeface="Arial"/>
                <a:cs typeface="Arial"/>
                <a:sym typeface="Arial"/>
              </a:rPr>
              <a:t>単位：円</a:t>
            </a:r>
            <a:r>
              <a:rPr lang="ja-JP" altLang="en-US" sz="700" b="0" i="0" u="none" strike="noStrike" cap="none" dirty="0">
                <a:solidFill>
                  <a:schemeClr val="dk1"/>
                </a:solidFill>
                <a:latin typeface="Arial"/>
                <a:ea typeface="Arial"/>
                <a:cs typeface="Arial"/>
                <a:sym typeface="Arial"/>
              </a:rPr>
              <a:t>／</a:t>
            </a:r>
            <a:r>
              <a:rPr lang="ja-JP" sz="700" b="0" i="0" u="none" strike="noStrike" cap="none" dirty="0">
                <a:solidFill>
                  <a:schemeClr val="dk1"/>
                </a:solidFill>
                <a:latin typeface="Arial"/>
                <a:ea typeface="Arial"/>
                <a:cs typeface="Arial"/>
                <a:sym typeface="Arial"/>
              </a:rPr>
              <a:t>税抜</a:t>
            </a:r>
            <a:endParaRPr sz="700" b="0" i="0" u="none" strike="noStrike" cap="none" dirty="0">
              <a:solidFill>
                <a:schemeClr val="dk1"/>
              </a:solidFill>
              <a:latin typeface="Arial"/>
              <a:ea typeface="Arial"/>
              <a:cs typeface="Arial"/>
              <a:sym typeface="Arial"/>
            </a:endParaRPr>
          </a:p>
        </p:txBody>
      </p:sp>
      <p:sp>
        <p:nvSpPr>
          <p:cNvPr id="830" name="Google Shape;830;p15"/>
          <p:cNvSpPr/>
          <p:nvPr/>
        </p:nvSpPr>
        <p:spPr>
          <a:xfrm>
            <a:off x="3105795" y="4910693"/>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国際線版</a:t>
            </a:r>
            <a:endParaRPr sz="1400" b="0" i="0" u="none" strike="noStrike" cap="none">
              <a:solidFill>
                <a:srgbClr val="000000"/>
              </a:solidFill>
              <a:latin typeface="Arial"/>
              <a:ea typeface="Arial"/>
              <a:cs typeface="Arial"/>
              <a:sym typeface="Arial"/>
            </a:endParaRPr>
          </a:p>
        </p:txBody>
      </p:sp>
      <p:sp>
        <p:nvSpPr>
          <p:cNvPr id="831" name="Google Shape;831;p15"/>
          <p:cNvSpPr/>
          <p:nvPr/>
        </p:nvSpPr>
        <p:spPr>
          <a:xfrm>
            <a:off x="3105795" y="3371980"/>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dirty="0">
                <a:solidFill>
                  <a:schemeClr val="lt1"/>
                </a:solidFill>
                <a:latin typeface="Arial"/>
                <a:ea typeface="Arial"/>
                <a:cs typeface="Arial"/>
                <a:sym typeface="Arial"/>
              </a:rPr>
              <a:t>国内線版</a:t>
            </a:r>
            <a:endParaRPr sz="1400" b="0" i="0" u="none" strike="noStrike" cap="none" dirty="0">
              <a:solidFill>
                <a:srgbClr val="000000"/>
              </a:solidFill>
              <a:latin typeface="Arial"/>
              <a:ea typeface="Arial"/>
              <a:cs typeface="Arial"/>
              <a:sym typeface="Arial"/>
            </a:endParaRPr>
          </a:p>
        </p:txBody>
      </p:sp>
      <p:pic>
        <p:nvPicPr>
          <p:cNvPr id="832" name="Google Shape;832;p15"/>
          <p:cNvPicPr preferRelativeResize="0"/>
          <p:nvPr/>
        </p:nvPicPr>
        <p:blipFill rotWithShape="1">
          <a:blip r:embed="rId4">
            <a:alphaModFix/>
          </a:blip>
          <a:srcRect/>
          <a:stretch/>
        </p:blipFill>
        <p:spPr>
          <a:xfrm>
            <a:off x="3531847" y="3874267"/>
            <a:ext cx="785936" cy="816422"/>
          </a:xfrm>
          <a:prstGeom prst="rect">
            <a:avLst/>
          </a:prstGeom>
          <a:noFill/>
          <a:ln>
            <a:noFill/>
          </a:ln>
          <a:effectLst>
            <a:outerShdw blurRad="50800" dist="38100" dir="2700000" algn="tl" rotWithShape="0">
              <a:schemeClr val="dk2">
                <a:alpha val="40000"/>
              </a:schemeClr>
            </a:outerShdw>
          </a:effectLst>
        </p:spPr>
      </p:pic>
      <p:sp>
        <p:nvSpPr>
          <p:cNvPr id="833" name="Google Shape;833;p15"/>
          <p:cNvSpPr txBox="1"/>
          <p:nvPr/>
        </p:nvSpPr>
        <p:spPr>
          <a:xfrm>
            <a:off x="3001503" y="3637906"/>
            <a:ext cx="690480" cy="19979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dirty="0">
                <a:solidFill>
                  <a:schemeClr val="dk1"/>
                </a:solidFill>
                <a:latin typeface="Arial"/>
                <a:ea typeface="Arial"/>
                <a:cs typeface="Arial"/>
                <a:sym typeface="Arial"/>
              </a:rPr>
              <a:t>日本語ページ</a:t>
            </a:r>
            <a:endParaRPr sz="600" b="0" i="0" u="none" strike="noStrike" cap="none" dirty="0">
              <a:solidFill>
                <a:schemeClr val="dk1"/>
              </a:solidFill>
              <a:latin typeface="Arial"/>
              <a:ea typeface="Arial"/>
              <a:cs typeface="Arial"/>
              <a:sym typeface="Arial"/>
            </a:endParaRPr>
          </a:p>
        </p:txBody>
      </p:sp>
      <p:sp>
        <p:nvSpPr>
          <p:cNvPr id="834" name="Google Shape;834;p15"/>
          <p:cNvSpPr txBox="1"/>
          <p:nvPr/>
        </p:nvSpPr>
        <p:spPr>
          <a:xfrm>
            <a:off x="2977762" y="4178558"/>
            <a:ext cx="495831" cy="20018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835" name="Google Shape;835;p15"/>
          <p:cNvSpPr txBox="1"/>
          <p:nvPr/>
        </p:nvSpPr>
        <p:spPr>
          <a:xfrm>
            <a:off x="4196287" y="3637906"/>
            <a:ext cx="690480" cy="19979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外国語ページ</a:t>
            </a:r>
            <a:endParaRPr sz="600" b="0" i="0" u="none" strike="noStrike" cap="none">
              <a:solidFill>
                <a:schemeClr val="dk1"/>
              </a:solidFill>
              <a:latin typeface="Arial"/>
              <a:ea typeface="Arial"/>
              <a:cs typeface="Arial"/>
              <a:sym typeface="Arial"/>
            </a:endParaRPr>
          </a:p>
        </p:txBody>
      </p:sp>
      <p:sp>
        <p:nvSpPr>
          <p:cNvPr id="836" name="Google Shape;836;p15"/>
          <p:cNvSpPr/>
          <p:nvPr/>
        </p:nvSpPr>
        <p:spPr>
          <a:xfrm>
            <a:off x="3338043" y="4323289"/>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7" name="Google Shape;837;p15"/>
          <p:cNvSpPr/>
          <p:nvPr/>
        </p:nvSpPr>
        <p:spPr>
          <a:xfrm>
            <a:off x="3588647"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8" name="Google Shape;838;p15"/>
          <p:cNvSpPr/>
          <p:nvPr/>
        </p:nvSpPr>
        <p:spPr>
          <a:xfrm flipH="1">
            <a:off x="4070739"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39" name="Google Shape;839;p15"/>
          <p:cNvPicPr preferRelativeResize="0"/>
          <p:nvPr/>
        </p:nvPicPr>
        <p:blipFill rotWithShape="1">
          <a:blip r:embed="rId4">
            <a:alphaModFix/>
          </a:blip>
          <a:srcRect/>
          <a:stretch/>
        </p:blipFill>
        <p:spPr>
          <a:xfrm>
            <a:off x="3531847" y="5429862"/>
            <a:ext cx="785936" cy="816422"/>
          </a:xfrm>
          <a:prstGeom prst="rect">
            <a:avLst/>
          </a:prstGeom>
          <a:noFill/>
          <a:ln>
            <a:noFill/>
          </a:ln>
          <a:effectLst>
            <a:outerShdw blurRad="50800" dist="38100" dir="2700000" algn="tl" rotWithShape="0">
              <a:schemeClr val="dk2">
                <a:alpha val="40000"/>
              </a:schemeClr>
            </a:outerShdw>
          </a:effectLst>
        </p:spPr>
      </p:pic>
      <p:sp>
        <p:nvSpPr>
          <p:cNvPr id="840" name="Google Shape;840;p15"/>
          <p:cNvSpPr txBox="1"/>
          <p:nvPr/>
        </p:nvSpPr>
        <p:spPr>
          <a:xfrm>
            <a:off x="3001503" y="5193501"/>
            <a:ext cx="690480" cy="19979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日本語ページ</a:t>
            </a:r>
            <a:endParaRPr sz="600" b="0" i="0" u="none" strike="noStrike" cap="none">
              <a:solidFill>
                <a:schemeClr val="dk1"/>
              </a:solidFill>
              <a:latin typeface="Arial"/>
              <a:ea typeface="Arial"/>
              <a:cs typeface="Arial"/>
              <a:sym typeface="Arial"/>
            </a:endParaRPr>
          </a:p>
        </p:txBody>
      </p:sp>
      <p:sp>
        <p:nvSpPr>
          <p:cNvPr id="841" name="Google Shape;841;p15"/>
          <p:cNvSpPr txBox="1"/>
          <p:nvPr/>
        </p:nvSpPr>
        <p:spPr>
          <a:xfrm>
            <a:off x="2977762" y="5734153"/>
            <a:ext cx="495831" cy="20018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842" name="Google Shape;842;p15"/>
          <p:cNvSpPr txBox="1"/>
          <p:nvPr/>
        </p:nvSpPr>
        <p:spPr>
          <a:xfrm>
            <a:off x="4196287" y="5193501"/>
            <a:ext cx="690480" cy="19979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dirty="0">
                <a:solidFill>
                  <a:schemeClr val="dk1"/>
                </a:solidFill>
                <a:latin typeface="Arial"/>
                <a:ea typeface="Arial"/>
                <a:cs typeface="Arial"/>
                <a:sym typeface="Arial"/>
              </a:rPr>
              <a:t>外国語ページ</a:t>
            </a:r>
            <a:endParaRPr sz="600" b="0" i="0" u="none" strike="noStrike" cap="none" dirty="0">
              <a:solidFill>
                <a:schemeClr val="dk1"/>
              </a:solidFill>
              <a:latin typeface="Arial"/>
              <a:ea typeface="Arial"/>
              <a:cs typeface="Arial"/>
              <a:sym typeface="Arial"/>
            </a:endParaRPr>
          </a:p>
        </p:txBody>
      </p:sp>
      <p:sp>
        <p:nvSpPr>
          <p:cNvPr id="843" name="Google Shape;843;p15"/>
          <p:cNvSpPr/>
          <p:nvPr/>
        </p:nvSpPr>
        <p:spPr>
          <a:xfrm>
            <a:off x="3338043" y="5878884"/>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4" name="Google Shape;844;p15"/>
          <p:cNvSpPr/>
          <p:nvPr/>
        </p:nvSpPr>
        <p:spPr>
          <a:xfrm>
            <a:off x="3588647"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5" name="Google Shape;845;p15"/>
          <p:cNvSpPr/>
          <p:nvPr/>
        </p:nvSpPr>
        <p:spPr>
          <a:xfrm flipH="1">
            <a:off x="4070739"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6" name="Google Shape;846;p15"/>
          <p:cNvSpPr txBox="1"/>
          <p:nvPr/>
        </p:nvSpPr>
        <p:spPr>
          <a:xfrm>
            <a:off x="4440841" y="4178558"/>
            <a:ext cx="4958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dirty="0">
                <a:solidFill>
                  <a:schemeClr val="dk1"/>
                </a:solidFill>
                <a:latin typeface="Arial"/>
                <a:ea typeface="Arial"/>
                <a:cs typeface="Arial"/>
                <a:sym typeface="Arial"/>
              </a:rPr>
              <a:t>表4</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a:solidFill>
                  <a:schemeClr val="dk1"/>
                </a:solidFill>
                <a:latin typeface="Arial"/>
                <a:ea typeface="Arial"/>
                <a:cs typeface="Arial"/>
                <a:sym typeface="Arial"/>
              </a:rPr>
              <a:t>（</a:t>
            </a:r>
            <a:r>
              <a:rPr lang="ja-JP" sz="600" b="0" i="0" u="none" strike="noStrike" cap="none">
                <a:solidFill>
                  <a:schemeClr val="dk1"/>
                </a:solidFill>
                <a:latin typeface="Arial"/>
                <a:ea typeface="Arial"/>
                <a:cs typeface="Arial"/>
                <a:sym typeface="Arial"/>
              </a:rPr>
              <a:t>広告</a:t>
            </a:r>
            <a:r>
              <a:rPr lang="ja-JP" altLang="en-US" sz="600" b="0" i="0" u="none" strike="noStrike" cap="none">
                <a:solidFill>
                  <a:schemeClr val="dk1"/>
                </a:solidFill>
                <a:latin typeface="Arial"/>
                <a:ea typeface="Arial"/>
                <a:cs typeface="Arial"/>
                <a:sym typeface="Arial"/>
              </a:rPr>
              <a:t>）</a:t>
            </a:r>
            <a:endParaRPr sz="600" b="0" i="0" u="none" strike="noStrike" cap="none" dirty="0">
              <a:solidFill>
                <a:schemeClr val="dk1"/>
              </a:solidFill>
              <a:latin typeface="Arial"/>
              <a:ea typeface="Arial"/>
              <a:cs typeface="Arial"/>
              <a:sym typeface="Arial"/>
            </a:endParaRPr>
          </a:p>
        </p:txBody>
      </p:sp>
      <p:sp>
        <p:nvSpPr>
          <p:cNvPr id="847" name="Google Shape;847;p15"/>
          <p:cNvSpPr/>
          <p:nvPr/>
        </p:nvSpPr>
        <p:spPr>
          <a:xfrm>
            <a:off x="4196428" y="4323289"/>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8" name="Google Shape;848;p15"/>
          <p:cNvSpPr txBox="1"/>
          <p:nvPr/>
        </p:nvSpPr>
        <p:spPr>
          <a:xfrm>
            <a:off x="4440841" y="5734153"/>
            <a:ext cx="4958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dirty="0">
                <a:solidFill>
                  <a:schemeClr val="dk1"/>
                </a:solidFill>
                <a:latin typeface="Arial"/>
                <a:ea typeface="Arial"/>
                <a:cs typeface="Arial"/>
                <a:sym typeface="Arial"/>
              </a:rPr>
              <a:t>表4</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altLang="en-US" sz="600" b="0" i="0" u="none" strike="noStrike" cap="none" dirty="0">
                <a:solidFill>
                  <a:schemeClr val="dk1"/>
                </a:solidFill>
                <a:latin typeface="Arial"/>
                <a:ea typeface="Arial"/>
                <a:cs typeface="Arial"/>
                <a:sym typeface="Arial"/>
              </a:rPr>
              <a:t>（</a:t>
            </a:r>
            <a:r>
              <a:rPr lang="ja-JP" sz="600" b="0" i="0" u="none" strike="noStrike" cap="none" dirty="0">
                <a:solidFill>
                  <a:schemeClr val="dk1"/>
                </a:solidFill>
                <a:latin typeface="Arial"/>
                <a:ea typeface="Arial"/>
                <a:cs typeface="Arial"/>
                <a:sym typeface="Arial"/>
              </a:rPr>
              <a:t>広告</a:t>
            </a:r>
            <a:r>
              <a:rPr lang="ja-JP" altLang="en-US" sz="600" b="0" i="0" u="none" strike="noStrike" cap="none" dirty="0">
                <a:solidFill>
                  <a:schemeClr val="dk1"/>
                </a:solidFill>
                <a:latin typeface="Arial"/>
                <a:ea typeface="Arial"/>
                <a:cs typeface="Arial"/>
                <a:sym typeface="Arial"/>
              </a:rPr>
              <a:t>）</a:t>
            </a:r>
            <a:endParaRPr sz="600" b="0" i="0" u="none" strike="noStrike" cap="none" dirty="0">
              <a:solidFill>
                <a:schemeClr val="dk1"/>
              </a:solidFill>
              <a:latin typeface="Arial"/>
              <a:ea typeface="Arial"/>
              <a:cs typeface="Arial"/>
              <a:sym typeface="Arial"/>
            </a:endParaRPr>
          </a:p>
        </p:txBody>
      </p:sp>
      <p:sp>
        <p:nvSpPr>
          <p:cNvPr id="849" name="Google Shape;849;p15"/>
          <p:cNvSpPr/>
          <p:nvPr/>
        </p:nvSpPr>
        <p:spPr>
          <a:xfrm>
            <a:off x="4196428" y="5878884"/>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6875</Words>
  <Application>Microsoft Office PowerPoint</Application>
  <PresentationFormat>ユーザー設定</PresentationFormat>
  <Paragraphs>1143</Paragraphs>
  <Slides>24</Slides>
  <Notes>24</Notes>
  <HiddenSlides>0</HiddenSlides>
  <MMClips>0</MMClips>
  <ScaleCrop>false</ScaleCrop>
  <HeadingPairs>
    <vt:vector size="6" baseType="variant">
      <vt:variant>
        <vt:lpstr>使用されているフォント</vt:lpstr>
      </vt:variant>
      <vt:variant>
        <vt:i4>4</vt:i4>
      </vt:variant>
      <vt:variant>
        <vt:lpstr>テーマ</vt:lpstr>
      </vt:variant>
      <vt:variant>
        <vt:i4>3</vt:i4>
      </vt:variant>
      <vt:variant>
        <vt:lpstr>スライド タイトル</vt:lpstr>
      </vt:variant>
      <vt:variant>
        <vt:i4>24</vt:i4>
      </vt:variant>
    </vt:vector>
  </HeadingPairs>
  <TitlesOfParts>
    <vt:vector size="31" baseType="lpstr">
      <vt:lpstr>游ゴシック</vt:lpstr>
      <vt:lpstr>Noto Sans Symbols</vt:lpstr>
      <vt:lpstr>Arial</vt:lpstr>
      <vt:lpstr>Cormorant SemiBold</vt:lpstr>
      <vt:lpstr>デザインの設定</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OKURA YUMIKO(JBC MZ/S)</cp:lastModifiedBy>
  <cp:revision>69</cp:revision>
  <cp:lastPrinted>2024-02-08T06:05:06Z</cp:lastPrinted>
  <dcterms:created xsi:type="dcterms:W3CDTF">2021-08-23T09:07:12Z</dcterms:created>
  <dcterms:modified xsi:type="dcterms:W3CDTF">2024-02-14T00:12:16Z</dcterms:modified>
</cp:coreProperties>
</file>