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0691813" cy="7559675"/>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p15:clr>
            <a:srgbClr val="A4A3A4"/>
          </p15:clr>
        </p15:guide>
        <p15:guide id="2" pos="3368">
          <p15:clr>
            <a:srgbClr val="A4A3A4"/>
          </p15:clr>
        </p15:guide>
        <p15:guide id="3" pos="351">
          <p15:clr>
            <a:srgbClr val="A4A3A4"/>
          </p15:clr>
        </p15:guide>
        <p15:guide id="4" pos="6384">
          <p15:clr>
            <a:srgbClr val="A4A3A4"/>
          </p15:clr>
        </p15:guide>
        <p15:guide id="5" pos="601">
          <p15:clr>
            <a:srgbClr val="A4A3A4"/>
          </p15:clr>
        </p15:guide>
        <p15:guide id="6" pos="6134">
          <p15:clr>
            <a:srgbClr val="A4A3A4"/>
          </p15:clr>
        </p15:guide>
        <p15:guide id="7" pos="3889">
          <p15:clr>
            <a:srgbClr val="A4A3A4"/>
          </p15:clr>
        </p15:guide>
        <p15:guide id="8" pos="5341">
          <p15:clr>
            <a:srgbClr val="A4A3A4"/>
          </p15:clr>
        </p15:guide>
        <p15:guide id="9" pos="1394">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j3SUnR1NTomV4utXfw/PmkR3gZH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B5FACB-EEB9-4DDA-9D02-248EF6438E66}">
  <a:tblStyle styleId="{00B5FACB-EEB9-4DDA-9D02-248EF6438E66}" styleName="Table_0">
    <a:wholeTbl>
      <a:tcTxStyle b="off" i="off">
        <a:font>
          <a:latin typeface="游ゴシック"/>
          <a:ea typeface="游ゴシック"/>
          <a:cs typeface="游ゴシック"/>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0F0F0"/>
          </a:solidFill>
        </a:fill>
      </a:tcStyle>
    </a:wholeTbl>
    <a:band1H>
      <a:tcTxStyle b="off" i="off"/>
      <a:tcStyle>
        <a:tcBdr/>
        <a:fill>
          <a:solidFill>
            <a:srgbClr val="E0E0E0"/>
          </a:solidFill>
        </a:fill>
      </a:tcStyle>
    </a:band1H>
    <a:band2H>
      <a:tcTxStyle b="off" i="off"/>
      <a:tcStyle>
        <a:tcBdr/>
      </a:tcStyle>
    </a:band2H>
    <a:band1V>
      <a:tcTxStyle b="off" i="off"/>
      <a:tcStyle>
        <a:tcBdr/>
        <a:fill>
          <a:solidFill>
            <a:srgbClr val="E0E0E0"/>
          </a:solidFill>
        </a:fill>
      </a:tcStyle>
    </a:band1V>
    <a:band2V>
      <a:tcTxStyle b="off" i="off"/>
      <a:tcStyle>
        <a:tcBdr/>
      </a:tcStyle>
    </a:band2V>
    <a:lastCol>
      <a:tcTxStyle b="on" i="off">
        <a:font>
          <a:latin typeface="游ゴシック"/>
          <a:ea typeface="游ゴシック"/>
          <a:cs typeface="游ゴシック"/>
        </a:font>
        <a:schemeClr val="lt1"/>
      </a:tcTxStyle>
      <a:tcStyle>
        <a:tcBdr/>
        <a:fill>
          <a:solidFill>
            <a:schemeClr val="accent3"/>
          </a:solidFill>
        </a:fill>
      </a:tcStyle>
    </a:lastCol>
    <a:firstCol>
      <a:tcTxStyle b="on" i="off">
        <a:font>
          <a:latin typeface="游ゴシック"/>
          <a:ea typeface="游ゴシック"/>
          <a:cs typeface="游ゴシック"/>
        </a:font>
        <a:schemeClr val="lt1"/>
      </a:tcTxStyle>
      <a:tcStyle>
        <a:tcBdr/>
        <a:fill>
          <a:solidFill>
            <a:schemeClr val="accent3"/>
          </a:solidFill>
        </a:fill>
      </a:tcStyle>
    </a:firstCol>
    <a:lastRow>
      <a:tcTxStyle b="on" i="off">
        <a:font>
          <a:latin typeface="游ゴシック"/>
          <a:ea typeface="游ゴシック"/>
          <a:cs typeface="游ゴシック"/>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b="off" i="off"/>
      <a:tcStyle>
        <a:tcBdr/>
      </a:tcStyle>
    </a:seCell>
    <a:swCell>
      <a:tcTxStyle b="off" i="off"/>
      <a:tcStyle>
        <a:tcBdr/>
      </a:tcStyle>
    </a:swCell>
    <a:firstRow>
      <a:tcTxStyle b="on" i="off">
        <a:font>
          <a:latin typeface="游ゴシック"/>
          <a:ea typeface="游ゴシック"/>
          <a:cs typeface="游ゴシック"/>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b="off" i="off"/>
      <a:tcStyle>
        <a:tcBdr/>
      </a:tcStyle>
    </a:neCell>
    <a:nwCell>
      <a:tcTxStyle b="off" i="off"/>
      <a:tcStyle>
        <a:tcBdr/>
      </a:tcStyle>
    </a:nwCell>
  </a:tblStyle>
  <a:tblStyle styleId="{49140F2A-6074-4796-AF00-2B231D307BA2}"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C91D7573-8F3B-4C52-A294-5E186322EEFB}"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42" d="100"/>
          <a:sy n="142" d="100"/>
        </p:scale>
        <p:origin x="-2568" y="-1074"/>
      </p:cViewPr>
      <p:guideLst>
        <p:guide orient="horz" pos="2381"/>
        <p:guide pos="3368"/>
        <p:guide pos="351"/>
        <p:guide pos="6384"/>
        <p:guide pos="601"/>
        <p:guide pos="6134"/>
        <p:guide pos="3889"/>
        <p:guide pos="5341"/>
        <p:guide pos="139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169920" cy="48172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143587" y="0"/>
            <a:ext cx="3169920" cy="481727"/>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1" y="9119474"/>
            <a:ext cx="3169920" cy="481726"/>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143587" y="9119474"/>
            <a:ext cx="3169920" cy="48172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p:cNvGrpSpPr/>
        <p:nvPr/>
      </p:nvGrpSpPr>
      <p:grpSpPr>
        <a:xfrm>
          <a:off x="0" y="0"/>
          <a:ext cx="0" cy="0"/>
          <a:chOff x="0" y="0"/>
          <a:chExt cx="0" cy="0"/>
        </a:xfrm>
      </p:grpSpPr>
      <p:sp>
        <p:nvSpPr>
          <p:cNvPr id="25" name="Google Shape;25;p26: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26" name="Google Shape;26;p26: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2: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latin typeface="Arial"/>
              <a:ea typeface="Arial"/>
              <a:cs typeface="Arial"/>
              <a:sym typeface="Arial"/>
            </a:endParaRPr>
          </a:p>
        </p:txBody>
      </p:sp>
      <p:sp>
        <p:nvSpPr>
          <p:cNvPr id="366" name="Google Shape;366;p2: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rPr>
              <a:t>10</a:t>
            </a:fld>
            <a:endParaRPr sz="1400" b="0" i="0" u="none" strike="noStrike" cap="none">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3: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latin typeface="Arial"/>
              <a:ea typeface="Arial"/>
              <a:cs typeface="Arial"/>
              <a:sym typeface="Arial"/>
            </a:endParaRPr>
          </a:p>
        </p:txBody>
      </p:sp>
      <p:sp>
        <p:nvSpPr>
          <p:cNvPr id="401" name="Google Shape;401;p3: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rPr>
              <a:t>11</a:t>
            </a:fld>
            <a:endParaRPr sz="1400" b="0" i="0" u="none" strike="noStrike" cap="none">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4: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4: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latin typeface="Arial"/>
              <a:ea typeface="Arial"/>
              <a:cs typeface="Arial"/>
              <a:sym typeface="Arial"/>
            </a:endParaRPr>
          </a:p>
        </p:txBody>
      </p:sp>
      <p:sp>
        <p:nvSpPr>
          <p:cNvPr id="436" name="Google Shape;436;p4: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rPr>
              <a:t>12</a:t>
            </a:fld>
            <a:endParaRPr sz="1400" b="0" i="0" u="none" strike="noStrike" cap="none">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5: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5: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latin typeface="Arial"/>
              <a:ea typeface="Arial"/>
              <a:cs typeface="Arial"/>
              <a:sym typeface="Arial"/>
            </a:endParaRPr>
          </a:p>
        </p:txBody>
      </p:sp>
      <p:sp>
        <p:nvSpPr>
          <p:cNvPr id="471" name="Google Shape;471;p5: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rPr>
              <a:t>13</a:t>
            </a:fld>
            <a:endParaRPr sz="1400" b="0" i="0" u="none" strike="noStrike" cap="none">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9: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9: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latin typeface="Arial"/>
              <a:ea typeface="Arial"/>
              <a:cs typeface="Arial"/>
              <a:sym typeface="Arial"/>
            </a:endParaRPr>
          </a:p>
        </p:txBody>
      </p:sp>
      <p:sp>
        <p:nvSpPr>
          <p:cNvPr id="516" name="Google Shape;516;p9: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rPr>
              <a:t>14</a:t>
            </a:fld>
            <a:endParaRPr sz="1400" b="0" i="0" u="none" strike="noStrike" cap="none">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10: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p10: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latin typeface="Arial"/>
              <a:ea typeface="Arial"/>
              <a:cs typeface="Arial"/>
              <a:sym typeface="Arial"/>
            </a:endParaRPr>
          </a:p>
        </p:txBody>
      </p:sp>
      <p:sp>
        <p:nvSpPr>
          <p:cNvPr id="556" name="Google Shape;556;p10: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rPr>
              <a:t>15</a:t>
            </a:fld>
            <a:endParaRPr sz="1400" b="0" i="0" u="none" strike="noStrike" cap="none">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11: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11: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latin typeface="Arial"/>
              <a:ea typeface="Arial"/>
              <a:cs typeface="Arial"/>
              <a:sym typeface="Arial"/>
            </a:endParaRPr>
          </a:p>
        </p:txBody>
      </p:sp>
      <p:sp>
        <p:nvSpPr>
          <p:cNvPr id="590" name="Google Shape;590;p11: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rPr>
              <a:t>16</a:t>
            </a:fld>
            <a:endParaRPr sz="1400" b="0" i="0" u="none" strike="noStrike" cap="none">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18: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p18: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636" name="Google Shape;636;p18:notes"/>
          <p:cNvSpPr txBox="1">
            <a:spLocks noGrp="1"/>
          </p:cNvSpPr>
          <p:nvPr>
            <p:ph type="sldNum" idx="12"/>
          </p:nvPr>
        </p:nvSpPr>
        <p:spPr>
          <a:xfrm>
            <a:off x="4143587" y="9119474"/>
            <a:ext cx="3169920" cy="48172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19: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674" name="Google Shape;674;p19: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31: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711" name="Google Shape;711;p31: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5: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 name="Google Shape;42;p15: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43" name="Google Shape;43;p15:notes"/>
          <p:cNvSpPr txBox="1">
            <a:spLocks noGrp="1"/>
          </p:cNvSpPr>
          <p:nvPr>
            <p:ph type="sldNum" idx="12"/>
          </p:nvPr>
        </p:nvSpPr>
        <p:spPr>
          <a:xfrm>
            <a:off x="4143587" y="9119474"/>
            <a:ext cx="3169920" cy="48172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12: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744" name="Google Shape;744;p12: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13: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758" name="Google Shape;758;p13: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32: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776" name="Google Shape;776;p32: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33: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811" name="Google Shape;811;p33: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20: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849" name="Google Shape;849;p20: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53: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879" name="Google Shape;879;p53: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7: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7: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88" name="Google Shape;88;p17:notes"/>
          <p:cNvSpPr txBox="1">
            <a:spLocks noGrp="1"/>
          </p:cNvSpPr>
          <p:nvPr>
            <p:ph type="sldNum" idx="12"/>
          </p:nvPr>
        </p:nvSpPr>
        <p:spPr>
          <a:xfrm>
            <a:off x="4143587" y="9119474"/>
            <a:ext cx="3169920" cy="48172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6: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latin typeface="Arial"/>
              <a:ea typeface="Arial"/>
              <a:cs typeface="Arial"/>
              <a:sym typeface="Arial"/>
            </a:endParaRPr>
          </a:p>
        </p:txBody>
      </p:sp>
      <p:sp>
        <p:nvSpPr>
          <p:cNvPr id="132" name="Google Shape;132;p6: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rPr>
              <a:t>4</a:t>
            </a:fld>
            <a:endParaRPr sz="1400" b="0" i="0" u="none" strike="noStrike" cap="none">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7: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7: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latin typeface="Arial"/>
              <a:ea typeface="Arial"/>
              <a:cs typeface="Arial"/>
              <a:sym typeface="Arial"/>
            </a:endParaRPr>
          </a:p>
        </p:txBody>
      </p:sp>
      <p:sp>
        <p:nvSpPr>
          <p:cNvPr id="172" name="Google Shape;172;p7: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rPr>
              <a:t>5</a:t>
            </a:fld>
            <a:endParaRPr sz="1400" b="0" i="0" u="none" strike="noStrike" cap="none">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8: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8: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latin typeface="Arial"/>
              <a:ea typeface="Arial"/>
              <a:cs typeface="Arial"/>
              <a:sym typeface="Arial"/>
            </a:endParaRPr>
          </a:p>
        </p:txBody>
      </p:sp>
      <p:sp>
        <p:nvSpPr>
          <p:cNvPr id="211" name="Google Shape;211;p8: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rPr>
              <a:t>6</a:t>
            </a:fld>
            <a:endParaRPr sz="1400" b="0" i="0" u="none" strike="noStrike" cap="none">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endParaRPr>
              <a:latin typeface="Arial"/>
              <a:ea typeface="Arial"/>
              <a:cs typeface="Arial"/>
              <a:sym typeface="Arial"/>
            </a:endParaRPr>
          </a:p>
        </p:txBody>
      </p:sp>
      <p:sp>
        <p:nvSpPr>
          <p:cNvPr id="248" name="Google Shape;248;p1: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rPr>
              <a:t>7</a:t>
            </a:fld>
            <a:endParaRPr sz="1400" b="0" i="0" u="none" strike="noStrike" cap="none">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4: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4: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286" name="Google Shape;286;p14:notes"/>
          <p:cNvSpPr txBox="1">
            <a:spLocks noGrp="1"/>
          </p:cNvSpPr>
          <p:nvPr>
            <p:ph type="sldNum" idx="12"/>
          </p:nvPr>
        </p:nvSpPr>
        <p:spPr>
          <a:xfrm>
            <a:off x="4143587" y="9119474"/>
            <a:ext cx="3169920" cy="48172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6: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16: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326" name="Google Shape;326;p16:notes"/>
          <p:cNvSpPr txBox="1">
            <a:spLocks noGrp="1"/>
          </p:cNvSpPr>
          <p:nvPr>
            <p:ph type="sldNum" idx="12"/>
          </p:nvPr>
        </p:nvSpPr>
        <p:spPr>
          <a:xfrm>
            <a:off x="4143587" y="9119474"/>
            <a:ext cx="3169920" cy="48172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p:cSld name="タイトル スライド">
    <p:spTree>
      <p:nvGrpSpPr>
        <p:cNvPr id="1" name="Shape 14"/>
        <p:cNvGrpSpPr/>
        <p:nvPr/>
      </p:nvGrpSpPr>
      <p:grpSpPr>
        <a:xfrm>
          <a:off x="0" y="0"/>
          <a:ext cx="0" cy="0"/>
          <a:chOff x="0" y="0"/>
          <a:chExt cx="0" cy="0"/>
        </a:xfrm>
      </p:grpSpPr>
      <p:sp>
        <p:nvSpPr>
          <p:cNvPr id="15" name="Google Shape;15;p55"/>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つのコンテンツ">
  <p:cSld name="2 つのコンテンツ">
    <p:spTree>
      <p:nvGrpSpPr>
        <p:cNvPr id="1" name="Shape 16"/>
        <p:cNvGrpSpPr/>
        <p:nvPr/>
      </p:nvGrpSpPr>
      <p:grpSpPr>
        <a:xfrm>
          <a:off x="0" y="0"/>
          <a:ext cx="0" cy="0"/>
          <a:chOff x="0" y="0"/>
          <a:chExt cx="0" cy="0"/>
        </a:xfrm>
      </p:grpSpPr>
      <p:sp>
        <p:nvSpPr>
          <p:cNvPr id="17" name="Google Shape;17;p56"/>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タイトルとコンテンツ">
  <p:cSld name="タイトルとコンテンツ">
    <p:spTree>
      <p:nvGrpSpPr>
        <p:cNvPr id="1" name="Shape 18"/>
        <p:cNvGrpSpPr/>
        <p:nvPr/>
      </p:nvGrpSpPr>
      <p:grpSpPr>
        <a:xfrm>
          <a:off x="0" y="0"/>
          <a:ext cx="0" cy="0"/>
          <a:chOff x="0" y="0"/>
          <a:chExt cx="0" cy="0"/>
        </a:xfrm>
      </p:grpSpPr>
      <p:sp>
        <p:nvSpPr>
          <p:cNvPr id="19" name="Google Shape;19;p59"/>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セクション見出し">
  <p:cSld name="セクション見出し">
    <p:spTree>
      <p:nvGrpSpPr>
        <p:cNvPr id="1" name="Shape 20"/>
        <p:cNvGrpSpPr/>
        <p:nvPr/>
      </p:nvGrpSpPr>
      <p:grpSpPr>
        <a:xfrm>
          <a:off x="0" y="0"/>
          <a:ext cx="0" cy="0"/>
          <a:chOff x="0" y="0"/>
          <a:chExt cx="0" cy="0"/>
        </a:xfrm>
      </p:grpSpPr>
      <p:sp>
        <p:nvSpPr>
          <p:cNvPr id="21" name="Google Shape;21;p60"/>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22"/>
        <p:cNvGrpSpPr/>
        <p:nvPr/>
      </p:nvGrpSpPr>
      <p:grpSpPr>
        <a:xfrm>
          <a:off x="0" y="0"/>
          <a:ext cx="0" cy="0"/>
          <a:chOff x="0" y="0"/>
          <a:chExt cx="0" cy="0"/>
        </a:xfrm>
      </p:grpSpPr>
      <p:sp>
        <p:nvSpPr>
          <p:cNvPr id="23" name="Google Shape;23;p61"/>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4"/>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pic>
        <p:nvPicPr>
          <p:cNvPr id="11" name="Google Shape;11;p54"/>
          <p:cNvPicPr preferRelativeResize="0"/>
          <p:nvPr/>
        </p:nvPicPr>
        <p:blipFill rotWithShape="1">
          <a:blip r:embed="rId7">
            <a:alphaModFix amt="28000"/>
          </a:blip>
          <a:srcRect/>
          <a:stretch/>
        </p:blipFill>
        <p:spPr>
          <a:xfrm>
            <a:off x="0" y="0"/>
            <a:ext cx="10691813" cy="7559675"/>
          </a:xfrm>
          <a:prstGeom prst="rect">
            <a:avLst/>
          </a:prstGeom>
          <a:noFill/>
          <a:ln>
            <a:noFill/>
          </a:ln>
        </p:spPr>
      </p:pic>
      <p:pic>
        <p:nvPicPr>
          <p:cNvPr id="12" name="Google Shape;12;p54"/>
          <p:cNvPicPr preferRelativeResize="0"/>
          <p:nvPr/>
        </p:nvPicPr>
        <p:blipFill rotWithShape="1">
          <a:blip r:embed="rId8">
            <a:alphaModFix/>
          </a:blip>
          <a:srcRect/>
          <a:stretch/>
        </p:blipFill>
        <p:spPr>
          <a:xfrm rot="10800000" flipH="1">
            <a:off x="0" y="-2"/>
            <a:ext cx="10691813" cy="7559675"/>
          </a:xfrm>
          <a:prstGeom prst="rect">
            <a:avLst/>
          </a:prstGeom>
          <a:noFill/>
          <a:ln>
            <a:noFill/>
          </a:ln>
        </p:spPr>
      </p:pic>
      <p:sp>
        <p:nvSpPr>
          <p:cNvPr id="13" name="Google Shape;13;p54"/>
          <p:cNvSpPr txBox="1"/>
          <p:nvPr/>
        </p:nvSpPr>
        <p:spPr>
          <a:xfrm rot="5400000">
            <a:off x="-1290397" y="6123062"/>
            <a:ext cx="3148315" cy="2062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40"/>
              <a:buFont typeface="Arial"/>
              <a:buNone/>
            </a:pPr>
            <a:r>
              <a:rPr lang="ja-JP" sz="740" b="0" i="0" u="none" strike="noStrike" cap="none">
                <a:solidFill>
                  <a:srgbClr val="666666"/>
                </a:solidFill>
                <a:latin typeface="Arial"/>
                <a:ea typeface="Arial"/>
                <a:cs typeface="Arial"/>
                <a:sym typeface="Arial"/>
              </a:rPr>
              <a:t>© JAL Brand Communications. All Rights Reserved.</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jalbrand.co.jp/wp-content/uploads/2025/07/08_INT.mp4" TargetMode="External"/><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hyperlink" Target="https://www.jalbrand.co.jp/wp-content/uploads/2025/07/09_INT.mp4" TargetMode="External"/><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hyperlink" Target="https://www.jalbrand.co.jp/wp-content/uploads/2025/07/10_INT.mp4" TargetMode="External"/><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jalbrand.co.jp/wp-content/uploads/2025/07/11_INT.mp4" TargetMode="External"/><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11.png"/><Relationship Id="rId4" Type="http://schemas.openxmlformats.org/officeDocument/2006/relationships/image" Target="../media/image24.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hyperlink" Target="https://www.jalbrand.co.jp/adv/movie/" TargetMode="External"/><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jalbrand.co.jp/wp-content/uploads/2025/07/14_INT.mp4" TargetMode="External"/><Relationship Id="rId5" Type="http://schemas.openxmlformats.org/officeDocument/2006/relationships/hyperlink" Target="https://www.jalbrand.co.jp/wp-content/uploads/2025/07/13_INT.mp4" TargetMode="External"/><Relationship Id="rId4" Type="http://schemas.openxmlformats.org/officeDocument/2006/relationships/hyperlink" Target="https://www.jalbrand.co.jp/wp-content/uploads/2025/07/12_INT.mp4"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ww.jalbrand.co.jp/adv/movie/" TargetMode="External"/><Relationship Id="rId7" Type="http://schemas.openxmlformats.org/officeDocument/2006/relationships/hyperlink" Target="https://www.jalbrand.co.jp/wp-content/uploads/2025/07/14_INT.mp4" TargetMode="External"/><Relationship Id="rId12"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jalbrand.co.jp/wp-content/uploads/2025/07/13_INT.mp4" TargetMode="External"/><Relationship Id="rId11" Type="http://schemas.openxmlformats.org/officeDocument/2006/relationships/image" Target="../media/image33.png"/><Relationship Id="rId5" Type="http://schemas.openxmlformats.org/officeDocument/2006/relationships/hyperlink" Target="https://www.jalbrand.co.jp/wp-content/uploads/2025/07/12_INT.mp4" TargetMode="External"/><Relationship Id="rId10" Type="http://schemas.openxmlformats.org/officeDocument/2006/relationships/image" Target="../media/image32.png"/><Relationship Id="rId4" Type="http://schemas.openxmlformats.org/officeDocument/2006/relationships/image" Target="../media/image30.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hyperlink" Target="https://www.jalbrand.co.jp/wp-content/uploads/2025/07/15_INT.mp4"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hyperlink" Target="https://www.jalbrand.co.jp/wp-content/uploads/2025/07/16_INT.mp4"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11.png"/><Relationship Id="rId4" Type="http://schemas.openxmlformats.org/officeDocument/2006/relationships/image" Target="../media/image37.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2.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https://www.jalbrand.co.jp/wp-content/uploads/2025/07/17_INT.mp4" TargetMode="External"/><Relationship Id="rId10" Type="http://schemas.openxmlformats.org/officeDocument/2006/relationships/image" Target="../media/image11.png"/><Relationship Id="rId4" Type="http://schemas.openxmlformats.org/officeDocument/2006/relationships/image" Target="../media/image41.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www.jalbrand.co.jp/wp-content/uploads/2025/07/01_DOM.mp4" TargetMode="External"/><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www.jalbrand.co.jp/wp-content/uploads/2025/07/02_DOM.mp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www.jalbrand.co.jp/wp-content/uploads/2025/07/03_DOM.mp4"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www.jalbrand.co.jp/wp-content/uploads/2025/07/04_DOM.mp4" TargetMode="External"/><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hyperlink" Target="https://www.jalbrand.co.jp/wp-content/uploads/2025/07/05_DOM.mp4" TargetMode="External"/><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hyperlink" Target="https://www.jalbrand.co.jp/wp-content/uploads/2025/07/06_DOM.mp4" TargetMode="External"/><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0.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sp>
        <p:nvSpPr>
          <p:cNvPr id="28" name="Google Shape;28;p26"/>
          <p:cNvSpPr/>
          <p:nvPr/>
        </p:nvSpPr>
        <p:spPr>
          <a:xfrm>
            <a:off x="0" y="1"/>
            <a:ext cx="10691813" cy="755967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9" name="Google Shape;29;p26"/>
          <p:cNvPicPr preferRelativeResize="0"/>
          <p:nvPr/>
        </p:nvPicPr>
        <p:blipFill rotWithShape="1">
          <a:blip r:embed="rId3">
            <a:alphaModFix/>
          </a:blip>
          <a:srcRect/>
          <a:stretch/>
        </p:blipFill>
        <p:spPr>
          <a:xfrm rot="10800000" flipH="1">
            <a:off x="-1" y="-1"/>
            <a:ext cx="10691343" cy="7559675"/>
          </a:xfrm>
          <a:prstGeom prst="rect">
            <a:avLst/>
          </a:prstGeom>
          <a:noFill/>
          <a:ln>
            <a:noFill/>
          </a:ln>
        </p:spPr>
      </p:pic>
      <p:sp>
        <p:nvSpPr>
          <p:cNvPr id="30" name="Google Shape;30;p26"/>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1</a:t>
            </a:fld>
            <a:endParaRPr/>
          </a:p>
        </p:txBody>
      </p:sp>
      <p:grpSp>
        <p:nvGrpSpPr>
          <p:cNvPr id="31" name="Google Shape;31;p26"/>
          <p:cNvGrpSpPr/>
          <p:nvPr/>
        </p:nvGrpSpPr>
        <p:grpSpPr>
          <a:xfrm>
            <a:off x="2994894" y="3438223"/>
            <a:ext cx="5096849" cy="683224"/>
            <a:chOff x="4273054" y="3523157"/>
            <a:chExt cx="4034547" cy="683224"/>
          </a:xfrm>
        </p:grpSpPr>
        <p:sp>
          <p:nvSpPr>
            <p:cNvPr id="32" name="Google Shape;32;p26"/>
            <p:cNvSpPr txBox="1"/>
            <p:nvPr/>
          </p:nvSpPr>
          <p:spPr>
            <a:xfrm>
              <a:off x="4273054" y="3523157"/>
              <a:ext cx="3296801" cy="68322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3200"/>
                <a:buFont typeface="Arial"/>
                <a:buNone/>
              </a:pPr>
              <a:r>
                <a:rPr lang="ja-JP" sz="3200" b="1" i="0" u="none" strike="noStrike" cap="none" dirty="0">
                  <a:solidFill>
                    <a:schemeClr val="dk1"/>
                  </a:solidFill>
                  <a:latin typeface="Arial"/>
                  <a:ea typeface="Arial"/>
                  <a:cs typeface="Arial"/>
                  <a:sym typeface="Arial"/>
                </a:rPr>
                <a:t>JAL機内メディア</a:t>
              </a:r>
              <a:endParaRPr sz="3000" b="1" i="0" u="none" strike="noStrike" cap="none" dirty="0">
                <a:solidFill>
                  <a:schemeClr val="dk1"/>
                </a:solidFill>
                <a:latin typeface="Arial"/>
                <a:ea typeface="Arial"/>
                <a:cs typeface="Arial"/>
                <a:sym typeface="Arial"/>
              </a:endParaRPr>
            </a:p>
          </p:txBody>
        </p:sp>
        <p:sp>
          <p:nvSpPr>
            <p:cNvPr id="33" name="Google Shape;33;p26"/>
            <p:cNvSpPr/>
            <p:nvPr/>
          </p:nvSpPr>
          <p:spPr>
            <a:xfrm>
              <a:off x="7051640" y="3880174"/>
              <a:ext cx="1126828" cy="212695"/>
            </a:xfrm>
            <a:prstGeom prst="roundRect">
              <a:avLst>
                <a:gd name="adj" fmla="val 0"/>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ja-JP" sz="800" b="1" i="0" u="none" strike="noStrike" cap="none" dirty="0">
                  <a:solidFill>
                    <a:schemeClr val="lt1"/>
                  </a:solidFill>
                  <a:latin typeface="Arial"/>
                  <a:ea typeface="Arial"/>
                  <a:cs typeface="Arial"/>
                  <a:sym typeface="Arial"/>
                </a:rPr>
                <a:t>機内誌・</a:t>
              </a:r>
              <a:r>
                <a:rPr lang="ja-JP" altLang="en-US" sz="800" b="1" i="0" u="none" strike="noStrike" cap="none" dirty="0">
                  <a:solidFill>
                    <a:schemeClr val="lt1"/>
                  </a:solidFill>
                  <a:latin typeface="Arial"/>
                  <a:ea typeface="Arial"/>
                  <a:cs typeface="Arial"/>
                  <a:sym typeface="Arial"/>
                </a:rPr>
                <a:t>機内映像メディア</a:t>
              </a:r>
              <a:endParaRPr sz="1400" b="0" i="0" u="none" strike="noStrike" cap="none" dirty="0">
                <a:solidFill>
                  <a:srgbClr val="000000"/>
                </a:solidFill>
                <a:latin typeface="Arial"/>
                <a:ea typeface="Arial"/>
                <a:cs typeface="Arial"/>
                <a:sym typeface="Arial"/>
              </a:endParaRPr>
            </a:p>
          </p:txBody>
        </p:sp>
        <p:sp>
          <p:nvSpPr>
            <p:cNvPr id="34" name="Google Shape;34;p26"/>
            <p:cNvSpPr txBox="1"/>
            <p:nvPr/>
          </p:nvSpPr>
          <p:spPr>
            <a:xfrm>
              <a:off x="6984181" y="3541155"/>
              <a:ext cx="1323420" cy="350825"/>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200"/>
                <a:buFont typeface="Arial"/>
                <a:buNone/>
              </a:pPr>
              <a:r>
                <a:rPr lang="ja-JP" sz="1200" b="0" i="0" u="none" strike="noStrike" cap="none">
                  <a:solidFill>
                    <a:schemeClr val="dk1"/>
                  </a:solidFill>
                  <a:latin typeface="Arial"/>
                  <a:ea typeface="Arial"/>
                  <a:cs typeface="Arial"/>
                  <a:sym typeface="Arial"/>
                </a:rPr>
                <a:t>Inflight Media</a:t>
              </a:r>
              <a:endParaRPr sz="1200" b="0" i="0" u="none" strike="noStrike" cap="none">
                <a:solidFill>
                  <a:schemeClr val="dk1"/>
                </a:solidFill>
                <a:latin typeface="Arial"/>
                <a:ea typeface="Arial"/>
                <a:cs typeface="Arial"/>
                <a:sym typeface="Arial"/>
              </a:endParaRPr>
            </a:p>
          </p:txBody>
        </p:sp>
      </p:grpSp>
      <p:sp>
        <p:nvSpPr>
          <p:cNvPr id="35" name="Google Shape;35;p26"/>
          <p:cNvSpPr txBox="1"/>
          <p:nvPr/>
        </p:nvSpPr>
        <p:spPr>
          <a:xfrm rot="5400000">
            <a:off x="-1290397" y="6123062"/>
            <a:ext cx="3148315" cy="2062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40"/>
              <a:buFont typeface="Arial"/>
              <a:buNone/>
            </a:pPr>
            <a:r>
              <a:rPr lang="ja-JP" sz="740" b="0" i="0" u="none" strike="noStrike" cap="none">
                <a:solidFill>
                  <a:srgbClr val="666666"/>
                </a:solidFill>
                <a:latin typeface="Arial"/>
                <a:ea typeface="Arial"/>
                <a:cs typeface="Arial"/>
                <a:sym typeface="Arial"/>
              </a:rPr>
              <a:t>© JAL Brand Communications. All Rights Reserved.</a:t>
            </a:r>
            <a:endParaRPr sz="1400" b="0" i="0" u="none" strike="noStrike" cap="none">
              <a:solidFill>
                <a:srgbClr val="000000"/>
              </a:solidFill>
              <a:latin typeface="Arial"/>
              <a:ea typeface="Arial"/>
              <a:cs typeface="Arial"/>
              <a:sym typeface="Arial"/>
            </a:endParaRPr>
          </a:p>
        </p:txBody>
      </p:sp>
      <p:sp>
        <p:nvSpPr>
          <p:cNvPr id="36" name="Google Shape;36;p26"/>
          <p:cNvSpPr/>
          <p:nvPr/>
        </p:nvSpPr>
        <p:spPr>
          <a:xfrm>
            <a:off x="118470" y="99761"/>
            <a:ext cx="263236" cy="1101098"/>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 name="Google Shape;37;p26"/>
          <p:cNvSpPr txBox="1"/>
          <p:nvPr/>
        </p:nvSpPr>
        <p:spPr>
          <a:xfrm rot="5400000">
            <a:off x="-289176" y="492726"/>
            <a:ext cx="1078527"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100"/>
              <a:buFont typeface="Arial"/>
              <a:buNone/>
            </a:pPr>
            <a:r>
              <a:rPr lang="ja-JP" sz="1100" b="0" i="0" u="none" strike="noStrike" cap="none">
                <a:solidFill>
                  <a:schemeClr val="lt1"/>
                </a:solidFill>
                <a:latin typeface="Arial"/>
                <a:ea typeface="Arial"/>
                <a:cs typeface="Arial"/>
                <a:sym typeface="Arial"/>
              </a:rPr>
              <a:t>広告メニュー</a:t>
            </a:r>
            <a:endParaRPr sz="1100" b="0" i="0" u="none" strike="noStrike" cap="none">
              <a:solidFill>
                <a:schemeClr val="lt1"/>
              </a:solidFill>
              <a:latin typeface="Arial"/>
              <a:ea typeface="Arial"/>
              <a:cs typeface="Arial"/>
              <a:sym typeface="Arial"/>
            </a:endParaRPr>
          </a:p>
        </p:txBody>
      </p:sp>
      <p:sp>
        <p:nvSpPr>
          <p:cNvPr id="38" name="Google Shape;38;p26"/>
          <p:cNvSpPr/>
          <p:nvPr/>
        </p:nvSpPr>
        <p:spPr>
          <a:xfrm>
            <a:off x="10485747" y="3414921"/>
            <a:ext cx="206336" cy="729832"/>
          </a:xfrm>
          <a:prstGeom prst="rect">
            <a:avLst/>
          </a:prstGeom>
          <a:solidFill>
            <a:srgbClr val="CB0003"/>
          </a:solidFill>
          <a:ln w="9525"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 name="Google Shape;39;p26"/>
          <p:cNvSpPr txBox="1"/>
          <p:nvPr/>
        </p:nvSpPr>
        <p:spPr>
          <a:xfrm rot="5400000">
            <a:off x="10133312" y="3644434"/>
            <a:ext cx="982444" cy="270803"/>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800"/>
              <a:buFont typeface="Arial"/>
              <a:buNone/>
            </a:pPr>
            <a:r>
              <a:rPr lang="ja-JP" sz="800" b="0" i="0" u="none" strike="noStrike" cap="none">
                <a:solidFill>
                  <a:schemeClr val="lt1"/>
                </a:solidFill>
                <a:latin typeface="Arial"/>
                <a:ea typeface="Arial"/>
                <a:cs typeface="Arial"/>
                <a:sym typeface="Arial"/>
              </a:rPr>
              <a:t>Media Guide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cxnSp>
        <p:nvCxnSpPr>
          <p:cNvPr id="368" name="Google Shape;368;p2"/>
          <p:cNvCxnSpPr/>
          <p:nvPr/>
        </p:nvCxnSpPr>
        <p:spPr>
          <a:xfrm>
            <a:off x="800938" y="1045466"/>
            <a:ext cx="9311973" cy="0"/>
          </a:xfrm>
          <a:prstGeom prst="straightConnector1">
            <a:avLst/>
          </a:prstGeom>
          <a:noFill/>
          <a:ln w="9525" cap="flat" cmpd="sng">
            <a:solidFill>
              <a:schemeClr val="dk1"/>
            </a:solidFill>
            <a:prstDash val="solid"/>
            <a:miter lim="800000"/>
            <a:headEnd type="none" w="sm" len="sm"/>
            <a:tailEnd type="none" w="sm" len="sm"/>
          </a:ln>
        </p:spPr>
      </p:cxnSp>
      <p:sp>
        <p:nvSpPr>
          <p:cNvPr id="369" name="Google Shape;369;p2"/>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ltLang="ja-JP" sz="1000" b="0" i="0" u="none" strike="noStrike" cap="none">
                <a:solidFill>
                  <a:srgbClr val="000000"/>
                </a:solidFill>
              </a:rPr>
              <a:t>10</a:t>
            </a:fld>
            <a:endParaRPr sz="1000" b="0" i="0" u="none" strike="noStrike" cap="none">
              <a:solidFill>
                <a:srgbClr val="000000"/>
              </a:solidFill>
            </a:endParaRPr>
          </a:p>
        </p:txBody>
      </p:sp>
      <p:sp>
        <p:nvSpPr>
          <p:cNvPr id="370" name="Google Shape;370;p2"/>
          <p:cNvSpPr txBox="1"/>
          <p:nvPr/>
        </p:nvSpPr>
        <p:spPr>
          <a:xfrm>
            <a:off x="458725" y="6744092"/>
            <a:ext cx="5108910" cy="70784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※1：25年5月実績（JAL保有データ）</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※再生開始直後の数秒間、シークバーがCMに重なるように表示され、その間は映像の輝度が下がります</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（本メニューの場合、早送り機能はありません）。</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※機内アナウンス時には再生が一時中止等される場合がございます。</a:t>
            </a:r>
            <a:endParaRPr sz="800" b="0" i="0" u="none" strike="noStrike" cap="none" dirty="0">
              <a:solidFill>
                <a:schemeClr val="dk1"/>
              </a:solidFill>
              <a:latin typeface="Arial"/>
              <a:ea typeface="Arial"/>
              <a:cs typeface="Arial"/>
              <a:sym typeface="Arial"/>
            </a:endParaRPr>
          </a:p>
        </p:txBody>
      </p:sp>
      <p:sp>
        <p:nvSpPr>
          <p:cNvPr id="371" name="Google Shape;371;p2"/>
          <p:cNvSpPr txBox="1"/>
          <p:nvPr/>
        </p:nvSpPr>
        <p:spPr>
          <a:xfrm>
            <a:off x="694805" y="1071491"/>
            <a:ext cx="5190362" cy="65013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ja-JP" sz="1250" b="0" i="0" u="none" strike="noStrike" cap="none" dirty="0">
                <a:solidFill>
                  <a:srgbClr val="000000"/>
                </a:solidFill>
                <a:latin typeface="Arial"/>
                <a:ea typeface="Arial"/>
                <a:cs typeface="Arial"/>
                <a:sym typeface="Arial"/>
              </a:rPr>
              <a:t>個人モニターにて言語選択後に流れる動画広告枠。クラスセグメントが可能で個人モニターを利用されるお客さまが必ず視聴されます。</a:t>
            </a:r>
            <a:endParaRPr sz="1250" b="0" i="0" u="none" strike="noStrike" cap="none" dirty="0">
              <a:solidFill>
                <a:srgbClr val="000000"/>
              </a:solidFill>
              <a:latin typeface="Arial"/>
              <a:ea typeface="Arial"/>
              <a:cs typeface="Arial"/>
              <a:sym typeface="Arial"/>
            </a:endParaRPr>
          </a:p>
        </p:txBody>
      </p:sp>
      <p:sp>
        <p:nvSpPr>
          <p:cNvPr id="372" name="Google Shape;372;p2"/>
          <p:cNvSpPr txBox="1"/>
          <p:nvPr/>
        </p:nvSpPr>
        <p:spPr>
          <a:xfrm>
            <a:off x="688677" y="111100"/>
            <a:ext cx="9678900" cy="984845"/>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dirty="0">
                <a:solidFill>
                  <a:srgbClr val="FF0000"/>
                </a:solidFill>
                <a:latin typeface="Arial"/>
                <a:ea typeface="Arial"/>
                <a:cs typeface="Arial"/>
                <a:sym typeface="Arial"/>
              </a:rPr>
              <a:t>国際線 </a:t>
            </a:r>
            <a:r>
              <a:rPr lang="ja-JP" sz="2000" b="1" i="0" u="none" strike="noStrike" cap="none" dirty="0">
                <a:solidFill>
                  <a:srgbClr val="000000"/>
                </a:solidFill>
                <a:latin typeface="Arial"/>
                <a:ea typeface="Arial"/>
                <a:cs typeface="Arial"/>
                <a:sym typeface="Arial"/>
              </a:rPr>
              <a:t>ウェルカムインタースティシャル動画</a:t>
            </a:r>
            <a:endParaRPr sz="2000" b="1" i="0" u="none" strike="noStrike" cap="none" dirty="0">
              <a:solidFill>
                <a:srgbClr val="000000"/>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2000"/>
              <a:buFont typeface="Arial"/>
              <a:buNone/>
            </a:pPr>
            <a:r>
              <a:rPr lang="ja-JP" sz="2000" b="1" i="0" u="none" strike="noStrike" cap="none" dirty="0">
                <a:solidFill>
                  <a:srgbClr val="FF0000"/>
                </a:solidFill>
                <a:latin typeface="Arial"/>
                <a:ea typeface="Arial"/>
                <a:cs typeface="Arial"/>
                <a:sym typeface="Arial"/>
                <a:hlinkClick r:id="rId3"/>
              </a:rPr>
              <a:t>ファースト</a:t>
            </a:r>
            <a:r>
              <a:rPr lang="ja-JP" sz="1800" b="1" i="0" u="none" strike="noStrike" cap="none" dirty="0">
                <a:solidFill>
                  <a:srgbClr val="000000"/>
                </a:solidFill>
                <a:latin typeface="Arial"/>
                <a:ea typeface="Arial"/>
                <a:cs typeface="Arial"/>
                <a:sym typeface="Arial"/>
              </a:rPr>
              <a:t>（Airbus A350-1000型機） </a:t>
            </a:r>
            <a:endParaRPr sz="2000" b="1" i="0" u="none" strike="noStrike" cap="none" dirty="0">
              <a:solidFill>
                <a:srgbClr val="000000"/>
              </a:solidFill>
              <a:latin typeface="Arial"/>
              <a:ea typeface="Arial"/>
              <a:cs typeface="Arial"/>
              <a:sym typeface="Arial"/>
            </a:endParaRPr>
          </a:p>
        </p:txBody>
      </p:sp>
      <p:grpSp>
        <p:nvGrpSpPr>
          <p:cNvPr id="373" name="Google Shape;373;p2"/>
          <p:cNvGrpSpPr/>
          <p:nvPr/>
        </p:nvGrpSpPr>
        <p:grpSpPr>
          <a:xfrm>
            <a:off x="1080103" y="1604237"/>
            <a:ext cx="4191698" cy="627824"/>
            <a:chOff x="790556" y="2185702"/>
            <a:chExt cx="4191698" cy="627824"/>
          </a:xfrm>
        </p:grpSpPr>
        <p:sp>
          <p:nvSpPr>
            <p:cNvPr id="374" name="Google Shape;374;p2"/>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rgbClr val="000000"/>
                  </a:solidFill>
                  <a:latin typeface="Arial"/>
                  <a:ea typeface="Arial"/>
                  <a:cs typeface="Arial"/>
                  <a:sym typeface="Arial"/>
                </a:rPr>
                <a:t>月間視聴可能者数</a:t>
              </a:r>
              <a:endParaRPr sz="1400" b="0" i="0" u="none" strike="noStrike" cap="none" baseline="30000" dirty="0">
                <a:solidFill>
                  <a:srgbClr val="000000"/>
                </a:solidFill>
                <a:latin typeface="Arial"/>
                <a:ea typeface="Arial"/>
                <a:cs typeface="Arial"/>
                <a:sym typeface="Arial"/>
              </a:endParaRPr>
            </a:p>
          </p:txBody>
        </p:sp>
        <p:sp>
          <p:nvSpPr>
            <p:cNvPr id="375" name="Google Shape;375;p2"/>
            <p:cNvSpPr txBox="1"/>
            <p:nvPr/>
          </p:nvSpPr>
          <p:spPr>
            <a:xfrm>
              <a:off x="3286391" y="2185702"/>
              <a:ext cx="1695863"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a:solidFill>
                    <a:schemeClr val="dk1"/>
                  </a:solidFill>
                  <a:latin typeface="Arial"/>
                  <a:ea typeface="Arial"/>
                  <a:cs typeface="Arial"/>
                  <a:sym typeface="Arial"/>
                </a:rPr>
                <a:t> 1,400 </a:t>
              </a:r>
              <a:r>
                <a:rPr lang="ja-JP" sz="1200" b="0" i="0" u="none" strike="noStrike" cap="none">
                  <a:solidFill>
                    <a:schemeClr val="dk1"/>
                  </a:solidFill>
                  <a:latin typeface="Arial"/>
                  <a:ea typeface="Arial"/>
                  <a:cs typeface="Arial"/>
                  <a:sym typeface="Arial"/>
                </a:rPr>
                <a:t>人</a:t>
              </a:r>
              <a:r>
                <a:rPr lang="ja-JP" sz="1200" b="0" i="0" u="none" strike="noStrike" cap="none" baseline="30000">
                  <a:solidFill>
                    <a:schemeClr val="dk1"/>
                  </a:solidFill>
                  <a:latin typeface="Arial"/>
                  <a:ea typeface="Arial"/>
                  <a:cs typeface="Arial"/>
                  <a:sym typeface="Arial"/>
                </a:rPr>
                <a:t>※1</a:t>
              </a:r>
              <a:endParaRPr sz="2000" b="0" i="0" u="none" strike="noStrike" cap="none" baseline="30000">
                <a:solidFill>
                  <a:schemeClr val="dk1"/>
                </a:solidFill>
                <a:latin typeface="Arial"/>
                <a:ea typeface="Arial"/>
                <a:cs typeface="Arial"/>
                <a:sym typeface="Arial"/>
              </a:endParaRPr>
            </a:p>
          </p:txBody>
        </p:sp>
        <p:sp>
          <p:nvSpPr>
            <p:cNvPr id="376" name="Google Shape;376;p2"/>
            <p:cNvSpPr txBox="1"/>
            <p:nvPr/>
          </p:nvSpPr>
          <p:spPr>
            <a:xfrm>
              <a:off x="2337873" y="2457311"/>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Arial"/>
                  <a:ea typeface="Arial"/>
                  <a:cs typeface="Arial"/>
                  <a:sym typeface="Arial"/>
                </a:rPr>
                <a:t>国際線新型機 約</a:t>
              </a:r>
              <a:endParaRPr sz="1000" b="0" i="0" u="none" strike="noStrike" cap="none" baseline="30000">
                <a:solidFill>
                  <a:srgbClr val="000000"/>
                </a:solidFill>
                <a:latin typeface="Arial"/>
                <a:ea typeface="Arial"/>
                <a:cs typeface="Arial"/>
                <a:sym typeface="Arial"/>
              </a:endParaRPr>
            </a:p>
          </p:txBody>
        </p:sp>
      </p:grpSp>
      <p:grpSp>
        <p:nvGrpSpPr>
          <p:cNvPr id="377" name="Google Shape;377;p2"/>
          <p:cNvGrpSpPr/>
          <p:nvPr/>
        </p:nvGrpSpPr>
        <p:grpSpPr>
          <a:xfrm>
            <a:off x="476598" y="2705807"/>
            <a:ext cx="5006256" cy="3918465"/>
            <a:chOff x="424824" y="2643172"/>
            <a:chExt cx="5006256" cy="3918465"/>
          </a:xfrm>
        </p:grpSpPr>
        <p:grpSp>
          <p:nvGrpSpPr>
            <p:cNvPr id="378" name="Google Shape;378;p2"/>
            <p:cNvGrpSpPr/>
            <p:nvPr/>
          </p:nvGrpSpPr>
          <p:grpSpPr>
            <a:xfrm>
              <a:off x="438932" y="5258536"/>
              <a:ext cx="2136714" cy="1303101"/>
              <a:chOff x="-701851" y="5114959"/>
              <a:chExt cx="1066115" cy="609576"/>
            </a:xfrm>
          </p:grpSpPr>
          <p:sp>
            <p:nvSpPr>
              <p:cNvPr id="379" name="Google Shape;379;p2"/>
              <p:cNvSpPr/>
              <p:nvPr/>
            </p:nvSpPr>
            <p:spPr>
              <a:xfrm>
                <a:off x="-701851" y="5114959"/>
                <a:ext cx="1066115" cy="609576"/>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80" name="Google Shape;380;p2"/>
              <p:cNvSpPr txBox="1"/>
              <p:nvPr/>
            </p:nvSpPr>
            <p:spPr>
              <a:xfrm>
                <a:off x="-609000" y="5342328"/>
                <a:ext cx="880412" cy="17419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1400" b="1" i="0" u="none" strike="noStrike" cap="none">
                    <a:solidFill>
                      <a:srgbClr val="FFFFFF"/>
                    </a:solidFill>
                    <a:latin typeface="Arial"/>
                    <a:ea typeface="Arial"/>
                    <a:cs typeface="Arial"/>
                    <a:sym typeface="Arial"/>
                  </a:rPr>
                  <a:t>CM①②</a:t>
                </a:r>
                <a:endParaRPr sz="2800" b="0" i="0" u="none" strike="noStrike" cap="none">
                  <a:solidFill>
                    <a:srgbClr val="000000"/>
                  </a:solidFill>
                  <a:latin typeface="Arial"/>
                  <a:ea typeface="Arial"/>
                  <a:cs typeface="Arial"/>
                  <a:sym typeface="Arial"/>
                </a:endParaRPr>
              </a:p>
            </p:txBody>
          </p:sp>
        </p:grpSp>
        <p:sp>
          <p:nvSpPr>
            <p:cNvPr id="381" name="Google Shape;381;p2"/>
            <p:cNvSpPr/>
            <p:nvPr/>
          </p:nvSpPr>
          <p:spPr>
            <a:xfrm rot="5400000">
              <a:off x="2762621" y="3661655"/>
              <a:ext cx="143678" cy="62842"/>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82" name="Google Shape;382;p2"/>
            <p:cNvSpPr/>
            <p:nvPr/>
          </p:nvSpPr>
          <p:spPr>
            <a:xfrm>
              <a:off x="716715" y="2653326"/>
              <a:ext cx="1529525" cy="313156"/>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lt1"/>
                  </a:solidFill>
                  <a:latin typeface="Arial"/>
                  <a:ea typeface="Arial"/>
                  <a:cs typeface="Arial"/>
                  <a:sym typeface="Arial"/>
                </a:rPr>
                <a:t>ウェルカム画面</a:t>
              </a:r>
              <a:endParaRPr sz="1000" b="1" i="0" u="none" strike="noStrike" cap="none">
                <a:solidFill>
                  <a:schemeClr val="lt1"/>
                </a:solidFill>
                <a:latin typeface="Arial"/>
                <a:ea typeface="Arial"/>
                <a:cs typeface="Arial"/>
                <a:sym typeface="Arial"/>
              </a:endParaRPr>
            </a:p>
          </p:txBody>
        </p:sp>
        <p:pic>
          <p:nvPicPr>
            <p:cNvPr id="383" name="Google Shape;383;p2"/>
            <p:cNvPicPr preferRelativeResize="0"/>
            <p:nvPr/>
          </p:nvPicPr>
          <p:blipFill rotWithShape="1">
            <a:blip r:embed="rId4">
              <a:alphaModFix/>
            </a:blip>
            <a:srcRect/>
            <a:stretch/>
          </p:blipFill>
          <p:spPr>
            <a:xfrm>
              <a:off x="424824" y="3069036"/>
              <a:ext cx="2219816" cy="1248080"/>
            </a:xfrm>
            <a:prstGeom prst="rect">
              <a:avLst/>
            </a:prstGeom>
            <a:noFill/>
            <a:ln>
              <a:noFill/>
            </a:ln>
          </p:spPr>
        </p:pic>
        <p:sp>
          <p:nvSpPr>
            <p:cNvPr id="384" name="Google Shape;384;p2"/>
            <p:cNvSpPr/>
            <p:nvPr/>
          </p:nvSpPr>
          <p:spPr>
            <a:xfrm>
              <a:off x="819356" y="4722989"/>
              <a:ext cx="1447640" cy="483157"/>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900" b="1" i="0" u="none" strike="noStrike" cap="none">
                  <a:solidFill>
                    <a:schemeClr val="lt1"/>
                  </a:solidFill>
                  <a:latin typeface="Arial"/>
                  <a:ea typeface="Arial"/>
                  <a:cs typeface="Arial"/>
                  <a:sym typeface="Arial"/>
                </a:rPr>
                <a:t>ウェルカムインター</a:t>
              </a:r>
              <a:endParaRPr sz="900" b="1" i="0" u="none" strike="noStrike" cap="none">
                <a:solidFill>
                  <a:schemeClr val="lt1"/>
                </a:solidFill>
                <a:latin typeface="Arial"/>
                <a:ea typeface="Arial"/>
                <a:cs typeface="Arial"/>
                <a:sym typeface="Arial"/>
              </a:endParaRPr>
            </a:p>
            <a:p>
              <a:pPr marL="0" marR="0" lvl="0" indent="0" algn="l" rtl="0">
                <a:lnSpc>
                  <a:spcPct val="130000"/>
                </a:lnSpc>
                <a:spcBef>
                  <a:spcPts val="0"/>
                </a:spcBef>
                <a:spcAft>
                  <a:spcPts val="0"/>
                </a:spcAft>
                <a:buNone/>
              </a:pPr>
              <a:r>
                <a:rPr lang="ja-JP" sz="900" b="1" i="0" u="none" strike="noStrike" cap="none">
                  <a:solidFill>
                    <a:schemeClr val="lt1"/>
                  </a:solidFill>
                  <a:latin typeface="Arial"/>
                  <a:ea typeface="Arial"/>
                  <a:cs typeface="Arial"/>
                  <a:sym typeface="Arial"/>
                </a:rPr>
                <a:t>　  スティシャル動画</a:t>
              </a:r>
              <a:endParaRPr sz="900" b="1" i="0" u="none" strike="noStrike" cap="none">
                <a:solidFill>
                  <a:schemeClr val="lt1"/>
                </a:solidFill>
                <a:latin typeface="Arial"/>
                <a:ea typeface="Arial"/>
                <a:cs typeface="Arial"/>
                <a:sym typeface="Arial"/>
              </a:endParaRPr>
            </a:p>
          </p:txBody>
        </p:sp>
        <p:pic>
          <p:nvPicPr>
            <p:cNvPr id="385" name="Google Shape;385;p2"/>
            <p:cNvPicPr preferRelativeResize="0"/>
            <p:nvPr/>
          </p:nvPicPr>
          <p:blipFill rotWithShape="1">
            <a:blip r:embed="rId5">
              <a:alphaModFix/>
            </a:blip>
            <a:srcRect/>
            <a:stretch/>
          </p:blipFill>
          <p:spPr>
            <a:xfrm>
              <a:off x="2995105" y="3070091"/>
              <a:ext cx="2224923" cy="1303102"/>
            </a:xfrm>
            <a:prstGeom prst="rect">
              <a:avLst/>
            </a:prstGeom>
            <a:noFill/>
            <a:ln>
              <a:noFill/>
            </a:ln>
          </p:spPr>
        </p:pic>
        <p:sp>
          <p:nvSpPr>
            <p:cNvPr id="386" name="Google Shape;386;p2"/>
            <p:cNvSpPr/>
            <p:nvPr/>
          </p:nvSpPr>
          <p:spPr>
            <a:xfrm>
              <a:off x="3518072" y="2643172"/>
              <a:ext cx="1178988" cy="338269"/>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lt1"/>
                  </a:solidFill>
                  <a:latin typeface="Arial"/>
                  <a:ea typeface="Arial"/>
                  <a:cs typeface="Arial"/>
                  <a:sym typeface="Arial"/>
                </a:rPr>
                <a:t>言語選択</a:t>
              </a:r>
              <a:endParaRPr sz="1000" b="1" i="0" u="none" strike="noStrike" cap="none">
                <a:solidFill>
                  <a:schemeClr val="lt1"/>
                </a:solidFill>
                <a:latin typeface="Arial"/>
                <a:ea typeface="Arial"/>
                <a:cs typeface="Arial"/>
                <a:sym typeface="Arial"/>
              </a:endParaRPr>
            </a:p>
          </p:txBody>
        </p:sp>
        <p:sp>
          <p:nvSpPr>
            <p:cNvPr id="387" name="Google Shape;387;p2"/>
            <p:cNvSpPr/>
            <p:nvPr/>
          </p:nvSpPr>
          <p:spPr>
            <a:xfrm rot="5400000">
              <a:off x="5327820" y="3661655"/>
              <a:ext cx="143678" cy="62842"/>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sp>
        <p:nvSpPr>
          <p:cNvPr id="388" name="Google Shape;388;p2"/>
          <p:cNvSpPr/>
          <p:nvPr/>
        </p:nvSpPr>
        <p:spPr>
          <a:xfrm rot="5400000">
            <a:off x="2786547" y="6002090"/>
            <a:ext cx="143678" cy="62842"/>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89" name="Google Shape;389;p2"/>
          <p:cNvSpPr/>
          <p:nvPr/>
        </p:nvSpPr>
        <p:spPr>
          <a:xfrm>
            <a:off x="3557651" y="4785624"/>
            <a:ext cx="1298770" cy="273447"/>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lt1"/>
                </a:solidFill>
                <a:latin typeface="Arial"/>
                <a:ea typeface="Arial"/>
                <a:cs typeface="Arial"/>
                <a:sym typeface="Arial"/>
              </a:rPr>
              <a:t>モード選択</a:t>
            </a:r>
            <a:endParaRPr sz="1000" b="1" i="0" u="none" strike="noStrike" cap="none">
              <a:solidFill>
                <a:schemeClr val="lt1"/>
              </a:solidFill>
              <a:latin typeface="Arial"/>
              <a:ea typeface="Arial"/>
              <a:cs typeface="Arial"/>
              <a:sym typeface="Arial"/>
            </a:endParaRPr>
          </a:p>
        </p:txBody>
      </p:sp>
      <p:pic>
        <p:nvPicPr>
          <p:cNvPr id="390" name="Google Shape;390;p2"/>
          <p:cNvPicPr preferRelativeResize="0"/>
          <p:nvPr/>
        </p:nvPicPr>
        <p:blipFill rotWithShape="1">
          <a:blip r:embed="rId6">
            <a:alphaModFix/>
          </a:blip>
          <a:srcRect/>
          <a:stretch/>
        </p:blipFill>
        <p:spPr>
          <a:xfrm>
            <a:off x="3092077" y="5321171"/>
            <a:ext cx="2224923" cy="1336771"/>
          </a:xfrm>
          <a:prstGeom prst="rect">
            <a:avLst/>
          </a:prstGeom>
          <a:noFill/>
          <a:ln>
            <a:noFill/>
          </a:ln>
        </p:spPr>
      </p:pic>
      <p:graphicFrame>
        <p:nvGraphicFramePr>
          <p:cNvPr id="391" name="Google Shape;391;p2"/>
          <p:cNvGraphicFramePr/>
          <p:nvPr>
            <p:extLst>
              <p:ext uri="{D42A27DB-BD31-4B8C-83A1-F6EECF244321}">
                <p14:modId xmlns:p14="http://schemas.microsoft.com/office/powerpoint/2010/main" val="1977851421"/>
              </p:ext>
            </p:extLst>
          </p:nvPr>
        </p:nvGraphicFramePr>
        <p:xfrm>
          <a:off x="5787872" y="1227435"/>
          <a:ext cx="4677000" cy="5845359"/>
        </p:xfrm>
        <a:graphic>
          <a:graphicData uri="http://schemas.openxmlformats.org/drawingml/2006/table">
            <a:tbl>
              <a:tblPr>
                <a:noFill/>
                <a:tableStyleId>{C91D7573-8F3B-4C52-A294-5E186322EEFB}</a:tableStyleId>
              </a:tblPr>
              <a:tblGrid>
                <a:gridCol w="973425">
                  <a:extLst>
                    <a:ext uri="{9D8B030D-6E8A-4147-A177-3AD203B41FA5}">
                      <a16:colId xmlns:a16="http://schemas.microsoft.com/office/drawing/2014/main" val="20000"/>
                    </a:ext>
                  </a:extLst>
                </a:gridCol>
                <a:gridCol w="3703575">
                  <a:extLst>
                    <a:ext uri="{9D8B030D-6E8A-4147-A177-3AD203B41FA5}">
                      <a16:colId xmlns:a16="http://schemas.microsoft.com/office/drawing/2014/main" val="20001"/>
                    </a:ext>
                  </a:extLst>
                </a:gridCol>
              </a:tblGrid>
              <a:tr h="4890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メディア</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JAL運航機材　国際線個人用モニター</a:t>
                      </a:r>
                      <a:endParaRPr sz="10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solidFill>
                            <a:srgbClr val="FF0000"/>
                          </a:solidFill>
                          <a:latin typeface="Arial"/>
                          <a:ea typeface="Arial"/>
                          <a:cs typeface="Arial"/>
                          <a:sym typeface="Arial"/>
                        </a:rPr>
                        <a:t>対象クラス：ファーストクラス　全言語共通</a:t>
                      </a:r>
                      <a:endParaRPr sz="14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0"/>
                  </a:ext>
                </a:extLst>
              </a:tr>
              <a:tr h="4890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便数</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dirty="0">
                          <a:solidFill>
                            <a:srgbClr val="000000"/>
                          </a:solidFill>
                          <a:latin typeface="Arial"/>
                          <a:ea typeface="Arial"/>
                          <a:cs typeface="Arial"/>
                          <a:sym typeface="Arial"/>
                        </a:rPr>
                        <a:t>約</a:t>
                      </a:r>
                      <a:r>
                        <a:rPr lang="ja-JP" sz="1000" b="0" i="0" u="none" strike="noStrike" cap="none" dirty="0">
                          <a:solidFill>
                            <a:schemeClr val="dk1"/>
                          </a:solidFill>
                          <a:latin typeface="Arial"/>
                          <a:ea typeface="Arial"/>
                          <a:cs typeface="Arial"/>
                          <a:sym typeface="Arial"/>
                        </a:rPr>
                        <a:t> 300便</a:t>
                      </a:r>
                      <a:r>
                        <a:rPr lang="ja-JP" sz="1000" b="0" i="0" u="none" strike="noStrike" cap="none" dirty="0">
                          <a:solidFill>
                            <a:srgbClr val="000000"/>
                          </a:solidFill>
                          <a:latin typeface="Arial"/>
                          <a:ea typeface="Arial"/>
                          <a:cs typeface="Arial"/>
                          <a:sym typeface="Arial"/>
                        </a:rPr>
                        <a:t> / 国際線全体 約3,600便</a:t>
                      </a:r>
                      <a:r>
                        <a:rPr lang="ja-JP" altLang="ja-JP" sz="1000" u="none" strike="noStrike" cap="none" baseline="30000" dirty="0">
                          <a:latin typeface="Arial"/>
                          <a:ea typeface="Arial"/>
                          <a:cs typeface="Arial"/>
                          <a:sym typeface="Arial"/>
                        </a:rPr>
                        <a:t>※1</a:t>
                      </a:r>
                      <a:endParaRPr sz="1000" u="none" strike="noStrike" cap="none" baseline="30000"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dirty="0">
                          <a:latin typeface="Arial"/>
                          <a:ea typeface="Arial"/>
                          <a:cs typeface="Arial"/>
                          <a:sym typeface="Arial"/>
                        </a:rPr>
                        <a:t>※</a:t>
                      </a:r>
                      <a:r>
                        <a:rPr lang="ja-JP" sz="800" u="none" strike="noStrike" cap="none" dirty="0"/>
                        <a:t>上記ほか</a:t>
                      </a:r>
                      <a:r>
                        <a:rPr lang="ja-JP" sz="800" u="none" strike="noStrike" cap="none" dirty="0">
                          <a:latin typeface="Arial"/>
                          <a:ea typeface="Arial"/>
                          <a:cs typeface="Arial"/>
                          <a:sym typeface="Arial"/>
                        </a:rPr>
                        <a:t>、チャーターを含む臨時便でも</a:t>
                      </a:r>
                      <a:r>
                        <a:rPr lang="ja-JP" sz="800" u="none" strike="noStrike" cap="none" dirty="0"/>
                        <a:t>掲出</a:t>
                      </a:r>
                      <a:r>
                        <a:rPr lang="ja-JP" sz="800" u="none" strike="noStrike" cap="none" dirty="0">
                          <a:latin typeface="Arial"/>
                          <a:ea typeface="Arial"/>
                          <a:cs typeface="Arial"/>
                          <a:sym typeface="Arial"/>
                        </a:rPr>
                        <a:t>する場合がございます。</a:t>
                      </a:r>
                      <a:endParaRPr sz="14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4890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dirty="0">
                          <a:solidFill>
                            <a:schemeClr val="lt1"/>
                          </a:solidFill>
                        </a:rPr>
                        <a:t>掲出</a:t>
                      </a:r>
                      <a:r>
                        <a:rPr lang="ja-JP" sz="1000" b="1" i="0" u="none" strike="noStrike" cap="none" dirty="0">
                          <a:solidFill>
                            <a:schemeClr val="lt1"/>
                          </a:solidFill>
                          <a:latin typeface="Arial"/>
                          <a:ea typeface="Arial"/>
                          <a:cs typeface="Arial"/>
                          <a:sym typeface="Arial"/>
                        </a:rPr>
                        <a:t>路線</a:t>
                      </a:r>
                      <a:endParaRPr sz="1000" u="none" strike="noStrike" cap="none" dirty="0">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羽田＝</a:t>
                      </a:r>
                      <a:r>
                        <a:rPr lang="ja-JP" altLang="ja-JP" sz="1000" u="none" strike="noStrike" cap="none" dirty="0">
                          <a:latin typeface="Arial"/>
                          <a:ea typeface="Arial"/>
                          <a:cs typeface="Arial"/>
                          <a:sym typeface="Arial"/>
                        </a:rPr>
                        <a:t>ロサンゼルス・</a:t>
                      </a:r>
                      <a:r>
                        <a:rPr lang="ja-JP" sz="1000" u="none" strike="noStrike" cap="none" dirty="0">
                          <a:latin typeface="Arial"/>
                          <a:ea typeface="Arial"/>
                          <a:cs typeface="Arial"/>
                          <a:sym typeface="Arial"/>
                        </a:rPr>
                        <a:t>ニューヨーク・ダラス・</a:t>
                      </a:r>
                      <a:endParaRPr lang="en-US" altLang="ja-JP" sz="10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altLang="en-US" sz="1000" u="none" strike="noStrike" cap="none" dirty="0">
                          <a:latin typeface="Arial"/>
                          <a:ea typeface="Arial"/>
                          <a:cs typeface="Arial"/>
                          <a:sym typeface="Arial"/>
                        </a:rPr>
                        <a:t>　　　</a:t>
                      </a:r>
                      <a:r>
                        <a:rPr lang="ja-JP" sz="1000" u="none" strike="noStrike" cap="none" dirty="0">
                          <a:latin typeface="Arial"/>
                          <a:ea typeface="Arial"/>
                          <a:cs typeface="Arial"/>
                          <a:sym typeface="Arial"/>
                        </a:rPr>
                        <a:t>ロンドン ・パリ　(25年7月時点</a:t>
                      </a:r>
                      <a:r>
                        <a:rPr lang="ja-JP" sz="1000" u="none" strike="noStrike" cap="none" dirty="0"/>
                        <a:t>)</a:t>
                      </a:r>
                      <a:endParaRPr sz="10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2"/>
                  </a:ext>
                </a:extLst>
              </a:tr>
              <a:tr h="4890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dirty="0">
                          <a:solidFill>
                            <a:schemeClr val="lt1"/>
                          </a:solidFill>
                        </a:rPr>
                        <a:t>掲出</a:t>
                      </a:r>
                      <a:r>
                        <a:rPr lang="ja-JP" sz="1000" b="1" i="0" u="none" strike="noStrike" cap="none" dirty="0">
                          <a:solidFill>
                            <a:schemeClr val="lt1"/>
                          </a:solidFill>
                          <a:latin typeface="Arial"/>
                          <a:ea typeface="Arial"/>
                          <a:cs typeface="Arial"/>
                          <a:sym typeface="Arial"/>
                        </a:rPr>
                        <a:t>秒数</a:t>
                      </a:r>
                      <a:endParaRPr sz="1000" u="none" strike="noStrike" cap="none" dirty="0">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15秒　</a:t>
                      </a:r>
                      <a:endParaRPr sz="800" u="none" strike="noStrike" cap="none" dirty="0">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3"/>
                  </a:ext>
                </a:extLst>
              </a:tr>
              <a:tr h="4890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販売枠</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2枠　※1社による2枠/月 購入可。</a:t>
                      </a:r>
                      <a:endParaRPr sz="1000" u="none" strike="noStrike" cap="none" dirty="0">
                        <a:solidFill>
                          <a:srgbClr val="FF0000"/>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4"/>
                  </a:ext>
                </a:extLst>
              </a:tr>
              <a:tr h="5968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期間 </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1カ月間（毎月1日〜末日）</a:t>
                      </a:r>
                      <a:endParaRPr sz="10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dirty="0">
                          <a:latin typeface="Arial"/>
                          <a:ea typeface="Arial"/>
                          <a:cs typeface="Arial"/>
                          <a:sym typeface="Arial"/>
                        </a:rPr>
                        <a:t>※機材繰りなどの諸事情により</a:t>
                      </a:r>
                      <a:r>
                        <a:rPr lang="ja-JP" sz="800" u="none" strike="noStrike" cap="none" dirty="0"/>
                        <a:t>掲出</a:t>
                      </a:r>
                      <a:r>
                        <a:rPr lang="ja-JP" sz="800" u="none" strike="noStrike" cap="none" dirty="0">
                          <a:latin typeface="Arial"/>
                          <a:ea typeface="Arial"/>
                          <a:cs typeface="Arial"/>
                          <a:sym typeface="Arial"/>
                        </a:rPr>
                        <a:t>開始日および終了日が前後する</a:t>
                      </a:r>
                      <a:endParaRPr sz="8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dirty="0">
                          <a:latin typeface="Arial"/>
                          <a:ea typeface="Arial"/>
                          <a:cs typeface="Arial"/>
                          <a:sym typeface="Arial"/>
                        </a:rPr>
                        <a:t>　場合がございます。</a:t>
                      </a:r>
                      <a:endParaRPr sz="800" u="none" strike="noStrike" cap="none" dirty="0">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5"/>
                  </a:ext>
                </a:extLst>
              </a:tr>
              <a:tr h="5968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dirty="0">
                          <a:solidFill>
                            <a:schemeClr val="dk1"/>
                          </a:solidFill>
                          <a:latin typeface="Arial"/>
                          <a:ea typeface="Arial"/>
                          <a:cs typeface="Arial"/>
                          <a:sym typeface="Arial"/>
                        </a:rPr>
                        <a:t>1枠目・2枠目ともに　1,400,000円/枠/月</a:t>
                      </a:r>
                      <a:r>
                        <a:rPr lang="ja-JP" sz="1000" b="0" i="0" u="none" strike="noStrike" cap="none" dirty="0">
                          <a:solidFill>
                            <a:schemeClr val="dk1"/>
                          </a:solidFill>
                          <a:latin typeface="Arial"/>
                          <a:ea typeface="Arial"/>
                          <a:cs typeface="Arial"/>
                          <a:sym typeface="Arial"/>
                        </a:rPr>
                        <a:t>（税抜）</a:t>
                      </a:r>
                      <a:endParaRPr sz="1000" u="none" strike="noStrike" cap="none" dirty="0"/>
                    </a:p>
                    <a:p>
                      <a:pPr marL="0" marR="0" lvl="0" indent="0" algn="l" rtl="0">
                        <a:lnSpc>
                          <a:spcPct val="130000"/>
                        </a:lnSpc>
                        <a:spcBef>
                          <a:spcPts val="0"/>
                        </a:spcBef>
                        <a:spcAft>
                          <a:spcPts val="0"/>
                        </a:spcAft>
                        <a:buClr>
                          <a:schemeClr val="dk1"/>
                        </a:buClr>
                        <a:buSzPts val="1200"/>
                        <a:buFont typeface="Arial"/>
                        <a:buNone/>
                      </a:pPr>
                      <a:r>
                        <a:rPr lang="ja-JP" sz="1000" u="none" strike="noStrike" cap="none" dirty="0">
                          <a:latin typeface="Arial"/>
                          <a:ea typeface="Arial"/>
                          <a:cs typeface="Arial"/>
                          <a:sym typeface="Arial"/>
                        </a:rPr>
                        <a:t>※</a:t>
                      </a:r>
                      <a:r>
                        <a:rPr lang="ja-JP" sz="1000" u="none" strike="noStrike" cap="none" dirty="0"/>
                        <a:t>掲出</a:t>
                      </a:r>
                      <a:r>
                        <a:rPr lang="ja-JP" sz="1000" u="none" strike="noStrike" cap="none" dirty="0">
                          <a:latin typeface="Arial"/>
                          <a:ea typeface="Arial"/>
                          <a:cs typeface="Arial"/>
                          <a:sym typeface="Arial"/>
                        </a:rPr>
                        <a:t>順は決定優先となります。</a:t>
                      </a:r>
                      <a:endParaRPr sz="1000" b="0" i="0" u="none" strike="noStrike" cap="none" dirty="0">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6"/>
                  </a:ext>
                </a:extLst>
              </a:tr>
              <a:tr h="5968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料金適用期間</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a:latin typeface="Arial"/>
                          <a:ea typeface="Arial"/>
                          <a:cs typeface="Arial"/>
                          <a:sym typeface="Arial"/>
                        </a:rPr>
                        <a:t>2025年</a:t>
                      </a:r>
                      <a:r>
                        <a:rPr lang="ja-JP" sz="1000" b="0" u="none" strike="noStrike" cap="none">
                          <a:solidFill>
                            <a:srgbClr val="FF0000"/>
                          </a:solidFill>
                          <a:latin typeface="Arial"/>
                          <a:ea typeface="Arial"/>
                          <a:cs typeface="Arial"/>
                          <a:sym typeface="Arial"/>
                        </a:rPr>
                        <a:t>10</a:t>
                      </a:r>
                      <a:r>
                        <a:rPr lang="ja-JP" sz="1000" b="0" u="none" strike="noStrike" cap="none">
                          <a:latin typeface="Arial"/>
                          <a:ea typeface="Arial"/>
                          <a:cs typeface="Arial"/>
                          <a:sym typeface="Arial"/>
                        </a:rPr>
                        <a:t>月～2026年3月</a:t>
                      </a:r>
                      <a:r>
                        <a:rPr lang="ja-JP" sz="1000" u="none" strike="noStrike" cap="none"/>
                        <a:t>掲出</a:t>
                      </a:r>
                      <a:r>
                        <a:rPr lang="ja-JP" sz="1000" b="0" i="0" u="none" strike="noStrike" cap="none">
                          <a:latin typeface="Arial"/>
                          <a:ea typeface="Arial"/>
                          <a:cs typeface="Arial"/>
                          <a:sym typeface="Arial"/>
                        </a:rPr>
                        <a:t>分</a:t>
                      </a:r>
                      <a:endParaRPr sz="1000" b="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7"/>
                  </a:ext>
                </a:extLst>
              </a:tr>
              <a:tr h="5968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納品日</a:t>
                      </a:r>
                      <a:endParaRPr sz="1000" b="1"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t>掲出</a:t>
                      </a:r>
                      <a:r>
                        <a:rPr lang="ja-JP" sz="1000" b="0" i="0" u="none" strike="noStrike" cap="none" dirty="0">
                          <a:solidFill>
                            <a:srgbClr val="000000"/>
                          </a:solidFill>
                          <a:latin typeface="Arial"/>
                          <a:ea typeface="Arial"/>
                          <a:cs typeface="Arial"/>
                          <a:sym typeface="Arial"/>
                        </a:rPr>
                        <a:t>開始の前々月13日頃</a:t>
                      </a:r>
                      <a:endParaRPr sz="1400" u="none" strike="noStrike" cap="none" dirty="0"/>
                    </a:p>
                    <a:p>
                      <a:pPr marL="0" marR="0" lvl="0" indent="0" algn="l" rtl="0">
                        <a:lnSpc>
                          <a:spcPct val="130000"/>
                        </a:lnSpc>
                        <a:spcBef>
                          <a:spcPts val="0"/>
                        </a:spcBef>
                        <a:spcAft>
                          <a:spcPts val="0"/>
                        </a:spcAft>
                        <a:buClr>
                          <a:srgbClr val="000000"/>
                        </a:buClr>
                        <a:buSzPts val="1200"/>
                        <a:buFont typeface="Arial"/>
                        <a:buNone/>
                      </a:pPr>
                      <a:r>
                        <a:rPr lang="ja-JP" sz="800" b="0" i="0" u="none" strike="noStrike" cap="none" dirty="0">
                          <a:solidFill>
                            <a:srgbClr val="000000"/>
                          </a:solidFill>
                          <a:latin typeface="Arial"/>
                          <a:ea typeface="Arial"/>
                          <a:cs typeface="Arial"/>
                          <a:sym typeface="Arial"/>
                        </a:rPr>
                        <a:t>※具体的な日付はお問い合わせください。</a:t>
                      </a:r>
                      <a:endParaRPr sz="14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8"/>
                  </a:ext>
                </a:extLst>
              </a:tr>
              <a:tr h="5968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備考</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100" u="none" strike="noStrike" cap="none" dirty="0"/>
                        <a:t>・1枠目・2枠目ともに、15秒間完全に強制視聴。</a:t>
                      </a:r>
                      <a:endParaRPr dirty="0"/>
                    </a:p>
                    <a:p>
                      <a:pPr marL="0" marR="0" lvl="0" indent="0" algn="l" rtl="0">
                        <a:lnSpc>
                          <a:spcPct val="130000"/>
                        </a:lnSpc>
                        <a:spcBef>
                          <a:spcPts val="0"/>
                        </a:spcBef>
                        <a:spcAft>
                          <a:spcPts val="0"/>
                        </a:spcAft>
                        <a:buClr>
                          <a:srgbClr val="000000"/>
                        </a:buClr>
                        <a:buSzPts val="1200"/>
                        <a:buFont typeface="Arial"/>
                        <a:buNone/>
                      </a:pPr>
                      <a:r>
                        <a:rPr lang="ja-JP" sz="1100" u="none" strike="noStrike" cap="none" dirty="0"/>
                        <a:t>・個人モニター上での外部遷移は不可。</a:t>
                      </a:r>
                      <a:endParaRPr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9"/>
                  </a:ext>
                </a:extLst>
              </a:tr>
            </a:tbl>
          </a:graphicData>
        </a:graphic>
      </p:graphicFrame>
      <p:grpSp>
        <p:nvGrpSpPr>
          <p:cNvPr id="392" name="Google Shape;392;p2"/>
          <p:cNvGrpSpPr/>
          <p:nvPr/>
        </p:nvGrpSpPr>
        <p:grpSpPr>
          <a:xfrm>
            <a:off x="411340" y="2223018"/>
            <a:ext cx="5266414" cy="380235"/>
            <a:chOff x="411340" y="2223018"/>
            <a:chExt cx="5266414" cy="380235"/>
          </a:xfrm>
        </p:grpSpPr>
        <p:sp>
          <p:nvSpPr>
            <p:cNvPr id="393" name="Google Shape;393;p2"/>
            <p:cNvSpPr txBox="1"/>
            <p:nvPr/>
          </p:nvSpPr>
          <p:spPr>
            <a:xfrm>
              <a:off x="1939154" y="2387853"/>
              <a:ext cx="3738600" cy="215400"/>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※以下の画面はイメージです</a:t>
              </a:r>
              <a:endParaRPr sz="800" b="0" i="0" u="none" strike="noStrike" cap="none">
                <a:solidFill>
                  <a:srgbClr val="000000"/>
                </a:solidFill>
                <a:latin typeface="Arial"/>
                <a:ea typeface="Arial"/>
                <a:cs typeface="Arial"/>
                <a:sym typeface="Arial"/>
              </a:endParaRPr>
            </a:p>
          </p:txBody>
        </p:sp>
        <p:grpSp>
          <p:nvGrpSpPr>
            <p:cNvPr id="394" name="Google Shape;394;p2"/>
            <p:cNvGrpSpPr/>
            <p:nvPr/>
          </p:nvGrpSpPr>
          <p:grpSpPr>
            <a:xfrm>
              <a:off x="411340" y="2223018"/>
              <a:ext cx="5156295" cy="313913"/>
              <a:chOff x="434568" y="5145443"/>
              <a:chExt cx="5285779" cy="326871"/>
            </a:xfrm>
          </p:grpSpPr>
          <p:pic>
            <p:nvPicPr>
              <p:cNvPr id="395" name="Google Shape;395;p2"/>
              <p:cNvPicPr preferRelativeResize="0"/>
              <p:nvPr/>
            </p:nvPicPr>
            <p:blipFill rotWithShape="1">
              <a:blip r:embed="rId7">
                <a:alphaModFix/>
              </a:blip>
              <a:srcRect/>
              <a:stretch/>
            </p:blipFill>
            <p:spPr>
              <a:xfrm rot="-1800000">
                <a:off x="478360" y="5189235"/>
                <a:ext cx="239286" cy="239286"/>
              </a:xfrm>
              <a:prstGeom prst="rect">
                <a:avLst/>
              </a:prstGeom>
              <a:noFill/>
              <a:ln>
                <a:noFill/>
              </a:ln>
            </p:spPr>
          </p:pic>
          <p:cxnSp>
            <p:nvCxnSpPr>
              <p:cNvPr id="396" name="Google Shape;396;p2"/>
              <p:cNvCxnSpPr/>
              <p:nvPr/>
            </p:nvCxnSpPr>
            <p:spPr>
              <a:xfrm>
                <a:off x="746855" y="5349167"/>
                <a:ext cx="4973492" cy="0"/>
              </a:xfrm>
              <a:prstGeom prst="straightConnector1">
                <a:avLst/>
              </a:prstGeom>
              <a:noFill/>
              <a:ln w="9525" cap="flat" cmpd="sng">
                <a:solidFill>
                  <a:schemeClr val="dk1"/>
                </a:solidFill>
                <a:prstDash val="solid"/>
                <a:miter lim="800000"/>
                <a:headEnd type="none" w="sm" len="sm"/>
                <a:tailEnd type="none" w="sm" len="sm"/>
              </a:ln>
            </p:spPr>
          </p:cxnSp>
        </p:grpSp>
      </p:grpSp>
      <p:sp>
        <p:nvSpPr>
          <p:cNvPr id="2" name="四角形: 角を丸くする 1">
            <a:extLst>
              <a:ext uri="{FF2B5EF4-FFF2-40B4-BE49-F238E27FC236}">
                <a16:creationId xmlns:a16="http://schemas.microsoft.com/office/drawing/2014/main" id="{F8637BAA-1B3C-5124-F7F4-CD95D97A5A10}"/>
              </a:ext>
            </a:extLst>
          </p:cNvPr>
          <p:cNvSpPr/>
          <p:nvPr/>
        </p:nvSpPr>
        <p:spPr>
          <a:xfrm>
            <a:off x="8029575" y="522363"/>
            <a:ext cx="2520808" cy="497079"/>
          </a:xfrm>
          <a:prstGeom prst="roundRect">
            <a:avLst/>
          </a:pr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言語出し分けオプション対応</a:t>
            </a:r>
            <a:endParaRPr kumimoji="1" lang="en-US" altLang="ja-JP" sz="1200" b="1" dirty="0">
              <a:solidFill>
                <a:schemeClr val="tx1"/>
              </a:solidFill>
            </a:endParaRPr>
          </a:p>
          <a:p>
            <a:pPr algn="ctr"/>
            <a:r>
              <a:rPr kumimoji="1" lang="ja-JP" altLang="en-US" sz="1050" dirty="0">
                <a:solidFill>
                  <a:schemeClr val="tx1"/>
                </a:solidFill>
              </a:rPr>
              <a:t>➡「オプションのご案内」をご参照ください</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cxnSp>
        <p:nvCxnSpPr>
          <p:cNvPr id="403" name="Google Shape;403;p3"/>
          <p:cNvCxnSpPr/>
          <p:nvPr/>
        </p:nvCxnSpPr>
        <p:spPr>
          <a:xfrm>
            <a:off x="800938" y="1045466"/>
            <a:ext cx="9311973" cy="0"/>
          </a:xfrm>
          <a:prstGeom prst="straightConnector1">
            <a:avLst/>
          </a:prstGeom>
          <a:noFill/>
          <a:ln w="9525" cap="flat" cmpd="sng">
            <a:solidFill>
              <a:schemeClr val="dk1"/>
            </a:solidFill>
            <a:prstDash val="solid"/>
            <a:miter lim="800000"/>
            <a:headEnd type="none" w="sm" len="sm"/>
            <a:tailEnd type="none" w="sm" len="sm"/>
          </a:ln>
        </p:spPr>
      </p:cxnSp>
      <p:sp>
        <p:nvSpPr>
          <p:cNvPr id="404" name="Google Shape;404;p3"/>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ltLang="ja-JP" sz="1000" b="0" i="0" u="none" strike="noStrike" cap="none">
                <a:solidFill>
                  <a:srgbClr val="000000"/>
                </a:solidFill>
              </a:rPr>
              <a:t>11</a:t>
            </a:fld>
            <a:endParaRPr sz="1000" b="0" i="0" u="none" strike="noStrike" cap="none">
              <a:solidFill>
                <a:srgbClr val="000000"/>
              </a:solidFill>
            </a:endParaRPr>
          </a:p>
        </p:txBody>
      </p:sp>
      <p:sp>
        <p:nvSpPr>
          <p:cNvPr id="405" name="Google Shape;405;p3"/>
          <p:cNvSpPr txBox="1"/>
          <p:nvPr/>
        </p:nvSpPr>
        <p:spPr>
          <a:xfrm>
            <a:off x="694805" y="1071491"/>
            <a:ext cx="5190362" cy="65013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ja-JP" sz="1250" b="0" i="0" u="none" strike="noStrike" cap="none">
                <a:solidFill>
                  <a:srgbClr val="000000"/>
                </a:solidFill>
                <a:latin typeface="Arial"/>
                <a:ea typeface="Arial"/>
                <a:cs typeface="Arial"/>
                <a:sym typeface="Arial"/>
              </a:rPr>
              <a:t>個人モニターにて言語選択後に流れる動画広告枠。</a:t>
            </a:r>
            <a:r>
              <a:rPr lang="ja-JP" sz="1250" b="0" i="0" u="none" strike="noStrike" cap="none">
                <a:solidFill>
                  <a:schemeClr val="dk1"/>
                </a:solidFill>
                <a:latin typeface="Arial"/>
                <a:ea typeface="Arial"/>
                <a:cs typeface="Arial"/>
                <a:sym typeface="Arial"/>
              </a:rPr>
              <a:t>クラスセグメントが可能で</a:t>
            </a:r>
            <a:r>
              <a:rPr lang="ja-JP" sz="1250" b="0" i="0" u="none" strike="noStrike" cap="none">
                <a:solidFill>
                  <a:srgbClr val="000000"/>
                </a:solidFill>
                <a:latin typeface="Arial"/>
                <a:ea typeface="Arial"/>
                <a:cs typeface="Arial"/>
                <a:sym typeface="Arial"/>
              </a:rPr>
              <a:t>個人モニターを利用されるお客さまに必ず視認されます。</a:t>
            </a:r>
            <a:endParaRPr sz="1250" b="0" i="0" u="none" strike="noStrike" cap="none">
              <a:solidFill>
                <a:srgbClr val="000000"/>
              </a:solidFill>
              <a:latin typeface="Arial"/>
              <a:ea typeface="Arial"/>
              <a:cs typeface="Arial"/>
              <a:sym typeface="Arial"/>
            </a:endParaRPr>
          </a:p>
        </p:txBody>
      </p:sp>
      <p:sp>
        <p:nvSpPr>
          <p:cNvPr id="406" name="Google Shape;406;p3"/>
          <p:cNvSpPr txBox="1"/>
          <p:nvPr/>
        </p:nvSpPr>
        <p:spPr>
          <a:xfrm>
            <a:off x="688677" y="111100"/>
            <a:ext cx="9678924" cy="984845"/>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dirty="0">
                <a:solidFill>
                  <a:srgbClr val="FF0000"/>
                </a:solidFill>
                <a:latin typeface="Arial"/>
                <a:ea typeface="Arial"/>
                <a:cs typeface="Arial"/>
                <a:sym typeface="Arial"/>
              </a:rPr>
              <a:t>国際線 </a:t>
            </a:r>
            <a:r>
              <a:rPr lang="ja-JP" sz="2000" b="1" i="0" u="none" strike="noStrike" cap="none" dirty="0">
                <a:solidFill>
                  <a:srgbClr val="000000"/>
                </a:solidFill>
                <a:latin typeface="Arial"/>
                <a:ea typeface="Arial"/>
                <a:cs typeface="Arial"/>
                <a:sym typeface="Arial"/>
              </a:rPr>
              <a:t>ウェルカムインタースティシャル動画</a:t>
            </a:r>
            <a:endParaRPr sz="2000" b="1" i="0" u="none" strike="noStrike" cap="none" dirty="0">
              <a:solidFill>
                <a:srgbClr val="000000"/>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2000"/>
              <a:buFont typeface="Arial"/>
              <a:buNone/>
            </a:pPr>
            <a:r>
              <a:rPr lang="ja-JP" sz="2000" b="1" i="0" u="none" strike="noStrike" cap="none" dirty="0">
                <a:solidFill>
                  <a:srgbClr val="FF0000"/>
                </a:solidFill>
                <a:latin typeface="Arial"/>
                <a:ea typeface="Arial"/>
                <a:cs typeface="Arial"/>
                <a:sym typeface="Arial"/>
                <a:hlinkClick r:id="rId3"/>
              </a:rPr>
              <a:t>ビジネス</a:t>
            </a:r>
            <a:r>
              <a:rPr lang="ja-JP" sz="1800" b="1" i="0" u="none" strike="noStrike" cap="none" dirty="0">
                <a:solidFill>
                  <a:srgbClr val="000000"/>
                </a:solidFill>
                <a:latin typeface="Arial"/>
                <a:ea typeface="Arial"/>
                <a:cs typeface="Arial"/>
                <a:sym typeface="Arial"/>
              </a:rPr>
              <a:t>（Airbus A350-1000型機） </a:t>
            </a:r>
            <a:endParaRPr sz="2000" b="1" i="0" u="none" strike="noStrike" cap="none" dirty="0">
              <a:solidFill>
                <a:srgbClr val="000000"/>
              </a:solidFill>
              <a:latin typeface="Arial"/>
              <a:ea typeface="Arial"/>
              <a:cs typeface="Arial"/>
              <a:sym typeface="Arial"/>
            </a:endParaRPr>
          </a:p>
        </p:txBody>
      </p:sp>
      <p:grpSp>
        <p:nvGrpSpPr>
          <p:cNvPr id="407" name="Google Shape;407;p3"/>
          <p:cNvGrpSpPr/>
          <p:nvPr/>
        </p:nvGrpSpPr>
        <p:grpSpPr>
          <a:xfrm>
            <a:off x="1080103" y="1604237"/>
            <a:ext cx="4236896" cy="627824"/>
            <a:chOff x="790556" y="2185702"/>
            <a:chExt cx="4236896" cy="627824"/>
          </a:xfrm>
        </p:grpSpPr>
        <p:sp>
          <p:nvSpPr>
            <p:cNvPr id="408" name="Google Shape;408;p3"/>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月間視聴可能者数</a:t>
              </a:r>
              <a:endParaRPr sz="1400" b="0" i="0" u="none" strike="noStrike" cap="none" baseline="30000">
                <a:solidFill>
                  <a:srgbClr val="000000"/>
                </a:solidFill>
                <a:latin typeface="Arial"/>
                <a:ea typeface="Arial"/>
                <a:cs typeface="Arial"/>
                <a:sym typeface="Arial"/>
              </a:endParaRPr>
            </a:p>
          </p:txBody>
        </p:sp>
        <p:sp>
          <p:nvSpPr>
            <p:cNvPr id="409" name="Google Shape;409;p3"/>
            <p:cNvSpPr txBox="1"/>
            <p:nvPr/>
          </p:nvSpPr>
          <p:spPr>
            <a:xfrm>
              <a:off x="3286391" y="2185702"/>
              <a:ext cx="1741061"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a:solidFill>
                    <a:schemeClr val="dk1"/>
                  </a:solidFill>
                  <a:latin typeface="Arial"/>
                  <a:ea typeface="Arial"/>
                  <a:cs typeface="Arial"/>
                  <a:sym typeface="Arial"/>
                </a:rPr>
                <a:t> 1.5 </a:t>
              </a:r>
              <a:r>
                <a:rPr lang="ja-JP" sz="1200" b="0" i="0" u="none" strike="noStrike" cap="none">
                  <a:solidFill>
                    <a:schemeClr val="dk1"/>
                  </a:solidFill>
                  <a:latin typeface="Arial"/>
                  <a:ea typeface="Arial"/>
                  <a:cs typeface="Arial"/>
                  <a:sym typeface="Arial"/>
                </a:rPr>
                <a:t>万人</a:t>
              </a:r>
              <a:r>
                <a:rPr lang="ja-JP" sz="1200" b="0" i="0" u="none" strike="noStrike" cap="none" baseline="30000">
                  <a:solidFill>
                    <a:schemeClr val="dk1"/>
                  </a:solidFill>
                  <a:latin typeface="Arial"/>
                  <a:ea typeface="Arial"/>
                  <a:cs typeface="Arial"/>
                  <a:sym typeface="Arial"/>
                </a:rPr>
                <a:t>※1</a:t>
              </a:r>
              <a:endParaRPr sz="2000" b="0" i="0" u="none" strike="noStrike" cap="none" baseline="30000">
                <a:solidFill>
                  <a:schemeClr val="dk1"/>
                </a:solidFill>
                <a:latin typeface="Arial"/>
                <a:ea typeface="Arial"/>
                <a:cs typeface="Arial"/>
                <a:sym typeface="Arial"/>
              </a:endParaRPr>
            </a:p>
          </p:txBody>
        </p:sp>
        <p:sp>
          <p:nvSpPr>
            <p:cNvPr id="410" name="Google Shape;410;p3"/>
            <p:cNvSpPr txBox="1"/>
            <p:nvPr/>
          </p:nvSpPr>
          <p:spPr>
            <a:xfrm>
              <a:off x="2337873" y="2457311"/>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Arial"/>
                  <a:ea typeface="Arial"/>
                  <a:cs typeface="Arial"/>
                  <a:sym typeface="Arial"/>
                </a:rPr>
                <a:t>国際線新型機 約</a:t>
              </a:r>
              <a:endParaRPr sz="1000" b="0" i="0" u="none" strike="noStrike" cap="none" baseline="30000">
                <a:solidFill>
                  <a:srgbClr val="000000"/>
                </a:solidFill>
                <a:latin typeface="Arial"/>
                <a:ea typeface="Arial"/>
                <a:cs typeface="Arial"/>
                <a:sym typeface="Arial"/>
              </a:endParaRPr>
            </a:p>
          </p:txBody>
        </p:sp>
      </p:grpSp>
      <p:grpSp>
        <p:nvGrpSpPr>
          <p:cNvPr id="411" name="Google Shape;411;p3"/>
          <p:cNvGrpSpPr/>
          <p:nvPr/>
        </p:nvGrpSpPr>
        <p:grpSpPr>
          <a:xfrm>
            <a:off x="476598" y="2705807"/>
            <a:ext cx="5006256" cy="3918465"/>
            <a:chOff x="424824" y="2643172"/>
            <a:chExt cx="5006256" cy="3918465"/>
          </a:xfrm>
        </p:grpSpPr>
        <p:grpSp>
          <p:nvGrpSpPr>
            <p:cNvPr id="412" name="Google Shape;412;p3"/>
            <p:cNvGrpSpPr/>
            <p:nvPr/>
          </p:nvGrpSpPr>
          <p:grpSpPr>
            <a:xfrm>
              <a:off x="438932" y="5258536"/>
              <a:ext cx="2136714" cy="1303101"/>
              <a:chOff x="-701851" y="5114959"/>
              <a:chExt cx="1066115" cy="609576"/>
            </a:xfrm>
          </p:grpSpPr>
          <p:sp>
            <p:nvSpPr>
              <p:cNvPr id="413" name="Google Shape;413;p3"/>
              <p:cNvSpPr/>
              <p:nvPr/>
            </p:nvSpPr>
            <p:spPr>
              <a:xfrm>
                <a:off x="-701851" y="5114959"/>
                <a:ext cx="1066115" cy="609576"/>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14" name="Google Shape;414;p3"/>
              <p:cNvSpPr txBox="1"/>
              <p:nvPr/>
            </p:nvSpPr>
            <p:spPr>
              <a:xfrm>
                <a:off x="-609000" y="5342328"/>
                <a:ext cx="880412" cy="17419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1400" b="1" i="0" u="none" strike="noStrike" cap="none">
                    <a:solidFill>
                      <a:srgbClr val="FFFFFF"/>
                    </a:solidFill>
                    <a:latin typeface="Arial"/>
                    <a:ea typeface="Arial"/>
                    <a:cs typeface="Arial"/>
                    <a:sym typeface="Arial"/>
                  </a:rPr>
                  <a:t>CM①②</a:t>
                </a:r>
                <a:endParaRPr sz="2800" b="0" i="0" u="none" strike="noStrike" cap="none">
                  <a:solidFill>
                    <a:srgbClr val="000000"/>
                  </a:solidFill>
                  <a:latin typeface="Arial"/>
                  <a:ea typeface="Arial"/>
                  <a:cs typeface="Arial"/>
                  <a:sym typeface="Arial"/>
                </a:endParaRPr>
              </a:p>
            </p:txBody>
          </p:sp>
        </p:grpSp>
        <p:sp>
          <p:nvSpPr>
            <p:cNvPr id="415" name="Google Shape;415;p3"/>
            <p:cNvSpPr/>
            <p:nvPr/>
          </p:nvSpPr>
          <p:spPr>
            <a:xfrm rot="5400000">
              <a:off x="2762621" y="3661655"/>
              <a:ext cx="143678" cy="62842"/>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16" name="Google Shape;416;p3"/>
            <p:cNvSpPr/>
            <p:nvPr/>
          </p:nvSpPr>
          <p:spPr>
            <a:xfrm>
              <a:off x="716715" y="2653326"/>
              <a:ext cx="1529525" cy="313156"/>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lt1"/>
                  </a:solidFill>
                  <a:latin typeface="Arial"/>
                  <a:ea typeface="Arial"/>
                  <a:cs typeface="Arial"/>
                  <a:sym typeface="Arial"/>
                </a:rPr>
                <a:t>ウェルカム画面</a:t>
              </a:r>
              <a:endParaRPr sz="1000" b="1" i="0" u="none" strike="noStrike" cap="none">
                <a:solidFill>
                  <a:schemeClr val="lt1"/>
                </a:solidFill>
                <a:latin typeface="Arial"/>
                <a:ea typeface="Arial"/>
                <a:cs typeface="Arial"/>
                <a:sym typeface="Arial"/>
              </a:endParaRPr>
            </a:p>
          </p:txBody>
        </p:sp>
        <p:pic>
          <p:nvPicPr>
            <p:cNvPr id="417" name="Google Shape;417;p3"/>
            <p:cNvPicPr preferRelativeResize="0"/>
            <p:nvPr/>
          </p:nvPicPr>
          <p:blipFill rotWithShape="1">
            <a:blip r:embed="rId4">
              <a:alphaModFix/>
            </a:blip>
            <a:srcRect/>
            <a:stretch/>
          </p:blipFill>
          <p:spPr>
            <a:xfrm>
              <a:off x="424824" y="3069036"/>
              <a:ext cx="2219816" cy="1248080"/>
            </a:xfrm>
            <a:prstGeom prst="rect">
              <a:avLst/>
            </a:prstGeom>
            <a:noFill/>
            <a:ln>
              <a:noFill/>
            </a:ln>
          </p:spPr>
        </p:pic>
        <p:sp>
          <p:nvSpPr>
            <p:cNvPr id="418" name="Google Shape;418;p3"/>
            <p:cNvSpPr/>
            <p:nvPr/>
          </p:nvSpPr>
          <p:spPr>
            <a:xfrm>
              <a:off x="798600" y="4618135"/>
              <a:ext cx="1447640" cy="483157"/>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900" b="1" i="0" u="none" strike="noStrike" cap="none">
                  <a:solidFill>
                    <a:schemeClr val="lt1"/>
                  </a:solidFill>
                  <a:latin typeface="Arial"/>
                  <a:ea typeface="Arial"/>
                  <a:cs typeface="Arial"/>
                  <a:sym typeface="Arial"/>
                </a:rPr>
                <a:t>ウェルカムインター</a:t>
              </a:r>
              <a:endParaRPr sz="9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ja-JP" sz="900" b="1" i="0" u="none" strike="noStrike" cap="none">
                  <a:solidFill>
                    <a:schemeClr val="lt1"/>
                  </a:solidFill>
                  <a:latin typeface="Arial"/>
                  <a:ea typeface="Arial"/>
                  <a:cs typeface="Arial"/>
                  <a:sym typeface="Arial"/>
                </a:rPr>
                <a:t>スティシャル動画</a:t>
              </a:r>
              <a:endParaRPr sz="900" b="1" i="0" u="none" strike="noStrike" cap="none">
                <a:solidFill>
                  <a:schemeClr val="lt1"/>
                </a:solidFill>
                <a:latin typeface="Arial"/>
                <a:ea typeface="Arial"/>
                <a:cs typeface="Arial"/>
                <a:sym typeface="Arial"/>
              </a:endParaRPr>
            </a:p>
          </p:txBody>
        </p:sp>
        <p:pic>
          <p:nvPicPr>
            <p:cNvPr id="419" name="Google Shape;419;p3"/>
            <p:cNvPicPr preferRelativeResize="0"/>
            <p:nvPr/>
          </p:nvPicPr>
          <p:blipFill rotWithShape="1">
            <a:blip r:embed="rId5">
              <a:alphaModFix/>
            </a:blip>
            <a:srcRect/>
            <a:stretch/>
          </p:blipFill>
          <p:spPr>
            <a:xfrm>
              <a:off x="2995105" y="3070091"/>
              <a:ext cx="2224923" cy="1303102"/>
            </a:xfrm>
            <a:prstGeom prst="rect">
              <a:avLst/>
            </a:prstGeom>
            <a:noFill/>
            <a:ln>
              <a:noFill/>
            </a:ln>
          </p:spPr>
        </p:pic>
        <p:sp>
          <p:nvSpPr>
            <p:cNvPr id="420" name="Google Shape;420;p3"/>
            <p:cNvSpPr/>
            <p:nvPr/>
          </p:nvSpPr>
          <p:spPr>
            <a:xfrm>
              <a:off x="3518072" y="2643172"/>
              <a:ext cx="1178988" cy="338269"/>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lt1"/>
                  </a:solidFill>
                  <a:latin typeface="Arial"/>
                  <a:ea typeface="Arial"/>
                  <a:cs typeface="Arial"/>
                  <a:sym typeface="Arial"/>
                </a:rPr>
                <a:t>言語選択</a:t>
              </a:r>
              <a:endParaRPr sz="1000" b="1" i="0" u="none" strike="noStrike" cap="none">
                <a:solidFill>
                  <a:schemeClr val="lt1"/>
                </a:solidFill>
                <a:latin typeface="Arial"/>
                <a:ea typeface="Arial"/>
                <a:cs typeface="Arial"/>
                <a:sym typeface="Arial"/>
              </a:endParaRPr>
            </a:p>
          </p:txBody>
        </p:sp>
        <p:sp>
          <p:nvSpPr>
            <p:cNvPr id="421" name="Google Shape;421;p3"/>
            <p:cNvSpPr/>
            <p:nvPr/>
          </p:nvSpPr>
          <p:spPr>
            <a:xfrm rot="5400000">
              <a:off x="5327820" y="3661655"/>
              <a:ext cx="143678" cy="62842"/>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sp>
        <p:nvSpPr>
          <p:cNvPr id="422" name="Google Shape;422;p3"/>
          <p:cNvSpPr/>
          <p:nvPr/>
        </p:nvSpPr>
        <p:spPr>
          <a:xfrm rot="5400000">
            <a:off x="2786547" y="6002090"/>
            <a:ext cx="143678" cy="62842"/>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23" name="Google Shape;423;p3"/>
          <p:cNvSpPr/>
          <p:nvPr/>
        </p:nvSpPr>
        <p:spPr>
          <a:xfrm>
            <a:off x="3557651" y="4785624"/>
            <a:ext cx="1298770" cy="273447"/>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lt1"/>
                </a:solidFill>
                <a:latin typeface="Arial"/>
                <a:ea typeface="Arial"/>
                <a:cs typeface="Arial"/>
                <a:sym typeface="Arial"/>
              </a:rPr>
              <a:t>モード選択</a:t>
            </a:r>
            <a:endParaRPr sz="1000" b="1" i="0" u="none" strike="noStrike" cap="none">
              <a:solidFill>
                <a:schemeClr val="lt1"/>
              </a:solidFill>
              <a:latin typeface="Arial"/>
              <a:ea typeface="Arial"/>
              <a:cs typeface="Arial"/>
              <a:sym typeface="Arial"/>
            </a:endParaRPr>
          </a:p>
        </p:txBody>
      </p:sp>
      <p:pic>
        <p:nvPicPr>
          <p:cNvPr id="424" name="Google Shape;424;p3"/>
          <p:cNvPicPr preferRelativeResize="0"/>
          <p:nvPr/>
        </p:nvPicPr>
        <p:blipFill rotWithShape="1">
          <a:blip r:embed="rId6">
            <a:alphaModFix/>
          </a:blip>
          <a:srcRect/>
          <a:stretch/>
        </p:blipFill>
        <p:spPr>
          <a:xfrm>
            <a:off x="3092077" y="5321171"/>
            <a:ext cx="2224923" cy="1336771"/>
          </a:xfrm>
          <a:prstGeom prst="rect">
            <a:avLst/>
          </a:prstGeom>
          <a:noFill/>
          <a:ln>
            <a:noFill/>
          </a:ln>
        </p:spPr>
      </p:pic>
      <p:sp>
        <p:nvSpPr>
          <p:cNvPr id="425" name="Google Shape;425;p3"/>
          <p:cNvSpPr txBox="1"/>
          <p:nvPr/>
        </p:nvSpPr>
        <p:spPr>
          <a:xfrm>
            <a:off x="458725" y="6744092"/>
            <a:ext cx="5108910" cy="70784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※1：25年5月実績（JAL保有データ）</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※再生開始直後の数秒間、シークバーがCMに重なるように表示され、その間は映像の輝度が下がります</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a:solidFill>
                  <a:schemeClr val="dk1"/>
                </a:solidFill>
                <a:latin typeface="Arial"/>
                <a:ea typeface="Arial"/>
                <a:cs typeface="Arial"/>
                <a:sym typeface="Arial"/>
              </a:rPr>
              <a:t>（本メニューの場合、早送り機能はありません）。</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a:solidFill>
                  <a:schemeClr val="dk1"/>
                </a:solidFill>
                <a:latin typeface="Arial"/>
                <a:ea typeface="Arial"/>
                <a:cs typeface="Arial"/>
                <a:sym typeface="Arial"/>
              </a:rPr>
              <a:t>※機内アナウンス時には再生が一時中止等される場合がございます。</a:t>
            </a:r>
            <a:endParaRPr sz="800" b="0" i="0" u="none" strike="noStrike" cap="none">
              <a:solidFill>
                <a:schemeClr val="dk1"/>
              </a:solidFill>
              <a:latin typeface="Arial"/>
              <a:ea typeface="Arial"/>
              <a:cs typeface="Arial"/>
              <a:sym typeface="Arial"/>
            </a:endParaRPr>
          </a:p>
        </p:txBody>
      </p:sp>
      <p:graphicFrame>
        <p:nvGraphicFramePr>
          <p:cNvPr id="426" name="Google Shape;426;p3"/>
          <p:cNvGraphicFramePr/>
          <p:nvPr>
            <p:extLst>
              <p:ext uri="{D42A27DB-BD31-4B8C-83A1-F6EECF244321}">
                <p14:modId xmlns:p14="http://schemas.microsoft.com/office/powerpoint/2010/main" val="1263994692"/>
              </p:ext>
            </p:extLst>
          </p:nvPr>
        </p:nvGraphicFramePr>
        <p:xfrm>
          <a:off x="5778687" y="1121969"/>
          <a:ext cx="4677000" cy="5892667"/>
        </p:xfrm>
        <a:graphic>
          <a:graphicData uri="http://schemas.openxmlformats.org/drawingml/2006/table">
            <a:tbl>
              <a:tblPr>
                <a:noFill/>
                <a:tableStyleId>{C91D7573-8F3B-4C52-A294-5E186322EEFB}</a:tableStyleId>
              </a:tblPr>
              <a:tblGrid>
                <a:gridCol w="973425">
                  <a:extLst>
                    <a:ext uri="{9D8B030D-6E8A-4147-A177-3AD203B41FA5}">
                      <a16:colId xmlns:a16="http://schemas.microsoft.com/office/drawing/2014/main" val="20000"/>
                    </a:ext>
                  </a:extLst>
                </a:gridCol>
                <a:gridCol w="3703575">
                  <a:extLst>
                    <a:ext uri="{9D8B030D-6E8A-4147-A177-3AD203B41FA5}">
                      <a16:colId xmlns:a16="http://schemas.microsoft.com/office/drawing/2014/main" val="20001"/>
                    </a:ext>
                  </a:extLst>
                </a:gridCol>
              </a:tblGrid>
              <a:tr h="4890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メディア</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JAL運航機材　国際線個人用モニター</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solidFill>
                            <a:srgbClr val="FF0000"/>
                          </a:solidFill>
                          <a:latin typeface="Arial"/>
                          <a:ea typeface="Arial"/>
                          <a:cs typeface="Arial"/>
                          <a:sym typeface="Arial"/>
                        </a:rPr>
                        <a:t>対象クラス：ビジネスクラス　全言語共通</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0"/>
                  </a:ext>
                </a:extLst>
              </a:tr>
              <a:tr h="4890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便数</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50" b="0" i="0" u="none" strike="noStrike" cap="none" dirty="0">
                          <a:solidFill>
                            <a:srgbClr val="000000"/>
                          </a:solidFill>
                          <a:latin typeface="Arial"/>
                          <a:ea typeface="Arial"/>
                          <a:cs typeface="Arial"/>
                          <a:sym typeface="Arial"/>
                        </a:rPr>
                        <a:t>約</a:t>
                      </a:r>
                      <a:r>
                        <a:rPr lang="ja-JP" sz="1050" b="0" i="0" u="none" strike="noStrike" cap="none" dirty="0">
                          <a:solidFill>
                            <a:schemeClr val="dk1"/>
                          </a:solidFill>
                          <a:latin typeface="Arial"/>
                          <a:ea typeface="Arial"/>
                          <a:cs typeface="Arial"/>
                          <a:sym typeface="Arial"/>
                        </a:rPr>
                        <a:t> 300便</a:t>
                      </a:r>
                      <a:r>
                        <a:rPr lang="ja-JP" sz="1050" b="0" i="0" u="none" strike="noStrike" cap="none" dirty="0">
                          <a:solidFill>
                            <a:srgbClr val="000000"/>
                          </a:solidFill>
                          <a:latin typeface="Arial"/>
                          <a:ea typeface="Arial"/>
                          <a:cs typeface="Arial"/>
                          <a:sym typeface="Arial"/>
                        </a:rPr>
                        <a:t> / 国際線全体 約3,600便</a:t>
                      </a:r>
                      <a:r>
                        <a:rPr lang="ja-JP" altLang="ja-JP" sz="1100" u="none" strike="noStrike" cap="none" baseline="30000" dirty="0">
                          <a:latin typeface="Arial"/>
                          <a:ea typeface="Arial"/>
                          <a:cs typeface="Arial"/>
                          <a:sym typeface="Arial"/>
                        </a:rPr>
                        <a:t>※1</a:t>
                      </a:r>
                      <a:endParaRPr sz="1100" u="none" strike="noStrike" cap="none" baseline="30000"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dirty="0">
                          <a:latin typeface="Arial"/>
                          <a:ea typeface="Arial"/>
                          <a:cs typeface="Arial"/>
                          <a:sym typeface="Arial"/>
                        </a:rPr>
                        <a:t>※</a:t>
                      </a:r>
                      <a:r>
                        <a:rPr lang="ja-JP" sz="800" u="none" strike="noStrike" cap="none" dirty="0"/>
                        <a:t>上記ほか</a:t>
                      </a:r>
                      <a:r>
                        <a:rPr lang="ja-JP" sz="800" u="none" strike="noStrike" cap="none" dirty="0">
                          <a:latin typeface="Arial"/>
                          <a:ea typeface="Arial"/>
                          <a:cs typeface="Arial"/>
                          <a:sym typeface="Arial"/>
                        </a:rPr>
                        <a:t>、チャーターを含む臨時便でも</a:t>
                      </a:r>
                      <a:r>
                        <a:rPr lang="ja-JP" sz="800" u="none" strike="noStrike" cap="none" dirty="0"/>
                        <a:t>掲出</a:t>
                      </a:r>
                      <a:r>
                        <a:rPr lang="ja-JP" sz="800" u="none" strike="noStrike" cap="none" dirty="0">
                          <a:latin typeface="Arial"/>
                          <a:ea typeface="Arial"/>
                          <a:cs typeface="Arial"/>
                          <a:sym typeface="Arial"/>
                        </a:rPr>
                        <a:t>する場合がございます。</a:t>
                      </a:r>
                      <a:endParaRPr sz="14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4890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路線</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altLang="en-US" sz="1100" u="none" strike="noStrike" cap="none" dirty="0">
                          <a:latin typeface="Arial"/>
                          <a:ea typeface="Arial"/>
                          <a:cs typeface="Arial"/>
                          <a:sym typeface="Arial"/>
                        </a:rPr>
                        <a:t>羽田＝ロサンゼルス・ニューヨーク・ダラス・</a:t>
                      </a:r>
                    </a:p>
                    <a:p>
                      <a:pPr marL="0" marR="0" lvl="0" indent="0" algn="l" rtl="0">
                        <a:lnSpc>
                          <a:spcPct val="130000"/>
                        </a:lnSpc>
                        <a:spcBef>
                          <a:spcPts val="0"/>
                        </a:spcBef>
                        <a:spcAft>
                          <a:spcPts val="0"/>
                        </a:spcAft>
                        <a:buClr>
                          <a:srgbClr val="000000"/>
                        </a:buClr>
                        <a:buSzPts val="1200"/>
                        <a:buFont typeface="Arial"/>
                        <a:buNone/>
                      </a:pPr>
                      <a:r>
                        <a:rPr lang="ja-JP" altLang="en-US" sz="1100" u="none" strike="noStrike" cap="none" dirty="0">
                          <a:latin typeface="Arial"/>
                          <a:ea typeface="Arial"/>
                          <a:cs typeface="Arial"/>
                          <a:sym typeface="Arial"/>
                        </a:rPr>
                        <a:t>　　　ロンドン ・パリ　</a:t>
                      </a:r>
                      <a:r>
                        <a:rPr lang="en-US" altLang="ja-JP" sz="1100" u="none" strike="noStrike" cap="none" dirty="0">
                          <a:latin typeface="Arial"/>
                          <a:ea typeface="Arial"/>
                          <a:cs typeface="Arial"/>
                          <a:sym typeface="Arial"/>
                        </a:rPr>
                        <a:t>(25</a:t>
                      </a:r>
                      <a:r>
                        <a:rPr lang="ja-JP" altLang="en-US" sz="1100" u="none" strike="noStrike" cap="none" dirty="0">
                          <a:latin typeface="Arial"/>
                          <a:ea typeface="Arial"/>
                          <a:cs typeface="Arial"/>
                          <a:sym typeface="Arial"/>
                        </a:rPr>
                        <a:t>年</a:t>
                      </a:r>
                      <a:r>
                        <a:rPr lang="en-US" altLang="ja-JP" sz="1100" u="none" strike="noStrike" cap="none" dirty="0">
                          <a:latin typeface="Arial"/>
                          <a:ea typeface="Arial"/>
                          <a:cs typeface="Arial"/>
                          <a:sym typeface="Arial"/>
                        </a:rPr>
                        <a:t>7</a:t>
                      </a:r>
                      <a:r>
                        <a:rPr lang="ja-JP" altLang="en-US" sz="1100" u="none" strike="noStrike" cap="none" dirty="0">
                          <a:latin typeface="Arial"/>
                          <a:ea typeface="Arial"/>
                          <a:cs typeface="Arial"/>
                          <a:sym typeface="Arial"/>
                        </a:rPr>
                        <a:t>月時点</a:t>
                      </a:r>
                      <a:r>
                        <a:rPr lang="en-US" altLang="ja-JP" sz="1100" u="none" strike="noStrike" cap="none" dirty="0"/>
                        <a:t>)</a:t>
                      </a:r>
                      <a:endParaRPr lang="ja-JP" altLang="en-US" sz="11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2"/>
                  </a:ext>
                </a:extLst>
              </a:tr>
              <a:tr h="4890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秒数</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15秒　</a:t>
                      </a:r>
                      <a:endParaRPr sz="8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3"/>
                  </a:ext>
                </a:extLst>
              </a:tr>
              <a:tr h="4890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販売枠</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2枠　※1社による2枠/月 購入可。</a:t>
                      </a:r>
                      <a:endParaRPr sz="1000" u="none" strike="noStrike" cap="none">
                        <a:solidFill>
                          <a:srgbClr val="FF0000"/>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4"/>
                  </a:ext>
                </a:extLst>
              </a:tr>
              <a:tr h="5968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期間 </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1カ月間（毎月1日〜末日）</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latin typeface="Arial"/>
                          <a:ea typeface="Arial"/>
                          <a:cs typeface="Arial"/>
                          <a:sym typeface="Arial"/>
                        </a:rPr>
                        <a:t>※機材繰りなどの諸事情により</a:t>
                      </a:r>
                      <a:r>
                        <a:rPr lang="ja-JP" sz="800" u="none" strike="noStrike" cap="none"/>
                        <a:t>掲出</a:t>
                      </a:r>
                      <a:r>
                        <a:rPr lang="ja-JP" sz="800" u="none" strike="noStrike" cap="none">
                          <a:latin typeface="Arial"/>
                          <a:ea typeface="Arial"/>
                          <a:cs typeface="Arial"/>
                          <a:sym typeface="Arial"/>
                        </a:rPr>
                        <a:t>開始日および終了日が前後する</a:t>
                      </a:r>
                      <a:endParaRPr sz="8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latin typeface="Arial"/>
                          <a:ea typeface="Arial"/>
                          <a:cs typeface="Arial"/>
                          <a:sym typeface="Arial"/>
                        </a:rPr>
                        <a:t>　場合がございます。</a:t>
                      </a:r>
                      <a:endParaRPr sz="8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5"/>
                  </a:ext>
                </a:extLst>
              </a:tr>
              <a:tr h="5968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a:solidFill>
                            <a:schemeClr val="dk1"/>
                          </a:solidFill>
                          <a:latin typeface="Arial"/>
                          <a:ea typeface="Arial"/>
                          <a:cs typeface="Arial"/>
                          <a:sym typeface="Arial"/>
                        </a:rPr>
                        <a:t>1枠目・2枠目ともに　1,000,000円/枠/月</a:t>
                      </a:r>
                      <a:r>
                        <a:rPr lang="ja-JP" sz="1000" b="0" i="0" u="none" strike="noStrike" cap="none">
                          <a:solidFill>
                            <a:schemeClr val="dk1"/>
                          </a:solidFill>
                          <a:latin typeface="Arial"/>
                          <a:ea typeface="Arial"/>
                          <a:cs typeface="Arial"/>
                          <a:sym typeface="Arial"/>
                        </a:rPr>
                        <a:t>（税抜）</a:t>
                      </a:r>
                      <a:endParaRPr sz="1000" u="none" strike="noStrike" cap="none"/>
                    </a:p>
                    <a:p>
                      <a:pPr marL="0" marR="0" lvl="0" indent="0" algn="l" rtl="0">
                        <a:lnSpc>
                          <a:spcPct val="130000"/>
                        </a:lnSpc>
                        <a:spcBef>
                          <a:spcPts val="0"/>
                        </a:spcBef>
                        <a:spcAft>
                          <a:spcPts val="0"/>
                        </a:spcAft>
                        <a:buClr>
                          <a:schemeClr val="dk1"/>
                        </a:buClr>
                        <a:buSzPts val="1200"/>
                        <a:buFont typeface="Arial"/>
                        <a:buNone/>
                      </a:pPr>
                      <a:r>
                        <a:rPr lang="ja-JP" sz="1000" u="none" strike="noStrike" cap="none">
                          <a:latin typeface="Arial"/>
                          <a:ea typeface="Arial"/>
                          <a:cs typeface="Arial"/>
                          <a:sym typeface="Arial"/>
                        </a:rPr>
                        <a:t>※</a:t>
                      </a:r>
                      <a:r>
                        <a:rPr lang="ja-JP" sz="1000" u="none" strike="noStrike" cap="none"/>
                        <a:t>掲出</a:t>
                      </a:r>
                      <a:r>
                        <a:rPr lang="ja-JP" sz="1000" u="none" strike="noStrike" cap="none">
                          <a:latin typeface="Arial"/>
                          <a:ea typeface="Arial"/>
                          <a:cs typeface="Arial"/>
                          <a:sym typeface="Arial"/>
                        </a:rPr>
                        <a:t>順は決定優先となります。</a:t>
                      </a:r>
                      <a:endParaRPr sz="1000" b="0" i="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6"/>
                  </a:ext>
                </a:extLst>
              </a:tr>
              <a:tr h="5968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料金適用期間</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a:latin typeface="Arial"/>
                          <a:ea typeface="Arial"/>
                          <a:cs typeface="Arial"/>
                          <a:sym typeface="Arial"/>
                        </a:rPr>
                        <a:t>2025年</a:t>
                      </a:r>
                      <a:r>
                        <a:rPr lang="ja-JP" sz="1000" b="0" u="none" strike="noStrike" cap="none">
                          <a:solidFill>
                            <a:srgbClr val="FF0000"/>
                          </a:solidFill>
                          <a:latin typeface="Arial"/>
                          <a:ea typeface="Arial"/>
                          <a:cs typeface="Arial"/>
                          <a:sym typeface="Arial"/>
                        </a:rPr>
                        <a:t>10</a:t>
                      </a:r>
                      <a:r>
                        <a:rPr lang="ja-JP" sz="1000" b="0" u="none" strike="noStrike" cap="none">
                          <a:latin typeface="Arial"/>
                          <a:ea typeface="Arial"/>
                          <a:cs typeface="Arial"/>
                          <a:sym typeface="Arial"/>
                        </a:rPr>
                        <a:t>月～2026年3月</a:t>
                      </a:r>
                      <a:r>
                        <a:rPr lang="ja-JP" sz="1000" u="none" strike="noStrike" cap="none"/>
                        <a:t>掲出</a:t>
                      </a:r>
                      <a:r>
                        <a:rPr lang="ja-JP" sz="1000" b="0" i="0" u="none" strike="noStrike" cap="none">
                          <a:latin typeface="Arial"/>
                          <a:ea typeface="Arial"/>
                          <a:cs typeface="Arial"/>
                          <a:sym typeface="Arial"/>
                        </a:rPr>
                        <a:t>分</a:t>
                      </a:r>
                      <a:endParaRPr sz="1000" b="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7"/>
                  </a:ext>
                </a:extLst>
              </a:tr>
              <a:tr h="5968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納品日</a:t>
                      </a:r>
                      <a:endParaRPr sz="1000" b="1"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t>掲出</a:t>
                      </a:r>
                      <a:r>
                        <a:rPr lang="ja-JP" sz="1000" b="0" i="0" u="none" strike="noStrike" cap="none">
                          <a:solidFill>
                            <a:srgbClr val="000000"/>
                          </a:solidFill>
                          <a:latin typeface="Arial"/>
                          <a:ea typeface="Arial"/>
                          <a:cs typeface="Arial"/>
                          <a:sym typeface="Arial"/>
                        </a:rPr>
                        <a:t>開始の前々月13日頃</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800" b="0" i="0" u="none" strike="noStrike" cap="none">
                          <a:solidFill>
                            <a:srgbClr val="000000"/>
                          </a:solidFill>
                          <a:latin typeface="Arial"/>
                          <a:ea typeface="Arial"/>
                          <a:cs typeface="Arial"/>
                          <a:sym typeface="Arial"/>
                        </a:rPr>
                        <a:t>※具体的な日付はお問い合わせください。</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8"/>
                  </a:ext>
                </a:extLst>
              </a:tr>
              <a:tr h="5968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備考</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100" u="none" strike="noStrike" cap="none" dirty="0">
                          <a:solidFill>
                            <a:schemeClr val="dk1"/>
                          </a:solidFill>
                        </a:rPr>
                        <a:t>・1枠目・2枠目ともに、15秒間完全に強制視聴。</a:t>
                      </a:r>
                      <a:endParaRPr dirty="0"/>
                    </a:p>
                    <a:p>
                      <a:pPr marL="0" marR="0" lvl="0" indent="0" algn="l" rtl="0">
                        <a:lnSpc>
                          <a:spcPct val="130000"/>
                        </a:lnSpc>
                        <a:spcBef>
                          <a:spcPts val="0"/>
                        </a:spcBef>
                        <a:spcAft>
                          <a:spcPts val="0"/>
                        </a:spcAft>
                        <a:buClr>
                          <a:srgbClr val="000000"/>
                        </a:buClr>
                        <a:buSzPts val="1200"/>
                        <a:buFont typeface="Arial"/>
                        <a:buNone/>
                      </a:pPr>
                      <a:r>
                        <a:rPr lang="ja-JP" sz="1100" u="none" strike="noStrike" cap="none" dirty="0"/>
                        <a:t>・個人モニター上での外部遷移は不可。</a:t>
                      </a:r>
                      <a:endParaRPr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9"/>
                  </a:ext>
                </a:extLst>
              </a:tr>
            </a:tbl>
          </a:graphicData>
        </a:graphic>
      </p:graphicFrame>
      <p:grpSp>
        <p:nvGrpSpPr>
          <p:cNvPr id="427" name="Google Shape;427;p3"/>
          <p:cNvGrpSpPr/>
          <p:nvPr/>
        </p:nvGrpSpPr>
        <p:grpSpPr>
          <a:xfrm>
            <a:off x="411340" y="2223018"/>
            <a:ext cx="5266414" cy="380235"/>
            <a:chOff x="411340" y="2223018"/>
            <a:chExt cx="5266414" cy="380235"/>
          </a:xfrm>
        </p:grpSpPr>
        <p:sp>
          <p:nvSpPr>
            <p:cNvPr id="428" name="Google Shape;428;p3"/>
            <p:cNvSpPr txBox="1"/>
            <p:nvPr/>
          </p:nvSpPr>
          <p:spPr>
            <a:xfrm>
              <a:off x="1939154" y="2387853"/>
              <a:ext cx="3738600" cy="215400"/>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※以下の画面はイメージです</a:t>
              </a:r>
              <a:endParaRPr sz="800" b="0" i="0" u="none" strike="noStrike" cap="none">
                <a:solidFill>
                  <a:srgbClr val="000000"/>
                </a:solidFill>
                <a:latin typeface="Arial"/>
                <a:ea typeface="Arial"/>
                <a:cs typeface="Arial"/>
                <a:sym typeface="Arial"/>
              </a:endParaRPr>
            </a:p>
          </p:txBody>
        </p:sp>
        <p:grpSp>
          <p:nvGrpSpPr>
            <p:cNvPr id="429" name="Google Shape;429;p3"/>
            <p:cNvGrpSpPr/>
            <p:nvPr/>
          </p:nvGrpSpPr>
          <p:grpSpPr>
            <a:xfrm>
              <a:off x="411340" y="2223018"/>
              <a:ext cx="5156295" cy="313913"/>
              <a:chOff x="434568" y="5145443"/>
              <a:chExt cx="5285779" cy="326871"/>
            </a:xfrm>
          </p:grpSpPr>
          <p:pic>
            <p:nvPicPr>
              <p:cNvPr id="430" name="Google Shape;430;p3"/>
              <p:cNvPicPr preferRelativeResize="0"/>
              <p:nvPr/>
            </p:nvPicPr>
            <p:blipFill rotWithShape="1">
              <a:blip r:embed="rId7">
                <a:alphaModFix/>
              </a:blip>
              <a:srcRect/>
              <a:stretch/>
            </p:blipFill>
            <p:spPr>
              <a:xfrm rot="-1800000">
                <a:off x="478360" y="5189235"/>
                <a:ext cx="239286" cy="239286"/>
              </a:xfrm>
              <a:prstGeom prst="rect">
                <a:avLst/>
              </a:prstGeom>
              <a:noFill/>
              <a:ln>
                <a:noFill/>
              </a:ln>
            </p:spPr>
          </p:pic>
          <p:cxnSp>
            <p:nvCxnSpPr>
              <p:cNvPr id="431" name="Google Shape;431;p3"/>
              <p:cNvCxnSpPr/>
              <p:nvPr/>
            </p:nvCxnSpPr>
            <p:spPr>
              <a:xfrm>
                <a:off x="746855" y="5349167"/>
                <a:ext cx="4973492" cy="0"/>
              </a:xfrm>
              <a:prstGeom prst="straightConnector1">
                <a:avLst/>
              </a:prstGeom>
              <a:noFill/>
              <a:ln w="9525" cap="flat" cmpd="sng">
                <a:solidFill>
                  <a:schemeClr val="dk1"/>
                </a:solidFill>
                <a:prstDash val="solid"/>
                <a:miter lim="800000"/>
                <a:headEnd type="none" w="sm" len="sm"/>
                <a:tailEnd type="none" w="sm" len="sm"/>
              </a:ln>
            </p:spPr>
          </p:cxnSp>
        </p:grpSp>
      </p:grpSp>
      <p:sp>
        <p:nvSpPr>
          <p:cNvPr id="2" name="四角形: 角を丸くする 1">
            <a:extLst>
              <a:ext uri="{FF2B5EF4-FFF2-40B4-BE49-F238E27FC236}">
                <a16:creationId xmlns:a16="http://schemas.microsoft.com/office/drawing/2014/main" id="{56179745-4396-1813-D969-09EBD6AA8604}"/>
              </a:ext>
            </a:extLst>
          </p:cNvPr>
          <p:cNvSpPr/>
          <p:nvPr/>
        </p:nvSpPr>
        <p:spPr>
          <a:xfrm>
            <a:off x="8029575" y="522363"/>
            <a:ext cx="2520808" cy="497079"/>
          </a:xfrm>
          <a:prstGeom prst="roundRect">
            <a:avLst/>
          </a:pr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言語出し分けオプション対応</a:t>
            </a:r>
            <a:endParaRPr kumimoji="1" lang="en-US" altLang="ja-JP" sz="1200" b="1" dirty="0">
              <a:solidFill>
                <a:schemeClr val="tx1"/>
              </a:solidFill>
            </a:endParaRPr>
          </a:p>
          <a:p>
            <a:pPr algn="ctr"/>
            <a:r>
              <a:rPr kumimoji="1" lang="ja-JP" altLang="en-US" sz="1050" dirty="0">
                <a:solidFill>
                  <a:schemeClr val="tx1"/>
                </a:solidFill>
              </a:rPr>
              <a:t>➡「オプションのご案内」をご参照ください</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cxnSp>
        <p:nvCxnSpPr>
          <p:cNvPr id="438" name="Google Shape;438;p4"/>
          <p:cNvCxnSpPr/>
          <p:nvPr/>
        </p:nvCxnSpPr>
        <p:spPr>
          <a:xfrm>
            <a:off x="800938" y="1045466"/>
            <a:ext cx="9311973" cy="0"/>
          </a:xfrm>
          <a:prstGeom prst="straightConnector1">
            <a:avLst/>
          </a:prstGeom>
          <a:noFill/>
          <a:ln w="9525" cap="flat" cmpd="sng">
            <a:solidFill>
              <a:schemeClr val="dk1"/>
            </a:solidFill>
            <a:prstDash val="solid"/>
            <a:miter lim="800000"/>
            <a:headEnd type="none" w="sm" len="sm"/>
            <a:tailEnd type="none" w="sm" len="sm"/>
          </a:ln>
        </p:spPr>
      </p:cxnSp>
      <p:sp>
        <p:nvSpPr>
          <p:cNvPr id="439" name="Google Shape;439;p4"/>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ltLang="ja-JP" sz="1000" b="0" i="0" u="none" strike="noStrike" cap="none">
                <a:solidFill>
                  <a:srgbClr val="000000"/>
                </a:solidFill>
              </a:rPr>
              <a:t>12</a:t>
            </a:fld>
            <a:endParaRPr sz="1000" b="0" i="0" u="none" strike="noStrike" cap="none" dirty="0">
              <a:solidFill>
                <a:srgbClr val="000000"/>
              </a:solidFill>
            </a:endParaRPr>
          </a:p>
        </p:txBody>
      </p:sp>
      <p:sp>
        <p:nvSpPr>
          <p:cNvPr id="440" name="Google Shape;440;p4"/>
          <p:cNvSpPr txBox="1"/>
          <p:nvPr/>
        </p:nvSpPr>
        <p:spPr>
          <a:xfrm>
            <a:off x="694805" y="1071491"/>
            <a:ext cx="5190362" cy="65013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ja-JP" sz="1250" b="0" i="0" u="none" strike="noStrike" cap="none">
                <a:solidFill>
                  <a:srgbClr val="000000"/>
                </a:solidFill>
                <a:latin typeface="Arial"/>
                <a:ea typeface="Arial"/>
                <a:cs typeface="Arial"/>
                <a:sym typeface="Arial"/>
              </a:rPr>
              <a:t>個人モニターにて言語選択後に流れる動画広告枠。</a:t>
            </a:r>
            <a:r>
              <a:rPr lang="ja-JP" sz="1250" b="0" i="0" u="none" strike="noStrike" cap="none">
                <a:solidFill>
                  <a:schemeClr val="dk1"/>
                </a:solidFill>
                <a:latin typeface="Arial"/>
                <a:ea typeface="Arial"/>
                <a:cs typeface="Arial"/>
                <a:sym typeface="Arial"/>
              </a:rPr>
              <a:t>クラスセグメントが可能で</a:t>
            </a:r>
            <a:r>
              <a:rPr lang="ja-JP" sz="1250" b="0" i="0" u="none" strike="noStrike" cap="none">
                <a:solidFill>
                  <a:srgbClr val="000000"/>
                </a:solidFill>
                <a:latin typeface="Arial"/>
                <a:ea typeface="Arial"/>
                <a:cs typeface="Arial"/>
                <a:sym typeface="Arial"/>
              </a:rPr>
              <a:t>個人モニターを利用されるお客さまに必ず視認されます。</a:t>
            </a:r>
            <a:endParaRPr sz="1250" b="0" i="0" u="none" strike="noStrike" cap="none">
              <a:solidFill>
                <a:srgbClr val="000000"/>
              </a:solidFill>
              <a:latin typeface="Arial"/>
              <a:ea typeface="Arial"/>
              <a:cs typeface="Arial"/>
              <a:sym typeface="Arial"/>
            </a:endParaRPr>
          </a:p>
        </p:txBody>
      </p:sp>
      <p:graphicFrame>
        <p:nvGraphicFramePr>
          <p:cNvPr id="441" name="Google Shape;441;p4"/>
          <p:cNvGraphicFramePr/>
          <p:nvPr>
            <p:extLst>
              <p:ext uri="{D42A27DB-BD31-4B8C-83A1-F6EECF244321}">
                <p14:modId xmlns:p14="http://schemas.microsoft.com/office/powerpoint/2010/main" val="831290726"/>
              </p:ext>
            </p:extLst>
          </p:nvPr>
        </p:nvGraphicFramePr>
        <p:xfrm>
          <a:off x="5885167" y="1119531"/>
          <a:ext cx="4714475" cy="5974529"/>
        </p:xfrm>
        <a:graphic>
          <a:graphicData uri="http://schemas.openxmlformats.org/drawingml/2006/table">
            <a:tbl>
              <a:tblPr>
                <a:noFill/>
                <a:tableStyleId>{C91D7573-8F3B-4C52-A294-5E186322EEFB}</a:tableStyleId>
              </a:tblPr>
              <a:tblGrid>
                <a:gridCol w="1010900">
                  <a:extLst>
                    <a:ext uri="{9D8B030D-6E8A-4147-A177-3AD203B41FA5}">
                      <a16:colId xmlns:a16="http://schemas.microsoft.com/office/drawing/2014/main" val="20000"/>
                    </a:ext>
                  </a:extLst>
                </a:gridCol>
                <a:gridCol w="3703575">
                  <a:extLst>
                    <a:ext uri="{9D8B030D-6E8A-4147-A177-3AD203B41FA5}">
                      <a16:colId xmlns:a16="http://schemas.microsoft.com/office/drawing/2014/main" val="20001"/>
                    </a:ext>
                  </a:extLst>
                </a:gridCol>
              </a:tblGrid>
              <a:tr h="7456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メディア</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JAL運航機材　国際線個人用モニター</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solidFill>
                            <a:srgbClr val="FF0000"/>
                          </a:solidFill>
                          <a:latin typeface="Arial"/>
                          <a:ea typeface="Arial"/>
                          <a:cs typeface="Arial"/>
                          <a:sym typeface="Arial"/>
                        </a:rPr>
                        <a:t>対象クラス：プレミアムエコノミー・エコノミークラス　全言語共通</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0"/>
                  </a:ext>
                </a:extLst>
              </a:tr>
              <a:tr h="5685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便数</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50" b="0" i="0" u="none" strike="noStrike" cap="none" dirty="0">
                          <a:solidFill>
                            <a:srgbClr val="000000"/>
                          </a:solidFill>
                          <a:latin typeface="Arial"/>
                          <a:ea typeface="Arial"/>
                          <a:cs typeface="Arial"/>
                          <a:sym typeface="Arial"/>
                        </a:rPr>
                        <a:t>約</a:t>
                      </a:r>
                      <a:r>
                        <a:rPr lang="ja-JP" sz="1050" b="0" i="0" u="none" strike="noStrike" cap="none" dirty="0">
                          <a:solidFill>
                            <a:schemeClr val="dk1"/>
                          </a:solidFill>
                          <a:latin typeface="Arial"/>
                          <a:ea typeface="Arial"/>
                          <a:cs typeface="Arial"/>
                          <a:sym typeface="Arial"/>
                        </a:rPr>
                        <a:t> 300便</a:t>
                      </a:r>
                      <a:r>
                        <a:rPr lang="ja-JP" sz="1050" b="0" i="0" u="none" strike="noStrike" cap="none" dirty="0">
                          <a:solidFill>
                            <a:srgbClr val="000000"/>
                          </a:solidFill>
                          <a:latin typeface="Arial"/>
                          <a:ea typeface="Arial"/>
                          <a:cs typeface="Arial"/>
                          <a:sym typeface="Arial"/>
                        </a:rPr>
                        <a:t> / 国際線全体 約3,600便</a:t>
                      </a:r>
                      <a:r>
                        <a:rPr lang="ja-JP" altLang="ja-JP" sz="1100" u="none" strike="noStrike" cap="none" baseline="30000" dirty="0">
                          <a:latin typeface="Arial"/>
                          <a:ea typeface="Arial"/>
                          <a:cs typeface="Arial"/>
                          <a:sym typeface="Arial"/>
                        </a:rPr>
                        <a:t>※1</a:t>
                      </a:r>
                      <a:endParaRPr sz="1100" u="none" strike="noStrike" cap="none" baseline="30000"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dirty="0">
                          <a:latin typeface="Arial"/>
                          <a:ea typeface="Arial"/>
                          <a:cs typeface="Arial"/>
                          <a:sym typeface="Arial"/>
                        </a:rPr>
                        <a:t>※</a:t>
                      </a:r>
                      <a:r>
                        <a:rPr lang="ja-JP" sz="800" u="none" strike="noStrike" cap="none" dirty="0"/>
                        <a:t>上記ほか</a:t>
                      </a:r>
                      <a:r>
                        <a:rPr lang="ja-JP" sz="800" u="none" strike="noStrike" cap="none" dirty="0">
                          <a:latin typeface="Arial"/>
                          <a:ea typeface="Arial"/>
                          <a:cs typeface="Arial"/>
                          <a:sym typeface="Arial"/>
                        </a:rPr>
                        <a:t>、チャーターを含む臨時便でも</a:t>
                      </a:r>
                      <a:r>
                        <a:rPr lang="ja-JP" sz="800" u="none" strike="noStrike" cap="none" dirty="0"/>
                        <a:t>掲出</a:t>
                      </a:r>
                      <a:r>
                        <a:rPr lang="ja-JP" sz="800" u="none" strike="noStrike" cap="none" dirty="0">
                          <a:latin typeface="Arial"/>
                          <a:ea typeface="Arial"/>
                          <a:cs typeface="Arial"/>
                          <a:sym typeface="Arial"/>
                        </a:rPr>
                        <a:t>する場合がございます。</a:t>
                      </a:r>
                      <a:endParaRPr sz="14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6096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路線</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altLang="en-US" sz="1100" u="none" strike="noStrike" cap="none" dirty="0">
                          <a:latin typeface="Arial"/>
                          <a:ea typeface="Arial"/>
                          <a:cs typeface="Arial"/>
                          <a:sym typeface="Arial"/>
                        </a:rPr>
                        <a:t>羽田＝ロサンゼルス・ニューヨーク・ダラス・</a:t>
                      </a:r>
                    </a:p>
                    <a:p>
                      <a:pPr marL="0" marR="0" lvl="0" indent="0" algn="l" rtl="0">
                        <a:lnSpc>
                          <a:spcPct val="130000"/>
                        </a:lnSpc>
                        <a:spcBef>
                          <a:spcPts val="0"/>
                        </a:spcBef>
                        <a:spcAft>
                          <a:spcPts val="0"/>
                        </a:spcAft>
                        <a:buClr>
                          <a:srgbClr val="000000"/>
                        </a:buClr>
                        <a:buSzPts val="1200"/>
                        <a:buFont typeface="Arial"/>
                        <a:buNone/>
                      </a:pPr>
                      <a:r>
                        <a:rPr lang="ja-JP" altLang="en-US" sz="1100" u="none" strike="noStrike" cap="none" dirty="0">
                          <a:latin typeface="Arial"/>
                          <a:ea typeface="Arial"/>
                          <a:cs typeface="Arial"/>
                          <a:sym typeface="Arial"/>
                        </a:rPr>
                        <a:t>　　　ロンドン ・パリ　</a:t>
                      </a:r>
                      <a:r>
                        <a:rPr lang="en-US" altLang="ja-JP" sz="1100" u="none" strike="noStrike" cap="none" dirty="0">
                          <a:latin typeface="Arial"/>
                          <a:ea typeface="Arial"/>
                          <a:cs typeface="Arial"/>
                          <a:sym typeface="Arial"/>
                        </a:rPr>
                        <a:t>(25</a:t>
                      </a:r>
                      <a:r>
                        <a:rPr lang="ja-JP" altLang="en-US" sz="1100" u="none" strike="noStrike" cap="none" dirty="0">
                          <a:latin typeface="Arial"/>
                          <a:ea typeface="Arial"/>
                          <a:cs typeface="Arial"/>
                          <a:sym typeface="Arial"/>
                        </a:rPr>
                        <a:t>年</a:t>
                      </a:r>
                      <a:r>
                        <a:rPr lang="en-US" altLang="ja-JP" sz="1100" u="none" strike="noStrike" cap="none" dirty="0">
                          <a:latin typeface="Arial"/>
                          <a:ea typeface="Arial"/>
                          <a:cs typeface="Arial"/>
                          <a:sym typeface="Arial"/>
                        </a:rPr>
                        <a:t>7</a:t>
                      </a:r>
                      <a:r>
                        <a:rPr lang="ja-JP" altLang="en-US" sz="1100" u="none" strike="noStrike" cap="none" dirty="0">
                          <a:latin typeface="Arial"/>
                          <a:ea typeface="Arial"/>
                          <a:cs typeface="Arial"/>
                          <a:sym typeface="Arial"/>
                        </a:rPr>
                        <a:t>月時点</a:t>
                      </a:r>
                      <a:r>
                        <a:rPr lang="en-US" altLang="ja-JP" sz="1100" u="none" strike="noStrike" cap="none" dirty="0"/>
                        <a:t>)</a:t>
                      </a:r>
                      <a:endParaRPr lang="ja-JP" altLang="en-US" sz="11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2"/>
                  </a:ext>
                </a:extLst>
              </a:tr>
              <a:tr h="5233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秒数</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15秒　</a:t>
                      </a:r>
                      <a:endParaRPr sz="8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3"/>
                  </a:ext>
                </a:extLst>
              </a:tr>
              <a:tr h="4625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販売枠</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2枠　※1社による2枠/月 購入可。</a:t>
                      </a:r>
                      <a:endParaRPr sz="1000" u="none" strike="noStrike" cap="none">
                        <a:solidFill>
                          <a:srgbClr val="FF0000"/>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4"/>
                  </a:ext>
                </a:extLst>
              </a:tr>
              <a:tr h="6748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期間 </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1カ月間（毎月1日〜末日）</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latin typeface="Arial"/>
                          <a:ea typeface="Arial"/>
                          <a:cs typeface="Arial"/>
                          <a:sym typeface="Arial"/>
                        </a:rPr>
                        <a:t>※機材繰りなどの諸事情により</a:t>
                      </a:r>
                      <a:r>
                        <a:rPr lang="ja-JP" sz="800" u="none" strike="noStrike" cap="none"/>
                        <a:t>掲出</a:t>
                      </a:r>
                      <a:r>
                        <a:rPr lang="ja-JP" sz="800" u="none" strike="noStrike" cap="none">
                          <a:latin typeface="Arial"/>
                          <a:ea typeface="Arial"/>
                          <a:cs typeface="Arial"/>
                          <a:sym typeface="Arial"/>
                        </a:rPr>
                        <a:t>開始日および終了日が前後する</a:t>
                      </a:r>
                      <a:endParaRPr sz="8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latin typeface="Arial"/>
                          <a:ea typeface="Arial"/>
                          <a:cs typeface="Arial"/>
                          <a:sym typeface="Arial"/>
                        </a:rPr>
                        <a:t>　場合がございます。</a:t>
                      </a:r>
                      <a:endParaRPr sz="8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5"/>
                  </a:ext>
                </a:extLst>
              </a:tr>
              <a:tr h="5645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a:solidFill>
                            <a:schemeClr val="dk1"/>
                          </a:solidFill>
                          <a:latin typeface="Arial"/>
                          <a:ea typeface="Arial"/>
                          <a:cs typeface="Arial"/>
                          <a:sym typeface="Arial"/>
                        </a:rPr>
                        <a:t>1枠目・2枠目ともに　1,700,000円/枠/月</a:t>
                      </a:r>
                      <a:r>
                        <a:rPr lang="ja-JP" sz="1000" b="0" i="0" u="none" strike="noStrike" cap="none">
                          <a:solidFill>
                            <a:schemeClr val="dk1"/>
                          </a:solidFill>
                          <a:latin typeface="Arial"/>
                          <a:ea typeface="Arial"/>
                          <a:cs typeface="Arial"/>
                          <a:sym typeface="Arial"/>
                        </a:rPr>
                        <a:t>（税抜）</a:t>
                      </a:r>
                      <a:endParaRPr sz="1400" u="none" strike="noStrike" cap="none"/>
                    </a:p>
                    <a:p>
                      <a:pPr marL="0" marR="0" lvl="0" indent="0" algn="l" rtl="0">
                        <a:lnSpc>
                          <a:spcPct val="130000"/>
                        </a:lnSpc>
                        <a:spcBef>
                          <a:spcPts val="0"/>
                        </a:spcBef>
                        <a:spcAft>
                          <a:spcPts val="0"/>
                        </a:spcAft>
                        <a:buClr>
                          <a:schemeClr val="dk1"/>
                        </a:buClr>
                        <a:buSzPts val="1200"/>
                        <a:buFont typeface="Arial"/>
                        <a:buNone/>
                      </a:pPr>
                      <a:r>
                        <a:rPr lang="ja-JP" sz="1000" u="none" strike="noStrike" cap="none">
                          <a:latin typeface="Arial"/>
                          <a:ea typeface="Arial"/>
                          <a:cs typeface="Arial"/>
                          <a:sym typeface="Arial"/>
                        </a:rPr>
                        <a:t>※</a:t>
                      </a:r>
                      <a:r>
                        <a:rPr lang="ja-JP" sz="1000" u="none" strike="noStrike" cap="none"/>
                        <a:t>掲出</a:t>
                      </a:r>
                      <a:r>
                        <a:rPr lang="ja-JP" sz="1000" u="none" strike="noStrike" cap="none">
                          <a:latin typeface="Arial"/>
                          <a:ea typeface="Arial"/>
                          <a:cs typeface="Arial"/>
                          <a:sym typeface="Arial"/>
                        </a:rPr>
                        <a:t>順は決定優先となります。</a:t>
                      </a:r>
                      <a:endParaRPr sz="1000" b="0" i="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6"/>
                  </a:ext>
                </a:extLst>
              </a:tr>
              <a:tr h="4625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料金適用期間</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a:latin typeface="Arial"/>
                          <a:ea typeface="Arial"/>
                          <a:cs typeface="Arial"/>
                          <a:sym typeface="Arial"/>
                        </a:rPr>
                        <a:t>2025年</a:t>
                      </a:r>
                      <a:r>
                        <a:rPr lang="ja-JP" sz="1000" b="0" u="none" strike="noStrike" cap="none">
                          <a:solidFill>
                            <a:srgbClr val="FF0000"/>
                          </a:solidFill>
                          <a:latin typeface="Arial"/>
                          <a:ea typeface="Arial"/>
                          <a:cs typeface="Arial"/>
                          <a:sym typeface="Arial"/>
                        </a:rPr>
                        <a:t>10</a:t>
                      </a:r>
                      <a:r>
                        <a:rPr lang="ja-JP" sz="1000" b="0" u="none" strike="noStrike" cap="none">
                          <a:latin typeface="Arial"/>
                          <a:ea typeface="Arial"/>
                          <a:cs typeface="Arial"/>
                          <a:sym typeface="Arial"/>
                        </a:rPr>
                        <a:t>月～2026年3月</a:t>
                      </a:r>
                      <a:r>
                        <a:rPr lang="ja-JP" sz="1000" u="none" strike="noStrike" cap="none"/>
                        <a:t>掲出</a:t>
                      </a:r>
                      <a:r>
                        <a:rPr lang="ja-JP" sz="1000" b="0" i="0" u="none" strike="noStrike" cap="none">
                          <a:latin typeface="Arial"/>
                          <a:ea typeface="Arial"/>
                          <a:cs typeface="Arial"/>
                          <a:sym typeface="Arial"/>
                        </a:rPr>
                        <a:t>分</a:t>
                      </a:r>
                      <a:endParaRPr sz="1000" b="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7"/>
                  </a:ext>
                </a:extLst>
              </a:tr>
              <a:tr h="5249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納品日</a:t>
                      </a:r>
                      <a:endParaRPr sz="1000" b="1"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100" u="none" strike="noStrike" cap="none"/>
                        <a:t>掲出</a:t>
                      </a:r>
                      <a:r>
                        <a:rPr lang="ja-JP" sz="1100" b="0" i="0" u="none" strike="noStrike" cap="none">
                          <a:solidFill>
                            <a:srgbClr val="000000"/>
                          </a:solidFill>
                          <a:latin typeface="Arial"/>
                          <a:ea typeface="Arial"/>
                          <a:cs typeface="Arial"/>
                          <a:sym typeface="Arial"/>
                        </a:rPr>
                        <a:t>開始の前々月13日頃</a:t>
                      </a:r>
                      <a:endParaRPr sz="1800" u="none" strike="noStrike" cap="none"/>
                    </a:p>
                    <a:p>
                      <a:pPr marL="0" marR="0" lvl="0" indent="0" algn="l" rtl="0">
                        <a:lnSpc>
                          <a:spcPct val="130000"/>
                        </a:lnSpc>
                        <a:spcBef>
                          <a:spcPts val="0"/>
                        </a:spcBef>
                        <a:spcAft>
                          <a:spcPts val="0"/>
                        </a:spcAft>
                        <a:buClr>
                          <a:srgbClr val="000000"/>
                        </a:buClr>
                        <a:buSzPts val="1200"/>
                        <a:buFont typeface="Arial"/>
                        <a:buNone/>
                      </a:pPr>
                      <a:r>
                        <a:rPr lang="ja-JP" sz="1000" b="0" i="0" u="none" strike="noStrike" cap="none">
                          <a:solidFill>
                            <a:srgbClr val="000000"/>
                          </a:solidFill>
                          <a:latin typeface="Arial"/>
                          <a:ea typeface="Arial"/>
                          <a:cs typeface="Arial"/>
                          <a:sym typeface="Arial"/>
                        </a:rPr>
                        <a:t>※具体的な日付はお問い合わせください。</a:t>
                      </a:r>
                      <a:endParaRPr sz="18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8"/>
                  </a:ext>
                </a:extLst>
              </a:tr>
              <a:tr h="5249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備考</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100" u="none" strike="noStrike" cap="none" dirty="0">
                          <a:solidFill>
                            <a:schemeClr val="dk1"/>
                          </a:solidFill>
                        </a:rPr>
                        <a:t>・1枠目・2枠目ともに、15秒間完全に強制視聴。</a:t>
                      </a:r>
                      <a:endParaRPr dirty="0"/>
                    </a:p>
                    <a:p>
                      <a:pPr marL="0" marR="0" lvl="0" indent="0" algn="l" rtl="0">
                        <a:lnSpc>
                          <a:spcPct val="130000"/>
                        </a:lnSpc>
                        <a:spcBef>
                          <a:spcPts val="0"/>
                        </a:spcBef>
                        <a:spcAft>
                          <a:spcPts val="0"/>
                        </a:spcAft>
                        <a:buClr>
                          <a:srgbClr val="000000"/>
                        </a:buClr>
                        <a:buSzPts val="1200"/>
                        <a:buFont typeface="Arial"/>
                        <a:buNone/>
                      </a:pPr>
                      <a:r>
                        <a:rPr lang="ja-JP" sz="1100" u="none" strike="noStrike" cap="none" dirty="0"/>
                        <a:t>・</a:t>
                      </a:r>
                      <a:r>
                        <a:rPr lang="ja-JP" sz="1100" u="none" strike="noStrike" cap="none" dirty="0">
                          <a:latin typeface="Arial"/>
                          <a:ea typeface="Arial"/>
                          <a:cs typeface="Arial"/>
                          <a:sym typeface="Arial"/>
                        </a:rPr>
                        <a:t>個人モニター上での外部遷移は不可。</a:t>
                      </a:r>
                      <a:endParaRPr sz="18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9"/>
                  </a:ext>
                </a:extLst>
              </a:tr>
            </a:tbl>
          </a:graphicData>
        </a:graphic>
      </p:graphicFrame>
      <p:sp>
        <p:nvSpPr>
          <p:cNvPr id="442" name="Google Shape;442;p4"/>
          <p:cNvSpPr txBox="1"/>
          <p:nvPr/>
        </p:nvSpPr>
        <p:spPr>
          <a:xfrm>
            <a:off x="694805" y="110666"/>
            <a:ext cx="9678924" cy="984845"/>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dirty="0">
                <a:solidFill>
                  <a:srgbClr val="FF0000"/>
                </a:solidFill>
                <a:latin typeface="Arial"/>
                <a:ea typeface="Arial"/>
                <a:cs typeface="Arial"/>
                <a:sym typeface="Arial"/>
              </a:rPr>
              <a:t>国際線 </a:t>
            </a:r>
            <a:r>
              <a:rPr lang="ja-JP" sz="2000" b="1" i="0" u="none" strike="noStrike" cap="none" dirty="0">
                <a:solidFill>
                  <a:srgbClr val="000000"/>
                </a:solidFill>
                <a:latin typeface="Arial"/>
                <a:ea typeface="Arial"/>
                <a:cs typeface="Arial"/>
                <a:sym typeface="Arial"/>
              </a:rPr>
              <a:t>ウェルカムインタースティシャル動画</a:t>
            </a:r>
            <a:endParaRPr sz="2000" b="1" i="0" u="none" strike="noStrike" cap="none" dirty="0">
              <a:solidFill>
                <a:srgbClr val="000000"/>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2000"/>
              <a:buFont typeface="Arial"/>
              <a:buNone/>
            </a:pPr>
            <a:r>
              <a:rPr lang="ja-JP" sz="2000" b="1" i="0" u="none" strike="noStrike" cap="none" dirty="0">
                <a:solidFill>
                  <a:srgbClr val="FF0000"/>
                </a:solidFill>
                <a:latin typeface="Arial"/>
                <a:ea typeface="Arial"/>
                <a:cs typeface="Arial"/>
                <a:sym typeface="Arial"/>
                <a:hlinkClick r:id="rId3"/>
              </a:rPr>
              <a:t>プレミアムエコノミー・エコノミー</a:t>
            </a:r>
            <a:r>
              <a:rPr lang="ja-JP" sz="1800" b="1" i="0" u="none" strike="noStrike" cap="none" dirty="0">
                <a:solidFill>
                  <a:srgbClr val="000000"/>
                </a:solidFill>
                <a:latin typeface="Arial"/>
                <a:ea typeface="Arial"/>
                <a:cs typeface="Arial"/>
                <a:sym typeface="Arial"/>
              </a:rPr>
              <a:t>（Airbus A350-1000型機） </a:t>
            </a:r>
            <a:endParaRPr sz="2000" b="1" i="0" u="none" strike="noStrike" cap="none" dirty="0">
              <a:solidFill>
                <a:srgbClr val="000000"/>
              </a:solidFill>
              <a:latin typeface="Arial"/>
              <a:ea typeface="Arial"/>
              <a:cs typeface="Arial"/>
              <a:sym typeface="Arial"/>
            </a:endParaRPr>
          </a:p>
        </p:txBody>
      </p:sp>
      <p:grpSp>
        <p:nvGrpSpPr>
          <p:cNvPr id="443" name="Google Shape;443;p4"/>
          <p:cNvGrpSpPr/>
          <p:nvPr/>
        </p:nvGrpSpPr>
        <p:grpSpPr>
          <a:xfrm>
            <a:off x="1080103" y="1604237"/>
            <a:ext cx="3776318" cy="627824"/>
            <a:chOff x="790556" y="2185702"/>
            <a:chExt cx="3776318" cy="627824"/>
          </a:xfrm>
        </p:grpSpPr>
        <p:sp>
          <p:nvSpPr>
            <p:cNvPr id="444" name="Google Shape;444;p4"/>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月間視聴可能者数</a:t>
              </a:r>
              <a:endParaRPr sz="1400" b="0" i="0" u="none" strike="noStrike" cap="none" baseline="30000">
                <a:solidFill>
                  <a:srgbClr val="000000"/>
                </a:solidFill>
                <a:latin typeface="Arial"/>
                <a:ea typeface="Arial"/>
                <a:cs typeface="Arial"/>
                <a:sym typeface="Arial"/>
              </a:endParaRPr>
            </a:p>
          </p:txBody>
        </p:sp>
        <p:sp>
          <p:nvSpPr>
            <p:cNvPr id="445" name="Google Shape;445;p4"/>
            <p:cNvSpPr txBox="1"/>
            <p:nvPr/>
          </p:nvSpPr>
          <p:spPr>
            <a:xfrm>
              <a:off x="3286392" y="2185702"/>
              <a:ext cx="1280482"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a:solidFill>
                    <a:schemeClr val="dk1"/>
                  </a:solidFill>
                  <a:latin typeface="Arial"/>
                  <a:ea typeface="Arial"/>
                  <a:cs typeface="Arial"/>
                  <a:sym typeface="Arial"/>
                </a:rPr>
                <a:t> 4.8 </a:t>
              </a:r>
              <a:r>
                <a:rPr lang="ja-JP" sz="1200" b="0" i="0" u="none" strike="noStrike" cap="none">
                  <a:solidFill>
                    <a:schemeClr val="dk1"/>
                  </a:solidFill>
                  <a:latin typeface="Arial"/>
                  <a:ea typeface="Arial"/>
                  <a:cs typeface="Arial"/>
                  <a:sym typeface="Arial"/>
                </a:rPr>
                <a:t>万人</a:t>
              </a:r>
              <a:r>
                <a:rPr lang="ja-JP" sz="1200" b="0" i="0" u="none" strike="noStrike" cap="none" baseline="30000">
                  <a:solidFill>
                    <a:schemeClr val="dk1"/>
                  </a:solidFill>
                  <a:latin typeface="Arial"/>
                  <a:ea typeface="Arial"/>
                  <a:cs typeface="Arial"/>
                  <a:sym typeface="Arial"/>
                </a:rPr>
                <a:t>※1</a:t>
              </a:r>
              <a:endParaRPr sz="2000" b="0" i="0" u="none" strike="noStrike" cap="none" baseline="30000">
                <a:solidFill>
                  <a:schemeClr val="dk1"/>
                </a:solidFill>
                <a:latin typeface="Arial"/>
                <a:ea typeface="Arial"/>
                <a:cs typeface="Arial"/>
                <a:sym typeface="Arial"/>
              </a:endParaRPr>
            </a:p>
          </p:txBody>
        </p:sp>
        <p:sp>
          <p:nvSpPr>
            <p:cNvPr id="446" name="Google Shape;446;p4"/>
            <p:cNvSpPr txBox="1"/>
            <p:nvPr/>
          </p:nvSpPr>
          <p:spPr>
            <a:xfrm>
              <a:off x="2337873" y="2457311"/>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Arial"/>
                  <a:ea typeface="Arial"/>
                  <a:cs typeface="Arial"/>
                  <a:sym typeface="Arial"/>
                </a:rPr>
                <a:t>国際線新型機 約</a:t>
              </a:r>
              <a:endParaRPr sz="1000" b="0" i="0" u="none" strike="noStrike" cap="none" baseline="30000">
                <a:solidFill>
                  <a:srgbClr val="000000"/>
                </a:solidFill>
                <a:latin typeface="Arial"/>
                <a:ea typeface="Arial"/>
                <a:cs typeface="Arial"/>
                <a:sym typeface="Arial"/>
              </a:endParaRPr>
            </a:p>
          </p:txBody>
        </p:sp>
      </p:grpSp>
      <p:grpSp>
        <p:nvGrpSpPr>
          <p:cNvPr id="447" name="Google Shape;447;p4"/>
          <p:cNvGrpSpPr/>
          <p:nvPr/>
        </p:nvGrpSpPr>
        <p:grpSpPr>
          <a:xfrm>
            <a:off x="476598" y="2705807"/>
            <a:ext cx="5006256" cy="3918465"/>
            <a:chOff x="424824" y="2643172"/>
            <a:chExt cx="5006256" cy="3918465"/>
          </a:xfrm>
        </p:grpSpPr>
        <p:grpSp>
          <p:nvGrpSpPr>
            <p:cNvPr id="448" name="Google Shape;448;p4"/>
            <p:cNvGrpSpPr/>
            <p:nvPr/>
          </p:nvGrpSpPr>
          <p:grpSpPr>
            <a:xfrm>
              <a:off x="438932" y="5258536"/>
              <a:ext cx="2136714" cy="1303101"/>
              <a:chOff x="-701851" y="5114959"/>
              <a:chExt cx="1066115" cy="609576"/>
            </a:xfrm>
          </p:grpSpPr>
          <p:sp>
            <p:nvSpPr>
              <p:cNvPr id="449" name="Google Shape;449;p4"/>
              <p:cNvSpPr/>
              <p:nvPr/>
            </p:nvSpPr>
            <p:spPr>
              <a:xfrm>
                <a:off x="-701851" y="5114959"/>
                <a:ext cx="1066115" cy="609576"/>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50" name="Google Shape;450;p4"/>
              <p:cNvSpPr txBox="1"/>
              <p:nvPr/>
            </p:nvSpPr>
            <p:spPr>
              <a:xfrm>
                <a:off x="-609000" y="5342328"/>
                <a:ext cx="880412" cy="17419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1400" b="1" i="0" u="none" strike="noStrike" cap="none">
                    <a:solidFill>
                      <a:srgbClr val="FFFFFF"/>
                    </a:solidFill>
                    <a:latin typeface="Arial"/>
                    <a:ea typeface="Arial"/>
                    <a:cs typeface="Arial"/>
                    <a:sym typeface="Arial"/>
                  </a:rPr>
                  <a:t>CM①②</a:t>
                </a:r>
                <a:endParaRPr sz="2800" b="0" i="0" u="none" strike="noStrike" cap="none">
                  <a:solidFill>
                    <a:srgbClr val="000000"/>
                  </a:solidFill>
                  <a:latin typeface="Arial"/>
                  <a:ea typeface="Arial"/>
                  <a:cs typeface="Arial"/>
                  <a:sym typeface="Arial"/>
                </a:endParaRPr>
              </a:p>
            </p:txBody>
          </p:sp>
        </p:grpSp>
        <p:sp>
          <p:nvSpPr>
            <p:cNvPr id="451" name="Google Shape;451;p4"/>
            <p:cNvSpPr/>
            <p:nvPr/>
          </p:nvSpPr>
          <p:spPr>
            <a:xfrm rot="5400000">
              <a:off x="2762621" y="3661655"/>
              <a:ext cx="143678" cy="62842"/>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52" name="Google Shape;452;p4"/>
            <p:cNvSpPr/>
            <p:nvPr/>
          </p:nvSpPr>
          <p:spPr>
            <a:xfrm>
              <a:off x="716715" y="2653326"/>
              <a:ext cx="1529525" cy="313156"/>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lt1"/>
                  </a:solidFill>
                  <a:latin typeface="Arial"/>
                  <a:ea typeface="Arial"/>
                  <a:cs typeface="Arial"/>
                  <a:sym typeface="Arial"/>
                </a:rPr>
                <a:t>ウェルカム画面</a:t>
              </a:r>
              <a:endParaRPr sz="1000" b="1" i="0" u="none" strike="noStrike" cap="none">
                <a:solidFill>
                  <a:schemeClr val="lt1"/>
                </a:solidFill>
                <a:latin typeface="Arial"/>
                <a:ea typeface="Arial"/>
                <a:cs typeface="Arial"/>
                <a:sym typeface="Arial"/>
              </a:endParaRPr>
            </a:p>
          </p:txBody>
        </p:sp>
        <p:pic>
          <p:nvPicPr>
            <p:cNvPr id="453" name="Google Shape;453;p4"/>
            <p:cNvPicPr preferRelativeResize="0"/>
            <p:nvPr/>
          </p:nvPicPr>
          <p:blipFill rotWithShape="1">
            <a:blip r:embed="rId4">
              <a:alphaModFix/>
            </a:blip>
            <a:srcRect/>
            <a:stretch/>
          </p:blipFill>
          <p:spPr>
            <a:xfrm>
              <a:off x="424824" y="3069036"/>
              <a:ext cx="2219816" cy="1248080"/>
            </a:xfrm>
            <a:prstGeom prst="rect">
              <a:avLst/>
            </a:prstGeom>
            <a:noFill/>
            <a:ln>
              <a:noFill/>
            </a:ln>
          </p:spPr>
        </p:pic>
        <p:sp>
          <p:nvSpPr>
            <p:cNvPr id="454" name="Google Shape;454;p4"/>
            <p:cNvSpPr/>
            <p:nvPr/>
          </p:nvSpPr>
          <p:spPr>
            <a:xfrm>
              <a:off x="798600" y="4618135"/>
              <a:ext cx="1447640" cy="483157"/>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900" b="1" i="0" u="none" strike="noStrike" cap="none">
                  <a:solidFill>
                    <a:schemeClr val="lt1"/>
                  </a:solidFill>
                  <a:latin typeface="Arial"/>
                  <a:ea typeface="Arial"/>
                  <a:cs typeface="Arial"/>
                  <a:sym typeface="Arial"/>
                </a:rPr>
                <a:t>ウェルカムインター</a:t>
              </a:r>
              <a:endParaRPr sz="9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ja-JP" sz="900" b="1" i="0" u="none" strike="noStrike" cap="none">
                  <a:solidFill>
                    <a:schemeClr val="lt1"/>
                  </a:solidFill>
                  <a:latin typeface="Arial"/>
                  <a:ea typeface="Arial"/>
                  <a:cs typeface="Arial"/>
                  <a:sym typeface="Arial"/>
                </a:rPr>
                <a:t>スティシャル動画</a:t>
              </a:r>
              <a:endParaRPr sz="900" b="1" i="0" u="none" strike="noStrike" cap="none">
                <a:solidFill>
                  <a:schemeClr val="lt1"/>
                </a:solidFill>
                <a:latin typeface="Arial"/>
                <a:ea typeface="Arial"/>
                <a:cs typeface="Arial"/>
                <a:sym typeface="Arial"/>
              </a:endParaRPr>
            </a:p>
          </p:txBody>
        </p:sp>
        <p:pic>
          <p:nvPicPr>
            <p:cNvPr id="455" name="Google Shape;455;p4"/>
            <p:cNvPicPr preferRelativeResize="0"/>
            <p:nvPr/>
          </p:nvPicPr>
          <p:blipFill rotWithShape="1">
            <a:blip r:embed="rId5">
              <a:alphaModFix/>
            </a:blip>
            <a:srcRect/>
            <a:stretch/>
          </p:blipFill>
          <p:spPr>
            <a:xfrm>
              <a:off x="2995105" y="3070091"/>
              <a:ext cx="2224923" cy="1303102"/>
            </a:xfrm>
            <a:prstGeom prst="rect">
              <a:avLst/>
            </a:prstGeom>
            <a:noFill/>
            <a:ln>
              <a:noFill/>
            </a:ln>
          </p:spPr>
        </p:pic>
        <p:sp>
          <p:nvSpPr>
            <p:cNvPr id="456" name="Google Shape;456;p4"/>
            <p:cNvSpPr/>
            <p:nvPr/>
          </p:nvSpPr>
          <p:spPr>
            <a:xfrm>
              <a:off x="3518072" y="2643172"/>
              <a:ext cx="1178988" cy="338269"/>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lt1"/>
                  </a:solidFill>
                  <a:latin typeface="Arial"/>
                  <a:ea typeface="Arial"/>
                  <a:cs typeface="Arial"/>
                  <a:sym typeface="Arial"/>
                </a:rPr>
                <a:t>言語選択</a:t>
              </a:r>
              <a:endParaRPr sz="1000" b="1" i="0" u="none" strike="noStrike" cap="none">
                <a:solidFill>
                  <a:schemeClr val="lt1"/>
                </a:solidFill>
                <a:latin typeface="Arial"/>
                <a:ea typeface="Arial"/>
                <a:cs typeface="Arial"/>
                <a:sym typeface="Arial"/>
              </a:endParaRPr>
            </a:p>
          </p:txBody>
        </p:sp>
        <p:sp>
          <p:nvSpPr>
            <p:cNvPr id="457" name="Google Shape;457;p4"/>
            <p:cNvSpPr/>
            <p:nvPr/>
          </p:nvSpPr>
          <p:spPr>
            <a:xfrm rot="5400000">
              <a:off x="5327820" y="3661655"/>
              <a:ext cx="143678" cy="62842"/>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sp>
        <p:nvSpPr>
          <p:cNvPr id="458" name="Google Shape;458;p4"/>
          <p:cNvSpPr/>
          <p:nvPr/>
        </p:nvSpPr>
        <p:spPr>
          <a:xfrm rot="5400000">
            <a:off x="2786547" y="6002090"/>
            <a:ext cx="143678" cy="62842"/>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59" name="Google Shape;459;p4"/>
          <p:cNvSpPr/>
          <p:nvPr/>
        </p:nvSpPr>
        <p:spPr>
          <a:xfrm>
            <a:off x="3557651" y="4785624"/>
            <a:ext cx="1298770" cy="273447"/>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lt1"/>
                </a:solidFill>
                <a:latin typeface="Arial"/>
                <a:ea typeface="Arial"/>
                <a:cs typeface="Arial"/>
                <a:sym typeface="Arial"/>
              </a:rPr>
              <a:t>モード選択</a:t>
            </a:r>
            <a:endParaRPr sz="1000" b="1" i="0" u="none" strike="noStrike" cap="none">
              <a:solidFill>
                <a:schemeClr val="lt1"/>
              </a:solidFill>
              <a:latin typeface="Arial"/>
              <a:ea typeface="Arial"/>
              <a:cs typeface="Arial"/>
              <a:sym typeface="Arial"/>
            </a:endParaRPr>
          </a:p>
        </p:txBody>
      </p:sp>
      <p:pic>
        <p:nvPicPr>
          <p:cNvPr id="460" name="Google Shape;460;p4"/>
          <p:cNvPicPr preferRelativeResize="0"/>
          <p:nvPr/>
        </p:nvPicPr>
        <p:blipFill rotWithShape="1">
          <a:blip r:embed="rId6">
            <a:alphaModFix/>
          </a:blip>
          <a:srcRect/>
          <a:stretch/>
        </p:blipFill>
        <p:spPr>
          <a:xfrm>
            <a:off x="3092077" y="5321171"/>
            <a:ext cx="2224923" cy="1336771"/>
          </a:xfrm>
          <a:prstGeom prst="rect">
            <a:avLst/>
          </a:prstGeom>
          <a:noFill/>
          <a:ln>
            <a:noFill/>
          </a:ln>
        </p:spPr>
      </p:pic>
      <p:sp>
        <p:nvSpPr>
          <p:cNvPr id="461" name="Google Shape;461;p4"/>
          <p:cNvSpPr txBox="1"/>
          <p:nvPr/>
        </p:nvSpPr>
        <p:spPr>
          <a:xfrm>
            <a:off x="458725" y="6744092"/>
            <a:ext cx="5108910" cy="70784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※1：25年5月実績（JAL保有データ）</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a:solidFill>
                  <a:schemeClr val="dk1"/>
                </a:solidFill>
                <a:latin typeface="Arial"/>
                <a:ea typeface="Arial"/>
                <a:cs typeface="Arial"/>
                <a:sym typeface="Arial"/>
              </a:rPr>
              <a:t>※再生開始直後の数秒間、シークバーがCMに重なるように表示され、その間は映像の輝度が下がります</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a:solidFill>
                  <a:schemeClr val="dk1"/>
                </a:solidFill>
                <a:latin typeface="Arial"/>
                <a:ea typeface="Arial"/>
                <a:cs typeface="Arial"/>
                <a:sym typeface="Arial"/>
              </a:rPr>
              <a:t>（本メニューの場合、早送り機能はありません）。</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a:solidFill>
                  <a:schemeClr val="dk1"/>
                </a:solidFill>
                <a:latin typeface="Arial"/>
                <a:ea typeface="Arial"/>
                <a:cs typeface="Arial"/>
                <a:sym typeface="Arial"/>
              </a:rPr>
              <a:t>※機内アナウンス時には再生が一時中止等される場合がございます。</a:t>
            </a:r>
            <a:endParaRPr sz="800" b="0" i="0" u="none" strike="noStrike" cap="none">
              <a:solidFill>
                <a:schemeClr val="dk1"/>
              </a:solidFill>
              <a:latin typeface="Arial"/>
              <a:ea typeface="Arial"/>
              <a:cs typeface="Arial"/>
              <a:sym typeface="Arial"/>
            </a:endParaRPr>
          </a:p>
        </p:txBody>
      </p:sp>
      <p:grpSp>
        <p:nvGrpSpPr>
          <p:cNvPr id="462" name="Google Shape;462;p4"/>
          <p:cNvGrpSpPr/>
          <p:nvPr/>
        </p:nvGrpSpPr>
        <p:grpSpPr>
          <a:xfrm>
            <a:off x="433878" y="2265662"/>
            <a:ext cx="5266414" cy="380235"/>
            <a:chOff x="411340" y="2223018"/>
            <a:chExt cx="5266414" cy="380235"/>
          </a:xfrm>
        </p:grpSpPr>
        <p:sp>
          <p:nvSpPr>
            <p:cNvPr id="463" name="Google Shape;463;p4"/>
            <p:cNvSpPr txBox="1"/>
            <p:nvPr/>
          </p:nvSpPr>
          <p:spPr>
            <a:xfrm>
              <a:off x="1939154" y="2387853"/>
              <a:ext cx="3738600" cy="215400"/>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※以下の画面はイメージです</a:t>
              </a:r>
              <a:endParaRPr sz="800" b="0" i="0" u="none" strike="noStrike" cap="none">
                <a:solidFill>
                  <a:srgbClr val="000000"/>
                </a:solidFill>
                <a:latin typeface="Arial"/>
                <a:ea typeface="Arial"/>
                <a:cs typeface="Arial"/>
                <a:sym typeface="Arial"/>
              </a:endParaRPr>
            </a:p>
          </p:txBody>
        </p:sp>
        <p:grpSp>
          <p:nvGrpSpPr>
            <p:cNvPr id="464" name="Google Shape;464;p4"/>
            <p:cNvGrpSpPr/>
            <p:nvPr/>
          </p:nvGrpSpPr>
          <p:grpSpPr>
            <a:xfrm>
              <a:off x="411340" y="2223018"/>
              <a:ext cx="5156295" cy="313913"/>
              <a:chOff x="434568" y="5145443"/>
              <a:chExt cx="5285779" cy="326871"/>
            </a:xfrm>
          </p:grpSpPr>
          <p:pic>
            <p:nvPicPr>
              <p:cNvPr id="465" name="Google Shape;465;p4"/>
              <p:cNvPicPr preferRelativeResize="0"/>
              <p:nvPr/>
            </p:nvPicPr>
            <p:blipFill rotWithShape="1">
              <a:blip r:embed="rId7">
                <a:alphaModFix/>
              </a:blip>
              <a:srcRect/>
              <a:stretch/>
            </p:blipFill>
            <p:spPr>
              <a:xfrm rot="-1800000">
                <a:off x="478360" y="5189235"/>
                <a:ext cx="239286" cy="239286"/>
              </a:xfrm>
              <a:prstGeom prst="rect">
                <a:avLst/>
              </a:prstGeom>
              <a:noFill/>
              <a:ln>
                <a:noFill/>
              </a:ln>
            </p:spPr>
          </p:pic>
          <p:cxnSp>
            <p:nvCxnSpPr>
              <p:cNvPr id="466" name="Google Shape;466;p4"/>
              <p:cNvCxnSpPr/>
              <p:nvPr/>
            </p:nvCxnSpPr>
            <p:spPr>
              <a:xfrm>
                <a:off x="746855" y="5349167"/>
                <a:ext cx="4973492" cy="0"/>
              </a:xfrm>
              <a:prstGeom prst="straightConnector1">
                <a:avLst/>
              </a:prstGeom>
              <a:noFill/>
              <a:ln w="9525" cap="flat" cmpd="sng">
                <a:solidFill>
                  <a:schemeClr val="dk1"/>
                </a:solidFill>
                <a:prstDash val="solid"/>
                <a:miter lim="800000"/>
                <a:headEnd type="none" w="sm" len="sm"/>
                <a:tailEnd type="none" w="sm" len="sm"/>
              </a:ln>
            </p:spPr>
          </p:cxnSp>
        </p:grpSp>
      </p:grpSp>
      <p:sp>
        <p:nvSpPr>
          <p:cNvPr id="2" name="四角形: 角を丸くする 1">
            <a:extLst>
              <a:ext uri="{FF2B5EF4-FFF2-40B4-BE49-F238E27FC236}">
                <a16:creationId xmlns:a16="http://schemas.microsoft.com/office/drawing/2014/main" id="{592506BA-8736-4A0F-0F78-799AB3A3A44B}"/>
              </a:ext>
            </a:extLst>
          </p:cNvPr>
          <p:cNvSpPr/>
          <p:nvPr/>
        </p:nvSpPr>
        <p:spPr>
          <a:xfrm>
            <a:off x="8029575" y="522363"/>
            <a:ext cx="2520808" cy="497079"/>
          </a:xfrm>
          <a:prstGeom prst="roundRect">
            <a:avLst/>
          </a:pr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言語出し分けオプション対応</a:t>
            </a:r>
            <a:endParaRPr kumimoji="1" lang="en-US" altLang="ja-JP" sz="1200" b="1" dirty="0">
              <a:solidFill>
                <a:schemeClr val="tx1"/>
              </a:solidFill>
            </a:endParaRPr>
          </a:p>
          <a:p>
            <a:pPr algn="ctr"/>
            <a:r>
              <a:rPr kumimoji="1" lang="ja-JP" altLang="en-US" sz="1050" dirty="0">
                <a:solidFill>
                  <a:schemeClr val="tx1"/>
                </a:solidFill>
              </a:rPr>
              <a:t>➡「オプションのご案内」をご参照ください</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5"/>
          <p:cNvSpPr txBox="1"/>
          <p:nvPr/>
        </p:nvSpPr>
        <p:spPr>
          <a:xfrm>
            <a:off x="715978" y="330962"/>
            <a:ext cx="9997008"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dirty="0">
                <a:solidFill>
                  <a:srgbClr val="FF0000"/>
                </a:solidFill>
                <a:latin typeface="Arial"/>
                <a:ea typeface="Arial"/>
                <a:cs typeface="Arial"/>
                <a:sym typeface="Arial"/>
              </a:rPr>
              <a:t>国際線 </a:t>
            </a:r>
            <a:r>
              <a:rPr lang="ja-JP" sz="2000" b="1" i="0" u="none" strike="noStrike" cap="none" dirty="0">
                <a:solidFill>
                  <a:srgbClr val="000000"/>
                </a:solidFill>
                <a:latin typeface="Arial"/>
                <a:ea typeface="Arial"/>
                <a:cs typeface="Arial"/>
                <a:sym typeface="Arial"/>
                <a:hlinkClick r:id="rId3"/>
              </a:rPr>
              <a:t>バナーアド</a:t>
            </a:r>
            <a:r>
              <a:rPr lang="ja-JP" sz="1800" b="1" i="0" u="none" strike="noStrike" cap="none" dirty="0">
                <a:solidFill>
                  <a:srgbClr val="000000"/>
                </a:solidFill>
                <a:latin typeface="Arial"/>
                <a:ea typeface="Arial"/>
                <a:cs typeface="Arial"/>
                <a:sym typeface="Arial"/>
              </a:rPr>
              <a:t>（Airbus A350-1000型機） </a:t>
            </a:r>
            <a:endParaRPr sz="2000" b="1" i="0" u="none" strike="noStrike" cap="none" dirty="0">
              <a:solidFill>
                <a:srgbClr val="000000"/>
              </a:solidFill>
              <a:latin typeface="Arial"/>
              <a:ea typeface="Arial"/>
              <a:cs typeface="Arial"/>
              <a:sym typeface="Arial"/>
            </a:endParaRPr>
          </a:p>
        </p:txBody>
      </p:sp>
      <p:cxnSp>
        <p:nvCxnSpPr>
          <p:cNvPr id="474" name="Google Shape;474;p5"/>
          <p:cNvCxnSpPr/>
          <p:nvPr/>
        </p:nvCxnSpPr>
        <p:spPr>
          <a:xfrm>
            <a:off x="775036" y="1026004"/>
            <a:ext cx="9311973" cy="0"/>
          </a:xfrm>
          <a:prstGeom prst="straightConnector1">
            <a:avLst/>
          </a:prstGeom>
          <a:noFill/>
          <a:ln w="9525" cap="flat" cmpd="sng">
            <a:solidFill>
              <a:schemeClr val="dk1"/>
            </a:solidFill>
            <a:prstDash val="solid"/>
            <a:miter lim="800000"/>
            <a:headEnd type="none" w="sm" len="sm"/>
            <a:tailEnd type="none" w="sm" len="sm"/>
          </a:ln>
        </p:spPr>
      </p:cxnSp>
      <p:sp>
        <p:nvSpPr>
          <p:cNvPr id="476" name="Google Shape;476;p5"/>
          <p:cNvSpPr txBox="1"/>
          <p:nvPr/>
        </p:nvSpPr>
        <p:spPr>
          <a:xfrm>
            <a:off x="3002651" y="6608601"/>
            <a:ext cx="2844000" cy="101562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000"/>
              <a:buFont typeface="Arial"/>
              <a:buNone/>
            </a:pPr>
            <a:r>
              <a:rPr lang="ja-JP" sz="800" b="0" i="0" u="none" strike="noStrike" cap="none">
                <a:solidFill>
                  <a:schemeClr val="dk1"/>
                </a:solidFill>
                <a:latin typeface="Arial"/>
                <a:ea typeface="Arial"/>
                <a:cs typeface="Arial"/>
                <a:sym typeface="Arial"/>
              </a:rPr>
              <a:t>※1：25年5月実績（JAL保有データ） </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a:solidFill>
                  <a:schemeClr val="dk1"/>
                </a:solidFill>
                <a:latin typeface="Arial"/>
                <a:ea typeface="Arial"/>
                <a:cs typeface="Arial"/>
                <a:sym typeface="Arial"/>
              </a:rPr>
              <a:t>※バナータップ後の素材を動画とする場合、動画再生開始直後の数秒間、シークバーがCMに重なるように表示され、その間は映像の輝度が下がります。</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a:solidFill>
                  <a:schemeClr val="dk1"/>
                </a:solidFill>
                <a:latin typeface="Arial"/>
                <a:ea typeface="Arial"/>
                <a:cs typeface="Arial"/>
                <a:sym typeface="Arial"/>
              </a:rPr>
              <a:t>※機内アナウンス時には再生が一時中止等される場合がございます。</a:t>
            </a:r>
            <a:endParaRPr sz="800" b="0" i="0" u="none" strike="noStrike" cap="none">
              <a:solidFill>
                <a:schemeClr val="dk1"/>
              </a:solidFill>
              <a:latin typeface="Arial"/>
              <a:ea typeface="Arial"/>
              <a:cs typeface="Arial"/>
              <a:sym typeface="Arial"/>
            </a:endParaRPr>
          </a:p>
        </p:txBody>
      </p:sp>
      <p:graphicFrame>
        <p:nvGraphicFramePr>
          <p:cNvPr id="477" name="Google Shape;477;p5"/>
          <p:cNvGraphicFramePr/>
          <p:nvPr>
            <p:extLst>
              <p:ext uri="{D42A27DB-BD31-4B8C-83A1-F6EECF244321}">
                <p14:modId xmlns:p14="http://schemas.microsoft.com/office/powerpoint/2010/main" val="2599687129"/>
              </p:ext>
            </p:extLst>
          </p:nvPr>
        </p:nvGraphicFramePr>
        <p:xfrm>
          <a:off x="5872859" y="1045508"/>
          <a:ext cx="4688775" cy="6011177"/>
        </p:xfrm>
        <a:graphic>
          <a:graphicData uri="http://schemas.openxmlformats.org/drawingml/2006/table">
            <a:tbl>
              <a:tblPr>
                <a:noFill/>
                <a:tableStyleId>{C91D7573-8F3B-4C52-A294-5E186322EEFB}</a:tableStyleId>
              </a:tblPr>
              <a:tblGrid>
                <a:gridCol w="980200">
                  <a:extLst>
                    <a:ext uri="{9D8B030D-6E8A-4147-A177-3AD203B41FA5}">
                      <a16:colId xmlns:a16="http://schemas.microsoft.com/office/drawing/2014/main" val="20000"/>
                    </a:ext>
                  </a:extLst>
                </a:gridCol>
                <a:gridCol w="3708575">
                  <a:extLst>
                    <a:ext uri="{9D8B030D-6E8A-4147-A177-3AD203B41FA5}">
                      <a16:colId xmlns:a16="http://schemas.microsoft.com/office/drawing/2014/main" val="20001"/>
                    </a:ext>
                  </a:extLst>
                </a:gridCol>
              </a:tblGrid>
              <a:tr h="5265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メディア</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JAL運航機材　国際線個人用モニター</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solidFill>
                            <a:srgbClr val="FF0000"/>
                          </a:solidFill>
                          <a:latin typeface="Arial"/>
                          <a:ea typeface="Arial"/>
                          <a:cs typeface="Arial"/>
                          <a:sym typeface="Arial"/>
                        </a:rPr>
                        <a:t>対象クラス：全クラス　全言語共通</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0"/>
                  </a:ext>
                </a:extLst>
              </a:tr>
              <a:tr h="5486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便数</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50" b="0" i="0" u="none" strike="noStrike" cap="none" dirty="0">
                          <a:solidFill>
                            <a:srgbClr val="000000"/>
                          </a:solidFill>
                          <a:latin typeface="Arial"/>
                          <a:ea typeface="Arial"/>
                          <a:cs typeface="Arial"/>
                          <a:sym typeface="Arial"/>
                        </a:rPr>
                        <a:t>約</a:t>
                      </a:r>
                      <a:r>
                        <a:rPr lang="ja-JP" sz="1050" b="0" i="0" u="none" strike="noStrike" cap="none" dirty="0">
                          <a:solidFill>
                            <a:schemeClr val="dk1"/>
                          </a:solidFill>
                          <a:latin typeface="Arial"/>
                          <a:ea typeface="Arial"/>
                          <a:cs typeface="Arial"/>
                          <a:sym typeface="Arial"/>
                        </a:rPr>
                        <a:t> 300便</a:t>
                      </a:r>
                      <a:r>
                        <a:rPr lang="ja-JP" sz="1050" b="0" i="0" u="none" strike="noStrike" cap="none" dirty="0">
                          <a:solidFill>
                            <a:srgbClr val="000000"/>
                          </a:solidFill>
                          <a:latin typeface="Arial"/>
                          <a:ea typeface="Arial"/>
                          <a:cs typeface="Arial"/>
                          <a:sym typeface="Arial"/>
                        </a:rPr>
                        <a:t> / 国際線全体 約3,600便</a:t>
                      </a:r>
                      <a:r>
                        <a:rPr lang="ja-JP" altLang="ja-JP" sz="1100" u="none" strike="noStrike" cap="none" baseline="30000" dirty="0">
                          <a:latin typeface="Arial"/>
                          <a:ea typeface="Arial"/>
                          <a:cs typeface="Arial"/>
                          <a:sym typeface="Arial"/>
                        </a:rPr>
                        <a:t>※1</a:t>
                      </a:r>
                      <a:endParaRPr sz="1100" u="none" strike="noStrike" cap="none" baseline="30000"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dirty="0">
                          <a:latin typeface="Arial"/>
                          <a:ea typeface="Arial"/>
                          <a:cs typeface="Arial"/>
                          <a:sym typeface="Arial"/>
                        </a:rPr>
                        <a:t>※</a:t>
                      </a:r>
                      <a:r>
                        <a:rPr lang="ja-JP" sz="800" u="none" strike="noStrike" cap="none" dirty="0"/>
                        <a:t>上記ほか</a:t>
                      </a:r>
                      <a:r>
                        <a:rPr lang="ja-JP" sz="800" u="none" strike="noStrike" cap="none" dirty="0">
                          <a:latin typeface="Arial"/>
                          <a:ea typeface="Arial"/>
                          <a:cs typeface="Arial"/>
                          <a:sym typeface="Arial"/>
                        </a:rPr>
                        <a:t>、チャーターを含む臨時便でも</a:t>
                      </a:r>
                      <a:r>
                        <a:rPr lang="ja-JP" sz="800" u="none" strike="noStrike" cap="none" dirty="0"/>
                        <a:t>掲出</a:t>
                      </a:r>
                      <a:r>
                        <a:rPr lang="ja-JP" sz="800" u="none" strike="noStrike" cap="none" dirty="0">
                          <a:latin typeface="Arial"/>
                          <a:ea typeface="Arial"/>
                          <a:cs typeface="Arial"/>
                          <a:sym typeface="Arial"/>
                        </a:rPr>
                        <a:t>する場合がございます。</a:t>
                      </a:r>
                      <a:endParaRPr sz="14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5598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路線</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altLang="en-US" sz="1100" u="none" strike="noStrike" cap="none" dirty="0">
                          <a:latin typeface="Arial"/>
                          <a:ea typeface="Arial"/>
                          <a:cs typeface="Arial"/>
                          <a:sym typeface="Arial"/>
                        </a:rPr>
                        <a:t>羽田＝ロサンゼルス・ニューヨーク・ダラス・</a:t>
                      </a:r>
                    </a:p>
                    <a:p>
                      <a:pPr marL="0" marR="0" lvl="0" indent="0" algn="l" rtl="0">
                        <a:lnSpc>
                          <a:spcPct val="130000"/>
                        </a:lnSpc>
                        <a:spcBef>
                          <a:spcPts val="0"/>
                        </a:spcBef>
                        <a:spcAft>
                          <a:spcPts val="0"/>
                        </a:spcAft>
                        <a:buClr>
                          <a:srgbClr val="000000"/>
                        </a:buClr>
                        <a:buSzPts val="1200"/>
                        <a:buFont typeface="Arial"/>
                        <a:buNone/>
                      </a:pPr>
                      <a:r>
                        <a:rPr lang="ja-JP" altLang="en-US" sz="1100" u="none" strike="noStrike" cap="none" dirty="0">
                          <a:latin typeface="Arial"/>
                          <a:ea typeface="Arial"/>
                          <a:cs typeface="Arial"/>
                          <a:sym typeface="Arial"/>
                        </a:rPr>
                        <a:t>　　　ロンドン ・パリ　</a:t>
                      </a:r>
                      <a:r>
                        <a:rPr lang="en-US" altLang="ja-JP" sz="1100" u="none" strike="noStrike" cap="none" dirty="0">
                          <a:latin typeface="Arial"/>
                          <a:ea typeface="Arial"/>
                          <a:cs typeface="Arial"/>
                          <a:sym typeface="Arial"/>
                        </a:rPr>
                        <a:t>(25</a:t>
                      </a:r>
                      <a:r>
                        <a:rPr lang="ja-JP" altLang="en-US" sz="1100" u="none" strike="noStrike" cap="none" dirty="0">
                          <a:latin typeface="Arial"/>
                          <a:ea typeface="Arial"/>
                          <a:cs typeface="Arial"/>
                          <a:sym typeface="Arial"/>
                        </a:rPr>
                        <a:t>年</a:t>
                      </a:r>
                      <a:r>
                        <a:rPr lang="en-US" altLang="ja-JP" sz="1100" u="none" strike="noStrike" cap="none" dirty="0">
                          <a:latin typeface="Arial"/>
                          <a:ea typeface="Arial"/>
                          <a:cs typeface="Arial"/>
                          <a:sym typeface="Arial"/>
                        </a:rPr>
                        <a:t>7</a:t>
                      </a:r>
                      <a:r>
                        <a:rPr lang="ja-JP" altLang="en-US" sz="1100" u="none" strike="noStrike" cap="none" dirty="0">
                          <a:latin typeface="Arial"/>
                          <a:ea typeface="Arial"/>
                          <a:cs typeface="Arial"/>
                          <a:sym typeface="Arial"/>
                        </a:rPr>
                        <a:t>月時点</a:t>
                      </a:r>
                      <a:r>
                        <a:rPr lang="en-US" altLang="ja-JP" sz="1100" u="none" strike="noStrike" cap="none" dirty="0"/>
                        <a:t>)</a:t>
                      </a:r>
                      <a:endParaRPr lang="ja-JP" altLang="en-US" sz="11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2"/>
                  </a:ext>
                </a:extLst>
              </a:tr>
              <a:tr h="11293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掲出箇所</a:t>
                      </a:r>
                      <a:endParaRPr sz="1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a:t>
                      </a:r>
                      <a:endParaRPr sz="1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仕様</a:t>
                      </a:r>
                      <a:endParaRPr sz="100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900" u="none" strike="noStrike" cap="none"/>
                        <a:t>・</a:t>
                      </a:r>
                      <a:r>
                        <a:rPr lang="ja-JP" sz="900" u="none" strike="noStrike" cap="none">
                          <a:latin typeface="Arial"/>
                          <a:ea typeface="Arial"/>
                          <a:cs typeface="Arial"/>
                          <a:sym typeface="Arial"/>
                        </a:rPr>
                        <a:t>メインメニュー左上、映画・TV番組・オーディオ</a:t>
                      </a:r>
                      <a:r>
                        <a:rPr lang="ja-JP" sz="900" u="none" strike="noStrike" cap="none"/>
                        <a:t>の</a:t>
                      </a:r>
                      <a:r>
                        <a:rPr lang="ja-JP" sz="900" u="none" strike="noStrike" cap="none">
                          <a:latin typeface="Arial"/>
                          <a:ea typeface="Arial"/>
                          <a:cs typeface="Arial"/>
                          <a:sym typeface="Arial"/>
                        </a:rPr>
                        <a:t>各作品の</a:t>
                      </a:r>
                      <a:endParaRPr sz="9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a:latin typeface="Arial"/>
                          <a:ea typeface="Arial"/>
                          <a:cs typeface="Arial"/>
                          <a:sym typeface="Arial"/>
                        </a:rPr>
                        <a:t>　選択画面にて、一定間隔で表示。</a:t>
                      </a:r>
                      <a:endParaRPr sz="9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a:t>・</a:t>
                      </a:r>
                      <a:r>
                        <a:rPr lang="ja-JP" sz="900" u="none" strike="noStrike" cap="none">
                          <a:latin typeface="Arial"/>
                          <a:ea typeface="Arial"/>
                          <a:cs typeface="Arial"/>
                          <a:sym typeface="Arial"/>
                        </a:rPr>
                        <a:t>バナー画像は原則1種類のみ。</a:t>
                      </a:r>
                      <a:r>
                        <a:rPr lang="ja-JP" sz="900" u="none" strike="noStrike" cap="none"/>
                        <a:t>すべての</a:t>
                      </a:r>
                      <a:r>
                        <a:rPr lang="ja-JP" sz="900" u="none" strike="noStrike" cap="none">
                          <a:latin typeface="Arial"/>
                          <a:ea typeface="Arial"/>
                          <a:cs typeface="Arial"/>
                          <a:sym typeface="Arial"/>
                        </a:rPr>
                        <a:t>箇所に同じデザインが</a:t>
                      </a:r>
                      <a:endParaRPr sz="9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a:latin typeface="Arial"/>
                          <a:ea typeface="Arial"/>
                          <a:cs typeface="Arial"/>
                          <a:sym typeface="Arial"/>
                        </a:rPr>
                        <a:t>　表示されます。</a:t>
                      </a:r>
                      <a:endParaRPr sz="9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a:t>・</a:t>
                      </a:r>
                      <a:r>
                        <a:rPr lang="ja-JP" sz="900" u="none" strike="noStrike" cap="none">
                          <a:latin typeface="Arial"/>
                          <a:ea typeface="Arial"/>
                          <a:cs typeface="Arial"/>
                          <a:sym typeface="Arial"/>
                        </a:rPr>
                        <a:t>バナータップ後、動画広告 or 1枚の静止画広告を表示。</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900" u="none" strike="noStrike" cap="none">
                          <a:latin typeface="Arial"/>
                          <a:ea typeface="Arial"/>
                          <a:cs typeface="Arial"/>
                          <a:sym typeface="Arial"/>
                        </a:rPr>
                        <a:t>※</a:t>
                      </a:r>
                      <a:r>
                        <a:rPr lang="ja-JP" sz="900" u="none" strike="noStrike" cap="none"/>
                        <a:t>掲出月</a:t>
                      </a:r>
                      <a:r>
                        <a:rPr lang="ja-JP" sz="900" u="none" strike="noStrike" cap="none">
                          <a:latin typeface="Arial"/>
                          <a:ea typeface="Arial"/>
                          <a:cs typeface="Arial"/>
                          <a:sym typeface="Arial"/>
                        </a:rPr>
                        <a:t>により掲出箇所数は変動する場合があります。</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3"/>
                  </a:ext>
                </a:extLst>
              </a:tr>
              <a:tr h="6364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期間 </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1カ月間（毎月1日〜末日）</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latin typeface="Arial"/>
                          <a:ea typeface="Arial"/>
                          <a:cs typeface="Arial"/>
                          <a:sym typeface="Arial"/>
                        </a:rPr>
                        <a:t>※機材繰りなどの諸事情により</a:t>
                      </a:r>
                      <a:r>
                        <a:rPr lang="ja-JP" sz="800" u="none" strike="noStrike" cap="none"/>
                        <a:t>掲出</a:t>
                      </a:r>
                      <a:r>
                        <a:rPr lang="ja-JP" sz="800" u="none" strike="noStrike" cap="none">
                          <a:latin typeface="Arial"/>
                          <a:ea typeface="Arial"/>
                          <a:cs typeface="Arial"/>
                          <a:sym typeface="Arial"/>
                        </a:rPr>
                        <a:t>開始日および終了日が前後する</a:t>
                      </a:r>
                      <a:endParaRPr sz="8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latin typeface="Arial"/>
                          <a:ea typeface="Arial"/>
                          <a:cs typeface="Arial"/>
                          <a:sym typeface="Arial"/>
                        </a:rPr>
                        <a:t>　場合がございます。</a:t>
                      </a:r>
                      <a:endParaRPr sz="8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4"/>
                  </a:ext>
                </a:extLst>
              </a:tr>
              <a:tr h="3498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a:solidFill>
                            <a:schemeClr val="dk1"/>
                          </a:solidFill>
                          <a:latin typeface="Arial"/>
                          <a:ea typeface="Arial"/>
                          <a:cs typeface="Arial"/>
                          <a:sym typeface="Arial"/>
                        </a:rPr>
                        <a:t>750,000円/月</a:t>
                      </a:r>
                      <a:r>
                        <a:rPr lang="ja-JP" sz="1000" b="0" i="0" u="none" strike="noStrike" cap="none">
                          <a:solidFill>
                            <a:schemeClr val="dk1"/>
                          </a:solidFill>
                          <a:latin typeface="Arial"/>
                          <a:ea typeface="Arial"/>
                          <a:cs typeface="Arial"/>
                          <a:sym typeface="Arial"/>
                        </a:rPr>
                        <a:t>（税抜）</a:t>
                      </a:r>
                      <a:r>
                        <a:rPr lang="ja-JP" sz="1000" u="none" strike="noStrike" cap="none">
                          <a:solidFill>
                            <a:schemeClr val="dk1"/>
                          </a:solidFill>
                        </a:rPr>
                        <a:t>　※1社限定</a:t>
                      </a:r>
                      <a:endParaRPr sz="1000" b="0" i="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3498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料金適用期間</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a:latin typeface="Arial"/>
                          <a:ea typeface="Arial"/>
                          <a:cs typeface="Arial"/>
                          <a:sym typeface="Arial"/>
                        </a:rPr>
                        <a:t>2025年</a:t>
                      </a:r>
                      <a:r>
                        <a:rPr lang="ja-JP" sz="1000" b="0" u="none" strike="noStrike" cap="none">
                          <a:solidFill>
                            <a:srgbClr val="FF0000"/>
                          </a:solidFill>
                          <a:latin typeface="Arial"/>
                          <a:ea typeface="Arial"/>
                          <a:cs typeface="Arial"/>
                          <a:sym typeface="Arial"/>
                        </a:rPr>
                        <a:t>10</a:t>
                      </a:r>
                      <a:r>
                        <a:rPr lang="ja-JP" sz="1000" b="0" u="none" strike="noStrike" cap="none">
                          <a:latin typeface="Arial"/>
                          <a:ea typeface="Arial"/>
                          <a:cs typeface="Arial"/>
                          <a:sym typeface="Arial"/>
                        </a:rPr>
                        <a:t>月～2026年3月</a:t>
                      </a:r>
                      <a:r>
                        <a:rPr lang="ja-JP" sz="1000" u="none" strike="noStrike" cap="none"/>
                        <a:t>掲出</a:t>
                      </a:r>
                      <a:r>
                        <a:rPr lang="ja-JP" sz="1000" b="0" i="0" u="none" strike="noStrike" cap="none">
                          <a:latin typeface="Arial"/>
                          <a:ea typeface="Arial"/>
                          <a:cs typeface="Arial"/>
                          <a:sym typeface="Arial"/>
                        </a:rPr>
                        <a:t>分</a:t>
                      </a:r>
                      <a:endParaRPr sz="1000" b="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6"/>
                  </a:ext>
                </a:extLst>
              </a:tr>
              <a:tr h="4950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納品日</a:t>
                      </a:r>
                      <a:endParaRPr sz="1000" b="1"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t>掲出</a:t>
                      </a:r>
                      <a:r>
                        <a:rPr lang="ja-JP" sz="1000" b="0" i="0" u="none" strike="noStrike" cap="none">
                          <a:solidFill>
                            <a:srgbClr val="000000"/>
                          </a:solidFill>
                          <a:latin typeface="Arial"/>
                          <a:ea typeface="Arial"/>
                          <a:cs typeface="Arial"/>
                          <a:sym typeface="Arial"/>
                        </a:rPr>
                        <a:t>開始の前々月13日頃</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800" b="0" i="0" u="none" strike="noStrike" cap="none">
                          <a:solidFill>
                            <a:srgbClr val="000000"/>
                          </a:solidFill>
                          <a:latin typeface="Arial"/>
                          <a:ea typeface="Arial"/>
                          <a:cs typeface="Arial"/>
                          <a:sym typeface="Arial"/>
                        </a:rPr>
                        <a:t>※具体的な日付はお問い合わせください。</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7"/>
                  </a:ext>
                </a:extLst>
              </a:tr>
              <a:tr h="8112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備考</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t>・</a:t>
                      </a:r>
                      <a:r>
                        <a:rPr lang="ja-JP" sz="900" u="none" strike="noStrike" cap="none" dirty="0">
                          <a:latin typeface="Arial"/>
                          <a:ea typeface="Arial"/>
                          <a:cs typeface="Arial"/>
                          <a:sym typeface="Arial"/>
                        </a:rPr>
                        <a:t>各バナーの下に「AD 」</a:t>
                      </a:r>
                      <a:r>
                        <a:rPr lang="ja-JP" sz="900" u="none" strike="noStrike" cap="none" dirty="0"/>
                        <a:t>表示</a:t>
                      </a:r>
                      <a:r>
                        <a:rPr lang="ja-JP" sz="900" u="none" strike="noStrike" cap="none" dirty="0">
                          <a:latin typeface="Arial"/>
                          <a:ea typeface="Arial"/>
                          <a:cs typeface="Arial"/>
                          <a:sym typeface="Arial"/>
                        </a:rPr>
                        <a:t>（以下</a:t>
                      </a:r>
                      <a:r>
                        <a:rPr lang="ja-JP" altLang="en-US" sz="900" u="none" strike="noStrike" cap="none" dirty="0">
                          <a:latin typeface="Arial"/>
                          <a:ea typeface="Arial"/>
                          <a:cs typeface="Arial"/>
                          <a:sym typeface="Arial"/>
                        </a:rPr>
                        <a:t>画像</a:t>
                      </a:r>
                      <a:r>
                        <a:rPr lang="ja-JP" sz="900" u="none" strike="noStrike" cap="none" dirty="0">
                          <a:latin typeface="Arial"/>
                          <a:ea typeface="Arial"/>
                          <a:cs typeface="Arial"/>
                          <a:sym typeface="Arial"/>
                        </a:rPr>
                        <a:t>参照）。</a:t>
                      </a:r>
                      <a:endParaRPr sz="9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t>・</a:t>
                      </a:r>
                      <a:r>
                        <a:rPr lang="ja-JP" sz="900" u="none" strike="noStrike" cap="none" dirty="0">
                          <a:latin typeface="Arial"/>
                          <a:ea typeface="Arial"/>
                          <a:cs typeface="Arial"/>
                          <a:sym typeface="Arial"/>
                        </a:rPr>
                        <a:t>バナータップ後に表示される動画または静止画については、</a:t>
                      </a:r>
                      <a:endParaRPr sz="1400" u="none" strike="noStrike" cap="none" dirty="0"/>
                    </a:p>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t>　</a:t>
                      </a:r>
                      <a:r>
                        <a:rPr lang="ja-JP" sz="900" u="none" strike="noStrike" cap="none" dirty="0">
                          <a:latin typeface="Arial"/>
                          <a:ea typeface="Arial"/>
                          <a:cs typeface="Arial"/>
                          <a:sym typeface="Arial"/>
                        </a:rPr>
                        <a:t>表示直後から「✕」ボタン表示。</a:t>
                      </a:r>
                      <a:endParaRPr sz="1400" u="none" strike="noStrike" cap="none" dirty="0"/>
                    </a:p>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t>・</a:t>
                      </a:r>
                      <a:r>
                        <a:rPr lang="ja-JP" sz="900" u="none" strike="noStrike" cap="none" dirty="0">
                          <a:latin typeface="Arial"/>
                          <a:ea typeface="Arial"/>
                          <a:cs typeface="Arial"/>
                          <a:sym typeface="Arial"/>
                        </a:rPr>
                        <a:t>個人モニター上での外部遷移は不可。</a:t>
                      </a:r>
                      <a:endParaRPr sz="14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8"/>
                  </a:ext>
                </a:extLst>
              </a:tr>
            </a:tbl>
          </a:graphicData>
        </a:graphic>
      </p:graphicFrame>
      <p:sp>
        <p:nvSpPr>
          <p:cNvPr id="478" name="Google Shape;478;p5"/>
          <p:cNvSpPr txBox="1"/>
          <p:nvPr/>
        </p:nvSpPr>
        <p:spPr>
          <a:xfrm>
            <a:off x="775036" y="1026004"/>
            <a:ext cx="4822453"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ja-JP" sz="1200" b="0" i="0" u="none" strike="noStrike" cap="none">
                <a:solidFill>
                  <a:srgbClr val="000000"/>
                </a:solidFill>
                <a:latin typeface="Arial"/>
                <a:ea typeface="Arial"/>
                <a:cs typeface="Arial"/>
                <a:sym typeface="Arial"/>
              </a:rPr>
              <a:t>個人用モニター上の様々な個所に表示されるバナー広告枠。</a:t>
            </a:r>
            <a:endParaRPr sz="1200" b="0" i="0" u="none" strike="noStrike" cap="none">
              <a:solidFill>
                <a:srgbClr val="000000"/>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250"/>
              <a:buFont typeface="Arial"/>
              <a:buNone/>
            </a:pPr>
            <a:r>
              <a:rPr lang="ja-JP" sz="1200" b="0" i="0" u="none" strike="noStrike" cap="none">
                <a:solidFill>
                  <a:srgbClr val="000000"/>
                </a:solidFill>
                <a:latin typeface="Arial"/>
                <a:ea typeface="Arial"/>
                <a:cs typeface="Arial"/>
                <a:sym typeface="Arial"/>
              </a:rPr>
              <a:t>複数の画面でお客さまに何度もアプローチ。認知向上に貢献します。</a:t>
            </a:r>
            <a:endParaRPr sz="1200" b="0" i="0" u="none" strike="noStrike" cap="none">
              <a:solidFill>
                <a:srgbClr val="000000"/>
              </a:solidFill>
              <a:latin typeface="Arial"/>
              <a:ea typeface="Arial"/>
              <a:cs typeface="Arial"/>
              <a:sym typeface="Arial"/>
            </a:endParaRPr>
          </a:p>
        </p:txBody>
      </p:sp>
      <p:grpSp>
        <p:nvGrpSpPr>
          <p:cNvPr id="479" name="Google Shape;479;p5"/>
          <p:cNvGrpSpPr/>
          <p:nvPr/>
        </p:nvGrpSpPr>
        <p:grpSpPr>
          <a:xfrm>
            <a:off x="3685970" y="3390486"/>
            <a:ext cx="1863815" cy="3205120"/>
            <a:chOff x="3250709" y="3531471"/>
            <a:chExt cx="1863815" cy="3205120"/>
          </a:xfrm>
        </p:grpSpPr>
        <p:sp>
          <p:nvSpPr>
            <p:cNvPr id="480" name="Google Shape;480;p5"/>
            <p:cNvSpPr/>
            <p:nvPr/>
          </p:nvSpPr>
          <p:spPr>
            <a:xfrm>
              <a:off x="3250709" y="3531471"/>
              <a:ext cx="1831087" cy="1220567"/>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81" name="Google Shape;481;p5"/>
            <p:cNvSpPr/>
            <p:nvPr/>
          </p:nvSpPr>
          <p:spPr>
            <a:xfrm>
              <a:off x="3283437" y="5516024"/>
              <a:ext cx="1831087" cy="1220567"/>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82" name="Google Shape;482;p5"/>
            <p:cNvSpPr/>
            <p:nvPr/>
          </p:nvSpPr>
          <p:spPr>
            <a:xfrm>
              <a:off x="3909358" y="4981431"/>
              <a:ext cx="513788" cy="30848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FF0000"/>
                  </a:solidFill>
                  <a:latin typeface="Arial"/>
                  <a:ea typeface="Arial"/>
                  <a:cs typeface="Arial"/>
                  <a:sym typeface="Arial"/>
                </a:rPr>
                <a:t>or</a:t>
              </a:r>
              <a:endParaRPr sz="2000" b="1" i="0" u="none" strike="noStrike" cap="none">
                <a:solidFill>
                  <a:srgbClr val="FF0000"/>
                </a:solidFill>
                <a:latin typeface="Arial"/>
                <a:ea typeface="Arial"/>
                <a:cs typeface="Arial"/>
                <a:sym typeface="Arial"/>
              </a:endParaRPr>
            </a:p>
          </p:txBody>
        </p:sp>
        <p:sp>
          <p:nvSpPr>
            <p:cNvPr id="483" name="Google Shape;483;p5"/>
            <p:cNvSpPr txBox="1"/>
            <p:nvPr/>
          </p:nvSpPr>
          <p:spPr>
            <a:xfrm>
              <a:off x="3365395" y="5889572"/>
              <a:ext cx="1667167" cy="452392"/>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1800" b="1" i="0" u="none" strike="noStrike" cap="none">
                  <a:solidFill>
                    <a:srgbClr val="FFFFFF"/>
                  </a:solidFill>
                  <a:latin typeface="Arial"/>
                  <a:ea typeface="Arial"/>
                  <a:cs typeface="Arial"/>
                  <a:sym typeface="Arial"/>
                </a:rPr>
                <a:t>静止画広告</a:t>
              </a:r>
              <a:endParaRPr sz="1800" b="0" i="0" u="none" strike="noStrike" cap="none">
                <a:solidFill>
                  <a:srgbClr val="000000"/>
                </a:solidFill>
                <a:latin typeface="Arial"/>
                <a:ea typeface="Arial"/>
                <a:cs typeface="Arial"/>
                <a:sym typeface="Arial"/>
              </a:endParaRPr>
            </a:p>
          </p:txBody>
        </p:sp>
      </p:grpSp>
      <p:sp>
        <p:nvSpPr>
          <p:cNvPr id="484" name="Google Shape;484;p5"/>
          <p:cNvSpPr/>
          <p:nvPr/>
        </p:nvSpPr>
        <p:spPr>
          <a:xfrm>
            <a:off x="699662" y="2718866"/>
            <a:ext cx="1813675" cy="195015"/>
          </a:xfrm>
          <a:prstGeom prst="roundRect">
            <a:avLst>
              <a:gd name="adj" fmla="val 16667"/>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ja-JP" sz="1050" b="1" i="0" u="none" strike="noStrike" cap="none">
                <a:solidFill>
                  <a:schemeClr val="lt1"/>
                </a:solidFill>
                <a:latin typeface="Arial"/>
                <a:ea typeface="Arial"/>
                <a:cs typeface="Arial"/>
                <a:sym typeface="Arial"/>
              </a:rPr>
              <a:t>バナー表示箇所一例</a:t>
            </a:r>
            <a:endParaRPr sz="1400" b="0" i="0" u="none" strike="noStrike" cap="none">
              <a:solidFill>
                <a:srgbClr val="000000"/>
              </a:solidFill>
              <a:latin typeface="Arial"/>
              <a:ea typeface="Arial"/>
              <a:cs typeface="Arial"/>
              <a:sym typeface="Arial"/>
            </a:endParaRPr>
          </a:p>
        </p:txBody>
      </p:sp>
      <p:grpSp>
        <p:nvGrpSpPr>
          <p:cNvPr id="485" name="Google Shape;485;p5"/>
          <p:cNvGrpSpPr/>
          <p:nvPr/>
        </p:nvGrpSpPr>
        <p:grpSpPr>
          <a:xfrm>
            <a:off x="3171186" y="4217374"/>
            <a:ext cx="276959" cy="1698120"/>
            <a:chOff x="3582660" y="3061231"/>
            <a:chExt cx="276959" cy="1698120"/>
          </a:xfrm>
        </p:grpSpPr>
        <p:sp>
          <p:nvSpPr>
            <p:cNvPr id="486" name="Google Shape;486;p5"/>
            <p:cNvSpPr txBox="1"/>
            <p:nvPr/>
          </p:nvSpPr>
          <p:spPr>
            <a:xfrm rot="5400000">
              <a:off x="2872079" y="3771811"/>
              <a:ext cx="169812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1" i="0" u="none" strike="noStrike" cap="none" dirty="0">
                  <a:solidFill>
                    <a:srgbClr val="000000"/>
                  </a:solidFill>
                  <a:latin typeface="Arial"/>
                  <a:ea typeface="Arial"/>
                  <a:cs typeface="Arial"/>
                  <a:sym typeface="Arial"/>
                </a:rPr>
                <a:t>バナーをタップ</a:t>
              </a:r>
              <a:endParaRPr sz="1400" b="0" i="0" u="none" strike="noStrike" cap="none" dirty="0">
                <a:solidFill>
                  <a:srgbClr val="000000"/>
                </a:solidFill>
                <a:latin typeface="Arial"/>
                <a:ea typeface="Arial"/>
                <a:cs typeface="Arial"/>
                <a:sym typeface="Arial"/>
              </a:endParaRPr>
            </a:p>
          </p:txBody>
        </p:sp>
        <p:sp>
          <p:nvSpPr>
            <p:cNvPr id="487" name="Google Shape;487;p5"/>
            <p:cNvSpPr/>
            <p:nvPr/>
          </p:nvSpPr>
          <p:spPr>
            <a:xfrm rot="5400000">
              <a:off x="3600073" y="4343261"/>
              <a:ext cx="242131" cy="113900"/>
            </a:xfrm>
            <a:prstGeom prst="flowChartExtra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grpSp>
        <p:nvGrpSpPr>
          <p:cNvPr id="488" name="Google Shape;488;p5"/>
          <p:cNvGrpSpPr/>
          <p:nvPr/>
        </p:nvGrpSpPr>
        <p:grpSpPr>
          <a:xfrm>
            <a:off x="761207" y="1545597"/>
            <a:ext cx="3776318" cy="627824"/>
            <a:chOff x="790556" y="2185702"/>
            <a:chExt cx="3776318" cy="627824"/>
          </a:xfrm>
        </p:grpSpPr>
        <p:sp>
          <p:nvSpPr>
            <p:cNvPr id="489" name="Google Shape;489;p5"/>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月間視聴可能者数</a:t>
              </a:r>
              <a:endParaRPr sz="1400" b="0" i="0" u="none" strike="noStrike" cap="none" baseline="30000">
                <a:solidFill>
                  <a:srgbClr val="000000"/>
                </a:solidFill>
                <a:latin typeface="Arial"/>
                <a:ea typeface="Arial"/>
                <a:cs typeface="Arial"/>
                <a:sym typeface="Arial"/>
              </a:endParaRPr>
            </a:p>
          </p:txBody>
        </p:sp>
        <p:sp>
          <p:nvSpPr>
            <p:cNvPr id="490" name="Google Shape;490;p5"/>
            <p:cNvSpPr txBox="1"/>
            <p:nvPr/>
          </p:nvSpPr>
          <p:spPr>
            <a:xfrm>
              <a:off x="3286392" y="2185702"/>
              <a:ext cx="1280482"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a:solidFill>
                    <a:schemeClr val="dk1"/>
                  </a:solidFill>
                  <a:latin typeface="Arial"/>
                  <a:ea typeface="Arial"/>
                  <a:cs typeface="Arial"/>
                  <a:sym typeface="Arial"/>
                </a:rPr>
                <a:t> 6.5 </a:t>
              </a:r>
              <a:r>
                <a:rPr lang="ja-JP" sz="1200" b="0" i="0" u="none" strike="noStrike" cap="none">
                  <a:solidFill>
                    <a:schemeClr val="dk1"/>
                  </a:solidFill>
                  <a:latin typeface="Arial"/>
                  <a:ea typeface="Arial"/>
                  <a:cs typeface="Arial"/>
                  <a:sym typeface="Arial"/>
                </a:rPr>
                <a:t>万人</a:t>
              </a:r>
              <a:r>
                <a:rPr lang="ja-JP" sz="1200" b="0" i="0" u="none" strike="noStrike" cap="none" baseline="30000">
                  <a:solidFill>
                    <a:schemeClr val="dk1"/>
                  </a:solidFill>
                  <a:latin typeface="Arial"/>
                  <a:ea typeface="Arial"/>
                  <a:cs typeface="Arial"/>
                  <a:sym typeface="Arial"/>
                </a:rPr>
                <a:t>※1</a:t>
              </a:r>
              <a:endParaRPr sz="2000" b="0" i="0" u="none" strike="noStrike" cap="none" baseline="30000">
                <a:solidFill>
                  <a:schemeClr val="dk1"/>
                </a:solidFill>
                <a:latin typeface="Arial"/>
                <a:ea typeface="Arial"/>
                <a:cs typeface="Arial"/>
                <a:sym typeface="Arial"/>
              </a:endParaRPr>
            </a:p>
          </p:txBody>
        </p:sp>
        <p:sp>
          <p:nvSpPr>
            <p:cNvPr id="491" name="Google Shape;491;p5"/>
            <p:cNvSpPr txBox="1"/>
            <p:nvPr/>
          </p:nvSpPr>
          <p:spPr>
            <a:xfrm>
              <a:off x="2337873" y="2457311"/>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Arial"/>
                  <a:ea typeface="Arial"/>
                  <a:cs typeface="Arial"/>
                  <a:sym typeface="Arial"/>
                </a:rPr>
                <a:t>国際線新型機 約</a:t>
              </a:r>
              <a:endParaRPr sz="1000" b="0" i="0" u="none" strike="noStrike" cap="none" baseline="30000">
                <a:solidFill>
                  <a:srgbClr val="000000"/>
                </a:solidFill>
                <a:latin typeface="Arial"/>
                <a:ea typeface="Arial"/>
                <a:cs typeface="Arial"/>
                <a:sym typeface="Arial"/>
              </a:endParaRPr>
            </a:p>
          </p:txBody>
        </p:sp>
      </p:grpSp>
      <p:grpSp>
        <p:nvGrpSpPr>
          <p:cNvPr id="492" name="Google Shape;492;p5"/>
          <p:cNvGrpSpPr/>
          <p:nvPr/>
        </p:nvGrpSpPr>
        <p:grpSpPr>
          <a:xfrm>
            <a:off x="692393" y="3047077"/>
            <a:ext cx="2203013" cy="4419811"/>
            <a:chOff x="1484922" y="3020282"/>
            <a:chExt cx="2203013" cy="4419811"/>
          </a:xfrm>
        </p:grpSpPr>
        <p:grpSp>
          <p:nvGrpSpPr>
            <p:cNvPr id="493" name="Google Shape;493;p5"/>
            <p:cNvGrpSpPr/>
            <p:nvPr/>
          </p:nvGrpSpPr>
          <p:grpSpPr>
            <a:xfrm>
              <a:off x="1484922" y="3020282"/>
              <a:ext cx="2203013" cy="4419811"/>
              <a:chOff x="509869" y="2976823"/>
              <a:chExt cx="2203013" cy="4419811"/>
            </a:xfrm>
          </p:grpSpPr>
          <p:grpSp>
            <p:nvGrpSpPr>
              <p:cNvPr id="494" name="Google Shape;494;p5"/>
              <p:cNvGrpSpPr/>
              <p:nvPr/>
            </p:nvGrpSpPr>
            <p:grpSpPr>
              <a:xfrm>
                <a:off x="513760" y="4521276"/>
                <a:ext cx="2190432" cy="1330904"/>
                <a:chOff x="-2592489" y="1400317"/>
                <a:chExt cx="9335283" cy="5248153"/>
              </a:xfrm>
            </p:grpSpPr>
            <p:pic>
              <p:nvPicPr>
                <p:cNvPr id="495" name="Google Shape;495;p5" descr="コンピューターのスクリーンショット&#10;&#10;自動的に生成された説明"/>
                <p:cNvPicPr preferRelativeResize="0"/>
                <p:nvPr/>
              </p:nvPicPr>
              <p:blipFill rotWithShape="1">
                <a:blip r:embed="rId4">
                  <a:alphaModFix/>
                </a:blip>
                <a:srcRect/>
                <a:stretch/>
              </p:blipFill>
              <p:spPr>
                <a:xfrm>
                  <a:off x="-2592489" y="1400317"/>
                  <a:ext cx="9335283" cy="5248153"/>
                </a:xfrm>
                <a:prstGeom prst="rect">
                  <a:avLst/>
                </a:prstGeom>
                <a:noFill/>
                <a:ln>
                  <a:noFill/>
                </a:ln>
              </p:spPr>
            </p:pic>
            <p:pic>
              <p:nvPicPr>
                <p:cNvPr id="496" name="Google Shape;496;p5"/>
                <p:cNvPicPr preferRelativeResize="0"/>
                <p:nvPr/>
              </p:nvPicPr>
              <p:blipFill rotWithShape="1">
                <a:blip r:embed="rId5">
                  <a:alphaModFix/>
                </a:blip>
                <a:srcRect/>
                <a:stretch/>
              </p:blipFill>
              <p:spPr>
                <a:xfrm>
                  <a:off x="795712" y="6200795"/>
                  <a:ext cx="3200400" cy="447675"/>
                </a:xfrm>
                <a:prstGeom prst="rect">
                  <a:avLst/>
                </a:prstGeom>
                <a:noFill/>
                <a:ln>
                  <a:noFill/>
                </a:ln>
              </p:spPr>
            </p:pic>
          </p:grpSp>
          <p:grpSp>
            <p:nvGrpSpPr>
              <p:cNvPr id="497" name="Google Shape;497;p5"/>
              <p:cNvGrpSpPr/>
              <p:nvPr/>
            </p:nvGrpSpPr>
            <p:grpSpPr>
              <a:xfrm>
                <a:off x="522450" y="2976823"/>
                <a:ext cx="2190432" cy="1330903"/>
                <a:chOff x="439244" y="2351231"/>
                <a:chExt cx="3292919" cy="1946766"/>
              </a:xfrm>
            </p:grpSpPr>
            <p:grpSp>
              <p:nvGrpSpPr>
                <p:cNvPr id="498" name="Google Shape;498;p5"/>
                <p:cNvGrpSpPr/>
                <p:nvPr/>
              </p:nvGrpSpPr>
              <p:grpSpPr>
                <a:xfrm>
                  <a:off x="439244" y="2351231"/>
                  <a:ext cx="3292919" cy="1946766"/>
                  <a:chOff x="924714" y="1673290"/>
                  <a:chExt cx="9436320" cy="5307930"/>
                </a:xfrm>
              </p:grpSpPr>
              <p:pic>
                <p:nvPicPr>
                  <p:cNvPr id="499" name="Google Shape;499;p5"/>
                  <p:cNvPicPr preferRelativeResize="0"/>
                  <p:nvPr/>
                </p:nvPicPr>
                <p:blipFill rotWithShape="1">
                  <a:blip r:embed="rId6">
                    <a:alphaModFix/>
                  </a:blip>
                  <a:srcRect/>
                  <a:stretch/>
                </p:blipFill>
                <p:spPr>
                  <a:xfrm>
                    <a:off x="924714" y="1673290"/>
                    <a:ext cx="9436320" cy="5307930"/>
                  </a:xfrm>
                  <a:prstGeom prst="rect">
                    <a:avLst/>
                  </a:prstGeom>
                  <a:noFill/>
                  <a:ln>
                    <a:noFill/>
                  </a:ln>
                </p:spPr>
              </p:pic>
              <p:pic>
                <p:nvPicPr>
                  <p:cNvPr id="500" name="Google Shape;500;p5"/>
                  <p:cNvPicPr preferRelativeResize="0"/>
                  <p:nvPr/>
                </p:nvPicPr>
                <p:blipFill rotWithShape="1">
                  <a:blip r:embed="rId7">
                    <a:alphaModFix/>
                  </a:blip>
                  <a:srcRect/>
                  <a:stretch/>
                </p:blipFill>
                <p:spPr>
                  <a:xfrm>
                    <a:off x="5902255" y="6229552"/>
                    <a:ext cx="3864844" cy="751668"/>
                  </a:xfrm>
                  <a:prstGeom prst="rect">
                    <a:avLst/>
                  </a:prstGeom>
                  <a:noFill/>
                  <a:ln>
                    <a:noFill/>
                  </a:ln>
                </p:spPr>
              </p:pic>
            </p:grpSp>
            <p:sp>
              <p:nvSpPr>
                <p:cNvPr id="501" name="Google Shape;501;p5"/>
                <p:cNvSpPr/>
                <p:nvPr/>
              </p:nvSpPr>
              <p:spPr>
                <a:xfrm>
                  <a:off x="800938" y="2406982"/>
                  <a:ext cx="1271702" cy="153589"/>
                </a:xfrm>
                <a:prstGeom prst="rect">
                  <a:avLst/>
                </a:prstGeom>
                <a:solidFill>
                  <a:srgbClr val="FFFF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chemeClr val="dk1"/>
                      </a:solidFill>
                      <a:latin typeface="Arial"/>
                      <a:ea typeface="Arial"/>
                      <a:cs typeface="Arial"/>
                      <a:sym typeface="Arial"/>
                    </a:rPr>
                    <a:t>AD</a:t>
                  </a:r>
                  <a:endParaRPr sz="1050" b="0" i="0" u="none" strike="noStrike" cap="none">
                    <a:solidFill>
                      <a:schemeClr val="dk1"/>
                    </a:solidFill>
                    <a:latin typeface="Arial"/>
                    <a:ea typeface="Arial"/>
                    <a:cs typeface="Arial"/>
                    <a:sym typeface="Arial"/>
                  </a:endParaRPr>
                </a:p>
              </p:txBody>
            </p:sp>
          </p:grpSp>
          <p:pic>
            <p:nvPicPr>
              <p:cNvPr id="502" name="Google Shape;502;p5"/>
              <p:cNvPicPr preferRelativeResize="0"/>
              <p:nvPr/>
            </p:nvPicPr>
            <p:blipFill rotWithShape="1">
              <a:blip r:embed="rId8">
                <a:alphaModFix/>
              </a:blip>
              <a:srcRect/>
              <a:stretch/>
            </p:blipFill>
            <p:spPr>
              <a:xfrm>
                <a:off x="509869" y="6065731"/>
                <a:ext cx="2203013" cy="1330903"/>
              </a:xfrm>
              <a:prstGeom prst="rect">
                <a:avLst/>
              </a:prstGeom>
              <a:noFill/>
              <a:ln>
                <a:noFill/>
              </a:ln>
            </p:spPr>
          </p:pic>
        </p:grpSp>
        <p:sp>
          <p:nvSpPr>
            <p:cNvPr id="503" name="Google Shape;503;p5"/>
            <p:cNvSpPr/>
            <p:nvPr/>
          </p:nvSpPr>
          <p:spPr>
            <a:xfrm>
              <a:off x="2066479" y="6662493"/>
              <a:ext cx="1186848" cy="112148"/>
            </a:xfrm>
            <a:prstGeom prst="rect">
              <a:avLst/>
            </a:prstGeom>
            <a:solidFill>
              <a:srgbClr val="FFFF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chemeClr val="dk1"/>
                  </a:solidFill>
                  <a:latin typeface="Arial"/>
                  <a:ea typeface="Arial"/>
                  <a:cs typeface="Arial"/>
                  <a:sym typeface="Arial"/>
                </a:rPr>
                <a:t>AD</a:t>
              </a:r>
              <a:endParaRPr sz="1050" b="0" i="0" u="none" strike="noStrike" cap="none">
                <a:solidFill>
                  <a:schemeClr val="dk1"/>
                </a:solidFill>
                <a:latin typeface="Arial"/>
                <a:ea typeface="Arial"/>
                <a:cs typeface="Arial"/>
                <a:sym typeface="Arial"/>
              </a:endParaRPr>
            </a:p>
          </p:txBody>
        </p:sp>
        <p:sp>
          <p:nvSpPr>
            <p:cNvPr id="504" name="Google Shape;504;p5"/>
            <p:cNvSpPr/>
            <p:nvPr/>
          </p:nvSpPr>
          <p:spPr>
            <a:xfrm>
              <a:off x="2059505" y="5768684"/>
              <a:ext cx="1186848" cy="112148"/>
            </a:xfrm>
            <a:prstGeom prst="rect">
              <a:avLst/>
            </a:prstGeom>
            <a:solidFill>
              <a:srgbClr val="FFFF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chemeClr val="dk1"/>
                  </a:solidFill>
                  <a:latin typeface="Arial"/>
                  <a:ea typeface="Arial"/>
                  <a:cs typeface="Arial"/>
                  <a:sym typeface="Arial"/>
                </a:rPr>
                <a:t>AD</a:t>
              </a:r>
              <a:endParaRPr sz="1050" b="0" i="0" u="none" strike="noStrike" cap="none">
                <a:solidFill>
                  <a:schemeClr val="dk1"/>
                </a:solidFill>
                <a:latin typeface="Arial"/>
                <a:ea typeface="Arial"/>
                <a:cs typeface="Arial"/>
                <a:sym typeface="Arial"/>
              </a:endParaRPr>
            </a:p>
          </p:txBody>
        </p:sp>
      </p:grpSp>
      <p:pic>
        <p:nvPicPr>
          <p:cNvPr id="505" name="Google Shape;505;p5"/>
          <p:cNvPicPr preferRelativeResize="0"/>
          <p:nvPr/>
        </p:nvPicPr>
        <p:blipFill rotWithShape="1">
          <a:blip r:embed="rId9">
            <a:alphaModFix/>
          </a:blip>
          <a:srcRect/>
          <a:stretch/>
        </p:blipFill>
        <p:spPr>
          <a:xfrm>
            <a:off x="5880661" y="6983324"/>
            <a:ext cx="2844049" cy="568810"/>
          </a:xfrm>
          <a:prstGeom prst="rect">
            <a:avLst/>
          </a:prstGeom>
          <a:noFill/>
          <a:ln>
            <a:noFill/>
          </a:ln>
        </p:spPr>
      </p:pic>
      <p:sp>
        <p:nvSpPr>
          <p:cNvPr id="506" name="Google Shape;506;p5"/>
          <p:cNvSpPr txBox="1"/>
          <p:nvPr/>
        </p:nvSpPr>
        <p:spPr>
          <a:xfrm>
            <a:off x="3651960" y="3557217"/>
            <a:ext cx="1931700" cy="9513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1800" b="1" i="0" u="none" strike="noStrike" cap="none">
                <a:solidFill>
                  <a:srgbClr val="FFFFFF"/>
                </a:solidFill>
                <a:latin typeface="Arial"/>
                <a:ea typeface="Arial"/>
                <a:cs typeface="Arial"/>
                <a:sym typeface="Arial"/>
              </a:rPr>
              <a:t>15秒～最大2分</a:t>
            </a:r>
            <a:br>
              <a:rPr lang="ja-JP" sz="1600" b="1" i="0" u="none" strike="noStrike" cap="none">
                <a:solidFill>
                  <a:srgbClr val="FFFFFF"/>
                </a:solidFill>
                <a:latin typeface="Arial"/>
                <a:ea typeface="Arial"/>
                <a:cs typeface="Arial"/>
                <a:sym typeface="Arial"/>
              </a:rPr>
            </a:br>
            <a:r>
              <a:rPr lang="ja-JP" sz="1800" b="1" i="0" u="none" strike="noStrike" cap="none">
                <a:solidFill>
                  <a:srgbClr val="FFFFFF"/>
                </a:solidFill>
                <a:latin typeface="Arial"/>
                <a:ea typeface="Arial"/>
                <a:cs typeface="Arial"/>
                <a:sym typeface="Arial"/>
              </a:rPr>
              <a:t>動画広告</a:t>
            </a:r>
            <a:endParaRPr sz="1800" b="1" i="0" u="none" strike="noStrike" cap="none">
              <a:solidFill>
                <a:srgbClr val="FFFFFF"/>
              </a:solidFill>
              <a:latin typeface="Arial"/>
              <a:ea typeface="Arial"/>
              <a:cs typeface="Arial"/>
              <a:sym typeface="Arial"/>
            </a:endParaRPr>
          </a:p>
          <a:p>
            <a:pPr marL="0" marR="0" lvl="0" indent="0" algn="ctr" rtl="0">
              <a:lnSpc>
                <a:spcPct val="130000"/>
              </a:lnSpc>
              <a:spcBef>
                <a:spcPts val="0"/>
              </a:spcBef>
              <a:spcAft>
                <a:spcPts val="0"/>
              </a:spcAft>
              <a:buClr>
                <a:srgbClr val="000000"/>
              </a:buClr>
              <a:buSzPts val="1400"/>
              <a:buFont typeface="Arial"/>
              <a:buNone/>
            </a:pPr>
            <a:r>
              <a:rPr lang="ja-JP" sz="900" b="0" i="0" u="none" strike="noStrike" cap="none">
                <a:solidFill>
                  <a:srgbClr val="FFFFFF"/>
                </a:solidFill>
                <a:latin typeface="Arial"/>
                <a:ea typeface="Arial"/>
                <a:cs typeface="Arial"/>
                <a:sym typeface="Arial"/>
              </a:rPr>
              <a:t>※上記以外の尺はご相談ください</a:t>
            </a:r>
            <a:endParaRPr sz="1100" b="0" i="0" u="none" strike="noStrike" cap="none">
              <a:solidFill>
                <a:srgbClr val="000000"/>
              </a:solidFill>
              <a:latin typeface="Arial"/>
              <a:ea typeface="Arial"/>
              <a:cs typeface="Arial"/>
              <a:sym typeface="Arial"/>
            </a:endParaRPr>
          </a:p>
        </p:txBody>
      </p:sp>
      <p:grpSp>
        <p:nvGrpSpPr>
          <p:cNvPr id="507" name="Google Shape;507;p5"/>
          <p:cNvGrpSpPr/>
          <p:nvPr/>
        </p:nvGrpSpPr>
        <p:grpSpPr>
          <a:xfrm>
            <a:off x="411340" y="2287566"/>
            <a:ext cx="5266414" cy="380235"/>
            <a:chOff x="411340" y="2223018"/>
            <a:chExt cx="5266414" cy="380235"/>
          </a:xfrm>
        </p:grpSpPr>
        <p:sp>
          <p:nvSpPr>
            <p:cNvPr id="508" name="Google Shape;508;p5"/>
            <p:cNvSpPr txBox="1"/>
            <p:nvPr/>
          </p:nvSpPr>
          <p:spPr>
            <a:xfrm>
              <a:off x="1939154" y="2387853"/>
              <a:ext cx="3738600" cy="215400"/>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※以下の画面はイメージです</a:t>
              </a:r>
              <a:endParaRPr sz="800" b="0" i="0" u="none" strike="noStrike" cap="none">
                <a:solidFill>
                  <a:srgbClr val="000000"/>
                </a:solidFill>
                <a:latin typeface="Arial"/>
                <a:ea typeface="Arial"/>
                <a:cs typeface="Arial"/>
                <a:sym typeface="Arial"/>
              </a:endParaRPr>
            </a:p>
          </p:txBody>
        </p:sp>
        <p:grpSp>
          <p:nvGrpSpPr>
            <p:cNvPr id="509" name="Google Shape;509;p5"/>
            <p:cNvGrpSpPr/>
            <p:nvPr/>
          </p:nvGrpSpPr>
          <p:grpSpPr>
            <a:xfrm>
              <a:off x="411340" y="2223018"/>
              <a:ext cx="5156295" cy="313913"/>
              <a:chOff x="434568" y="5145443"/>
              <a:chExt cx="5285779" cy="326871"/>
            </a:xfrm>
          </p:grpSpPr>
          <p:pic>
            <p:nvPicPr>
              <p:cNvPr id="510" name="Google Shape;510;p5"/>
              <p:cNvPicPr preferRelativeResize="0"/>
              <p:nvPr/>
            </p:nvPicPr>
            <p:blipFill rotWithShape="1">
              <a:blip r:embed="rId10">
                <a:alphaModFix/>
              </a:blip>
              <a:srcRect/>
              <a:stretch/>
            </p:blipFill>
            <p:spPr>
              <a:xfrm rot="-1800000">
                <a:off x="478360" y="5189235"/>
                <a:ext cx="239286" cy="239286"/>
              </a:xfrm>
              <a:prstGeom prst="rect">
                <a:avLst/>
              </a:prstGeom>
              <a:noFill/>
              <a:ln>
                <a:noFill/>
              </a:ln>
            </p:spPr>
          </p:pic>
          <p:cxnSp>
            <p:nvCxnSpPr>
              <p:cNvPr id="511" name="Google Shape;511;p5"/>
              <p:cNvCxnSpPr/>
              <p:nvPr/>
            </p:nvCxnSpPr>
            <p:spPr>
              <a:xfrm>
                <a:off x="746855" y="5349167"/>
                <a:ext cx="4973492" cy="0"/>
              </a:xfrm>
              <a:prstGeom prst="straightConnector1">
                <a:avLst/>
              </a:prstGeom>
              <a:noFill/>
              <a:ln w="9525" cap="flat" cmpd="sng">
                <a:solidFill>
                  <a:schemeClr val="dk1"/>
                </a:solidFill>
                <a:prstDash val="solid"/>
                <a:miter lim="800000"/>
                <a:headEnd type="none" w="sm" len="sm"/>
                <a:tailEnd type="none" w="sm" len="sm"/>
              </a:ln>
            </p:spPr>
          </p:cxnSp>
        </p:grpSp>
      </p:grpSp>
      <p:sp>
        <p:nvSpPr>
          <p:cNvPr id="2" name="四角形: 角を丸くする 1">
            <a:extLst>
              <a:ext uri="{FF2B5EF4-FFF2-40B4-BE49-F238E27FC236}">
                <a16:creationId xmlns:a16="http://schemas.microsoft.com/office/drawing/2014/main" id="{E3D46CB5-2146-7090-39BB-80B217AF2DC4}"/>
              </a:ext>
            </a:extLst>
          </p:cNvPr>
          <p:cNvSpPr/>
          <p:nvPr/>
        </p:nvSpPr>
        <p:spPr>
          <a:xfrm>
            <a:off x="8029575" y="522363"/>
            <a:ext cx="2520808" cy="497079"/>
          </a:xfrm>
          <a:prstGeom prst="roundRect">
            <a:avLst/>
          </a:pr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言語出し分けオプション対応</a:t>
            </a:r>
            <a:endParaRPr kumimoji="1" lang="en-US" altLang="ja-JP" sz="1200" b="1" dirty="0">
              <a:solidFill>
                <a:schemeClr val="tx1"/>
              </a:solidFill>
            </a:endParaRPr>
          </a:p>
          <a:p>
            <a:pPr algn="ctr"/>
            <a:r>
              <a:rPr kumimoji="1" lang="ja-JP" altLang="en-US" sz="1050" dirty="0">
                <a:solidFill>
                  <a:schemeClr val="tx1"/>
                </a:solidFill>
              </a:rPr>
              <a:t>➡「オプションのご案内」をご参照ください</a:t>
            </a:r>
          </a:p>
        </p:txBody>
      </p:sp>
      <p:sp>
        <p:nvSpPr>
          <p:cNvPr id="3" name="Google Shape;439;p4">
            <a:extLst>
              <a:ext uri="{FF2B5EF4-FFF2-40B4-BE49-F238E27FC236}">
                <a16:creationId xmlns:a16="http://schemas.microsoft.com/office/drawing/2014/main" id="{C86824C7-C6F1-F4A9-BA92-BEB379AAF0AC}"/>
              </a:ext>
            </a:extLst>
          </p:cNvPr>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ltLang="ja-JP" sz="1000" b="0" i="0" u="none" strike="noStrike" cap="none">
                <a:solidFill>
                  <a:srgbClr val="000000"/>
                </a:solidFill>
              </a:rPr>
              <a:t>13</a:t>
            </a:fld>
            <a:endParaRPr sz="1000" b="0" i="0" u="none" strike="noStrike" cap="none" dirty="0">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9"/>
          <p:cNvSpPr txBox="1"/>
          <p:nvPr/>
        </p:nvSpPr>
        <p:spPr>
          <a:xfrm>
            <a:off x="667708" y="404908"/>
            <a:ext cx="9997008"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dirty="0">
                <a:solidFill>
                  <a:srgbClr val="FF0000"/>
                </a:solidFill>
                <a:latin typeface="Arial"/>
                <a:ea typeface="Arial"/>
                <a:cs typeface="Arial"/>
                <a:sym typeface="Arial"/>
              </a:rPr>
              <a:t>国際線 </a:t>
            </a:r>
            <a:r>
              <a:rPr lang="ja-JP" sz="2000" b="1" i="0" u="none" strike="noStrike" cap="none" dirty="0">
                <a:solidFill>
                  <a:schemeClr val="dk1"/>
                </a:solidFill>
                <a:latin typeface="Arial"/>
                <a:ea typeface="Arial"/>
                <a:cs typeface="Arial"/>
                <a:sym typeface="Arial"/>
                <a:hlinkClick r:id="rId3"/>
              </a:rPr>
              <a:t>ポスター</a:t>
            </a:r>
            <a:r>
              <a:rPr lang="ja-JP" sz="2000" b="1" i="0" u="none" strike="noStrike" cap="none" dirty="0">
                <a:solidFill>
                  <a:srgbClr val="000000"/>
                </a:solidFill>
                <a:latin typeface="Arial"/>
                <a:ea typeface="Arial"/>
                <a:cs typeface="Arial"/>
                <a:sym typeface="Arial"/>
                <a:hlinkClick r:id="rId3"/>
              </a:rPr>
              <a:t>アド</a:t>
            </a:r>
            <a:r>
              <a:rPr lang="ja-JP" sz="1800" b="1" i="0" u="none" strike="noStrike" cap="none" dirty="0">
                <a:solidFill>
                  <a:srgbClr val="000000"/>
                </a:solidFill>
                <a:latin typeface="Arial"/>
                <a:ea typeface="Arial"/>
                <a:cs typeface="Arial"/>
                <a:sym typeface="Arial"/>
              </a:rPr>
              <a:t>（Airbus A350-1000型機） </a:t>
            </a:r>
            <a:endParaRPr sz="2000" b="1" i="0" u="none" strike="noStrike" cap="none" dirty="0">
              <a:solidFill>
                <a:srgbClr val="000000"/>
              </a:solidFill>
              <a:latin typeface="Arial"/>
              <a:ea typeface="Arial"/>
              <a:cs typeface="Arial"/>
              <a:sym typeface="Arial"/>
            </a:endParaRPr>
          </a:p>
        </p:txBody>
      </p:sp>
      <p:cxnSp>
        <p:nvCxnSpPr>
          <p:cNvPr id="519" name="Google Shape;519;p9"/>
          <p:cNvCxnSpPr/>
          <p:nvPr/>
        </p:nvCxnSpPr>
        <p:spPr>
          <a:xfrm>
            <a:off x="778463" y="1029752"/>
            <a:ext cx="9311973" cy="0"/>
          </a:xfrm>
          <a:prstGeom prst="straightConnector1">
            <a:avLst/>
          </a:prstGeom>
          <a:noFill/>
          <a:ln w="9525" cap="flat" cmpd="sng">
            <a:solidFill>
              <a:schemeClr val="dk1"/>
            </a:solidFill>
            <a:prstDash val="solid"/>
            <a:miter lim="800000"/>
            <a:headEnd type="none" w="sm" len="sm"/>
            <a:tailEnd type="none" w="sm" len="sm"/>
          </a:ln>
        </p:spPr>
      </p:cxnSp>
      <p:sp>
        <p:nvSpPr>
          <p:cNvPr id="520" name="Google Shape;520;p9"/>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ltLang="ja-JP" sz="1000" b="0" i="0" u="none" strike="noStrike" cap="none">
                <a:solidFill>
                  <a:srgbClr val="000000"/>
                </a:solidFill>
              </a:rPr>
              <a:t>14</a:t>
            </a:fld>
            <a:endParaRPr sz="1000" b="0" i="0" u="none" strike="noStrike" cap="none">
              <a:solidFill>
                <a:srgbClr val="000000"/>
              </a:solidFill>
            </a:endParaRPr>
          </a:p>
        </p:txBody>
      </p:sp>
      <p:sp>
        <p:nvSpPr>
          <p:cNvPr id="521" name="Google Shape;521;p9"/>
          <p:cNvSpPr txBox="1"/>
          <p:nvPr/>
        </p:nvSpPr>
        <p:spPr>
          <a:xfrm>
            <a:off x="718625" y="1051018"/>
            <a:ext cx="4822453"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ja-JP" sz="1200" b="0" i="0" u="none" strike="noStrike" cap="none">
                <a:solidFill>
                  <a:srgbClr val="000000"/>
                </a:solidFill>
                <a:latin typeface="Arial"/>
                <a:ea typeface="Arial"/>
                <a:cs typeface="Arial"/>
                <a:sym typeface="Arial"/>
              </a:rPr>
              <a:t>個人用モニターでエンタメ作品のポスターに紛れ込ませる形で</a:t>
            </a:r>
            <a:endParaRPr sz="1200" b="0" i="0" u="none" strike="noStrike" cap="none">
              <a:solidFill>
                <a:srgbClr val="000000"/>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250"/>
              <a:buFont typeface="Arial"/>
              <a:buNone/>
            </a:pPr>
            <a:r>
              <a:rPr lang="ja-JP" sz="1200" b="0" i="0" u="none" strike="noStrike" cap="none">
                <a:solidFill>
                  <a:srgbClr val="000000"/>
                </a:solidFill>
                <a:latin typeface="Arial"/>
                <a:ea typeface="Arial"/>
                <a:cs typeface="Arial"/>
                <a:sym typeface="Arial"/>
              </a:rPr>
              <a:t>広告を表示。思わずタッチしたくなる効果的な訴求場所。</a:t>
            </a:r>
            <a:endParaRPr sz="1200" b="0" i="0" u="none" strike="noStrike" cap="none">
              <a:solidFill>
                <a:srgbClr val="000000"/>
              </a:solidFill>
              <a:latin typeface="Arial"/>
              <a:ea typeface="Arial"/>
              <a:cs typeface="Arial"/>
              <a:sym typeface="Arial"/>
            </a:endParaRPr>
          </a:p>
        </p:txBody>
      </p:sp>
      <p:grpSp>
        <p:nvGrpSpPr>
          <p:cNvPr id="522" name="Google Shape;522;p9"/>
          <p:cNvGrpSpPr/>
          <p:nvPr/>
        </p:nvGrpSpPr>
        <p:grpSpPr>
          <a:xfrm>
            <a:off x="778463" y="1586223"/>
            <a:ext cx="3776236" cy="627824"/>
            <a:chOff x="790556" y="2185702"/>
            <a:chExt cx="3776236" cy="627824"/>
          </a:xfrm>
        </p:grpSpPr>
        <p:sp>
          <p:nvSpPr>
            <p:cNvPr id="523" name="Google Shape;523;p9"/>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月間視聴可能者数</a:t>
              </a:r>
              <a:endParaRPr sz="1400" b="0" i="0" u="none" strike="noStrike" cap="none" baseline="30000">
                <a:solidFill>
                  <a:srgbClr val="000000"/>
                </a:solidFill>
                <a:latin typeface="Arial"/>
                <a:ea typeface="Arial"/>
                <a:cs typeface="Arial"/>
                <a:sym typeface="Arial"/>
              </a:endParaRPr>
            </a:p>
          </p:txBody>
        </p:sp>
        <p:sp>
          <p:nvSpPr>
            <p:cNvPr id="524" name="Google Shape;524;p9"/>
            <p:cNvSpPr txBox="1"/>
            <p:nvPr/>
          </p:nvSpPr>
          <p:spPr>
            <a:xfrm>
              <a:off x="3286392" y="2185702"/>
              <a:ext cx="1280400"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a:solidFill>
                    <a:schemeClr val="dk1"/>
                  </a:solidFill>
                  <a:latin typeface="Arial"/>
                  <a:ea typeface="Arial"/>
                  <a:cs typeface="Arial"/>
                  <a:sym typeface="Arial"/>
                </a:rPr>
                <a:t> 6.5 </a:t>
              </a:r>
              <a:r>
                <a:rPr lang="ja-JP" sz="1200" b="0" i="0" u="none" strike="noStrike" cap="none">
                  <a:solidFill>
                    <a:schemeClr val="dk1"/>
                  </a:solidFill>
                  <a:latin typeface="Arial"/>
                  <a:ea typeface="Arial"/>
                  <a:cs typeface="Arial"/>
                  <a:sym typeface="Arial"/>
                </a:rPr>
                <a:t>万人</a:t>
              </a:r>
              <a:r>
                <a:rPr lang="ja-JP" sz="1200" b="0" i="0" u="none" strike="noStrike" cap="none" baseline="30000">
                  <a:solidFill>
                    <a:schemeClr val="dk1"/>
                  </a:solidFill>
                  <a:latin typeface="Arial"/>
                  <a:ea typeface="Arial"/>
                  <a:cs typeface="Arial"/>
                  <a:sym typeface="Arial"/>
                </a:rPr>
                <a:t>※1</a:t>
              </a:r>
              <a:endParaRPr sz="2000" b="0" i="0" u="none" strike="noStrike" cap="none" baseline="30000">
                <a:solidFill>
                  <a:schemeClr val="dk1"/>
                </a:solidFill>
                <a:latin typeface="Arial"/>
                <a:ea typeface="Arial"/>
                <a:cs typeface="Arial"/>
                <a:sym typeface="Arial"/>
              </a:endParaRPr>
            </a:p>
          </p:txBody>
        </p:sp>
        <p:sp>
          <p:nvSpPr>
            <p:cNvPr id="525" name="Google Shape;525;p9"/>
            <p:cNvSpPr txBox="1"/>
            <p:nvPr/>
          </p:nvSpPr>
          <p:spPr>
            <a:xfrm>
              <a:off x="2337873" y="2457311"/>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Arial"/>
                  <a:ea typeface="Arial"/>
                  <a:cs typeface="Arial"/>
                  <a:sym typeface="Arial"/>
                </a:rPr>
                <a:t>国際線新型機 約</a:t>
              </a:r>
              <a:endParaRPr sz="1000" b="0" i="0" u="none" strike="noStrike" cap="none" baseline="30000">
                <a:solidFill>
                  <a:srgbClr val="000000"/>
                </a:solidFill>
                <a:latin typeface="Arial"/>
                <a:ea typeface="Arial"/>
                <a:cs typeface="Arial"/>
                <a:sym typeface="Arial"/>
              </a:endParaRPr>
            </a:p>
          </p:txBody>
        </p:sp>
      </p:grpSp>
      <p:graphicFrame>
        <p:nvGraphicFramePr>
          <p:cNvPr id="526" name="Google Shape;526;p9"/>
          <p:cNvGraphicFramePr/>
          <p:nvPr>
            <p:extLst>
              <p:ext uri="{D42A27DB-BD31-4B8C-83A1-F6EECF244321}">
                <p14:modId xmlns:p14="http://schemas.microsoft.com/office/powerpoint/2010/main" val="1964188310"/>
              </p:ext>
            </p:extLst>
          </p:nvPr>
        </p:nvGraphicFramePr>
        <p:xfrm>
          <a:off x="5802430" y="1133521"/>
          <a:ext cx="4688775" cy="6074553"/>
        </p:xfrm>
        <a:graphic>
          <a:graphicData uri="http://schemas.openxmlformats.org/drawingml/2006/table">
            <a:tbl>
              <a:tblPr>
                <a:noFill/>
                <a:tableStyleId>{C91D7573-8F3B-4C52-A294-5E186322EEFB}</a:tableStyleId>
              </a:tblPr>
              <a:tblGrid>
                <a:gridCol w="980200">
                  <a:extLst>
                    <a:ext uri="{9D8B030D-6E8A-4147-A177-3AD203B41FA5}">
                      <a16:colId xmlns:a16="http://schemas.microsoft.com/office/drawing/2014/main" val="20000"/>
                    </a:ext>
                  </a:extLst>
                </a:gridCol>
                <a:gridCol w="3708575">
                  <a:extLst>
                    <a:ext uri="{9D8B030D-6E8A-4147-A177-3AD203B41FA5}">
                      <a16:colId xmlns:a16="http://schemas.microsoft.com/office/drawing/2014/main" val="20001"/>
                    </a:ext>
                  </a:extLst>
                </a:gridCol>
              </a:tblGrid>
              <a:tr h="5481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メディア</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JAL運航機材　国際線個人用モニター</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solidFill>
                            <a:srgbClr val="FF0000"/>
                          </a:solidFill>
                          <a:latin typeface="Arial"/>
                          <a:ea typeface="Arial"/>
                          <a:cs typeface="Arial"/>
                          <a:sym typeface="Arial"/>
                        </a:rPr>
                        <a:t>対象クラス：全クラス　全言語共通</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0"/>
                  </a:ext>
                </a:extLst>
              </a:tr>
              <a:tr h="5036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便数</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50" b="0" i="0" u="none" strike="noStrike" cap="none" dirty="0">
                          <a:solidFill>
                            <a:srgbClr val="000000"/>
                          </a:solidFill>
                          <a:latin typeface="Arial"/>
                          <a:ea typeface="Arial"/>
                          <a:cs typeface="Arial"/>
                          <a:sym typeface="Arial"/>
                        </a:rPr>
                        <a:t>約</a:t>
                      </a:r>
                      <a:r>
                        <a:rPr lang="ja-JP" sz="1050" b="0" i="0" u="none" strike="noStrike" cap="none" dirty="0">
                          <a:solidFill>
                            <a:schemeClr val="dk1"/>
                          </a:solidFill>
                          <a:latin typeface="Arial"/>
                          <a:ea typeface="Arial"/>
                          <a:cs typeface="Arial"/>
                          <a:sym typeface="Arial"/>
                        </a:rPr>
                        <a:t> 300便</a:t>
                      </a:r>
                      <a:r>
                        <a:rPr lang="ja-JP" sz="1050" b="0" i="0" u="none" strike="noStrike" cap="none" dirty="0">
                          <a:solidFill>
                            <a:srgbClr val="000000"/>
                          </a:solidFill>
                          <a:latin typeface="Arial"/>
                          <a:ea typeface="Arial"/>
                          <a:cs typeface="Arial"/>
                          <a:sym typeface="Arial"/>
                        </a:rPr>
                        <a:t> / 国際線全体 約3,600便</a:t>
                      </a:r>
                      <a:r>
                        <a:rPr lang="ja-JP" altLang="ja-JP" sz="1100" u="none" strike="noStrike" cap="none" baseline="30000" dirty="0">
                          <a:latin typeface="Arial"/>
                          <a:ea typeface="Arial"/>
                          <a:cs typeface="Arial"/>
                          <a:sym typeface="Arial"/>
                        </a:rPr>
                        <a:t>※1</a:t>
                      </a:r>
                      <a:endParaRPr sz="1100" u="none" strike="noStrike" cap="none" baseline="30000"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dirty="0">
                          <a:latin typeface="Arial"/>
                          <a:ea typeface="Arial"/>
                          <a:cs typeface="Arial"/>
                          <a:sym typeface="Arial"/>
                        </a:rPr>
                        <a:t>※</a:t>
                      </a:r>
                      <a:r>
                        <a:rPr lang="ja-JP" sz="800" u="none" strike="noStrike" cap="none" dirty="0"/>
                        <a:t>上記ほか</a:t>
                      </a:r>
                      <a:r>
                        <a:rPr lang="ja-JP" sz="800" u="none" strike="noStrike" cap="none" dirty="0">
                          <a:latin typeface="Arial"/>
                          <a:ea typeface="Arial"/>
                          <a:cs typeface="Arial"/>
                          <a:sym typeface="Arial"/>
                        </a:rPr>
                        <a:t>、チャーターを含む臨時便でも</a:t>
                      </a:r>
                      <a:r>
                        <a:rPr lang="ja-JP" sz="800" u="none" strike="noStrike" cap="none" dirty="0"/>
                        <a:t>掲出</a:t>
                      </a:r>
                      <a:r>
                        <a:rPr lang="ja-JP" sz="800" u="none" strike="noStrike" cap="none" dirty="0">
                          <a:latin typeface="Arial"/>
                          <a:ea typeface="Arial"/>
                          <a:cs typeface="Arial"/>
                          <a:sym typeface="Arial"/>
                        </a:rPr>
                        <a:t>する場合がございます。</a:t>
                      </a:r>
                      <a:endParaRPr sz="14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2883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路線</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altLang="en-US" sz="1100" u="none" strike="noStrike" cap="none" dirty="0">
                          <a:latin typeface="Arial"/>
                          <a:ea typeface="Arial"/>
                          <a:cs typeface="Arial"/>
                          <a:sym typeface="Arial"/>
                        </a:rPr>
                        <a:t>羽田＝ロサンゼルス・ニューヨーク・ダラス・</a:t>
                      </a:r>
                    </a:p>
                    <a:p>
                      <a:pPr marL="0" marR="0" lvl="0" indent="0" algn="l" rtl="0">
                        <a:lnSpc>
                          <a:spcPct val="130000"/>
                        </a:lnSpc>
                        <a:spcBef>
                          <a:spcPts val="0"/>
                        </a:spcBef>
                        <a:spcAft>
                          <a:spcPts val="0"/>
                        </a:spcAft>
                        <a:buClr>
                          <a:srgbClr val="000000"/>
                        </a:buClr>
                        <a:buSzPts val="1200"/>
                        <a:buFont typeface="Arial"/>
                        <a:buNone/>
                      </a:pPr>
                      <a:r>
                        <a:rPr lang="ja-JP" altLang="en-US" sz="1100" u="none" strike="noStrike" cap="none" dirty="0">
                          <a:latin typeface="Arial"/>
                          <a:ea typeface="Arial"/>
                          <a:cs typeface="Arial"/>
                          <a:sym typeface="Arial"/>
                        </a:rPr>
                        <a:t>　　　ロンドン ・パリ　</a:t>
                      </a:r>
                      <a:r>
                        <a:rPr lang="en-US" altLang="ja-JP" sz="1100" u="none" strike="noStrike" cap="none" dirty="0">
                          <a:latin typeface="Arial"/>
                          <a:ea typeface="Arial"/>
                          <a:cs typeface="Arial"/>
                          <a:sym typeface="Arial"/>
                        </a:rPr>
                        <a:t>(25</a:t>
                      </a:r>
                      <a:r>
                        <a:rPr lang="ja-JP" altLang="en-US" sz="1100" u="none" strike="noStrike" cap="none" dirty="0">
                          <a:latin typeface="Arial"/>
                          <a:ea typeface="Arial"/>
                          <a:cs typeface="Arial"/>
                          <a:sym typeface="Arial"/>
                        </a:rPr>
                        <a:t>年</a:t>
                      </a:r>
                      <a:r>
                        <a:rPr lang="en-US" altLang="ja-JP" sz="1100" u="none" strike="noStrike" cap="none" dirty="0">
                          <a:latin typeface="Arial"/>
                          <a:ea typeface="Arial"/>
                          <a:cs typeface="Arial"/>
                          <a:sym typeface="Arial"/>
                        </a:rPr>
                        <a:t>7</a:t>
                      </a:r>
                      <a:r>
                        <a:rPr lang="ja-JP" altLang="en-US" sz="1100" u="none" strike="noStrike" cap="none" dirty="0">
                          <a:latin typeface="Arial"/>
                          <a:ea typeface="Arial"/>
                          <a:cs typeface="Arial"/>
                          <a:sym typeface="Arial"/>
                        </a:rPr>
                        <a:t>月時点</a:t>
                      </a:r>
                      <a:r>
                        <a:rPr lang="en-US" altLang="ja-JP" sz="1100" u="none" strike="noStrike" cap="none" dirty="0"/>
                        <a:t>)</a:t>
                      </a:r>
                      <a:endParaRPr lang="ja-JP" altLang="en-US" sz="11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2"/>
                  </a:ext>
                </a:extLst>
              </a:tr>
              <a:tr h="10100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掲出箇所</a:t>
                      </a:r>
                      <a:endParaRPr sz="1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a:t>
                      </a:r>
                      <a:endParaRPr sz="1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仕様</a:t>
                      </a:r>
                      <a:endParaRPr sz="100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t>・</a:t>
                      </a:r>
                      <a:r>
                        <a:rPr lang="ja-JP" sz="900" u="none" strike="noStrike" cap="none" dirty="0">
                          <a:latin typeface="Arial"/>
                          <a:ea typeface="Arial"/>
                          <a:cs typeface="Arial"/>
                          <a:sym typeface="Arial"/>
                        </a:rPr>
                        <a:t>映画・TV番組・オーディオの作品選択画面それぞれにおいて</a:t>
                      </a:r>
                      <a:endParaRPr sz="9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latin typeface="Arial"/>
                          <a:ea typeface="Arial"/>
                          <a:cs typeface="Arial"/>
                          <a:sym typeface="Arial"/>
                        </a:rPr>
                        <a:t>　一定間隔で表示。</a:t>
                      </a:r>
                      <a:endParaRPr sz="9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t>・タップ前の</a:t>
                      </a:r>
                      <a:r>
                        <a:rPr lang="ja-JP" sz="900" u="none" strike="noStrike" cap="none" dirty="0">
                          <a:latin typeface="Arial"/>
                          <a:ea typeface="Arial"/>
                          <a:cs typeface="Arial"/>
                          <a:sym typeface="Arial"/>
                        </a:rPr>
                        <a:t>画像は各画面につき1種類、合計3種類（それぞれ</a:t>
                      </a:r>
                      <a:endParaRPr sz="9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latin typeface="Arial"/>
                          <a:ea typeface="Arial"/>
                          <a:cs typeface="Arial"/>
                          <a:sym typeface="Arial"/>
                        </a:rPr>
                        <a:t>　納品サイズが異なります）納品いただきます。</a:t>
                      </a:r>
                      <a:endParaRPr sz="9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t>・</a:t>
                      </a:r>
                      <a:r>
                        <a:rPr lang="ja-JP" sz="900" u="none" strike="noStrike" cap="none" dirty="0">
                          <a:latin typeface="Arial"/>
                          <a:ea typeface="Arial"/>
                          <a:cs typeface="Arial"/>
                          <a:sym typeface="Arial"/>
                        </a:rPr>
                        <a:t>タップ後、動画広告 or 1枚の静止画広告を表示。</a:t>
                      </a:r>
                      <a:endParaRPr sz="9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latin typeface="Arial"/>
                          <a:ea typeface="Arial"/>
                          <a:cs typeface="Arial"/>
                          <a:sym typeface="Arial"/>
                        </a:rPr>
                        <a:t>※</a:t>
                      </a:r>
                      <a:r>
                        <a:rPr lang="ja-JP" sz="900" u="none" strike="noStrike" cap="none" dirty="0"/>
                        <a:t>掲出</a:t>
                      </a:r>
                      <a:r>
                        <a:rPr lang="ja-JP" sz="900" u="none" strike="noStrike" cap="none" dirty="0">
                          <a:latin typeface="Arial"/>
                          <a:ea typeface="Arial"/>
                          <a:cs typeface="Arial"/>
                          <a:sym typeface="Arial"/>
                        </a:rPr>
                        <a:t>月により掲出箇所数は変動します。</a:t>
                      </a:r>
                      <a:endParaRPr sz="14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6625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期間 </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1カ月間（毎月1日〜末日）</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latin typeface="Arial"/>
                          <a:ea typeface="Arial"/>
                          <a:cs typeface="Arial"/>
                          <a:sym typeface="Arial"/>
                        </a:rPr>
                        <a:t>※機材繰りなどの諸事情により</a:t>
                      </a:r>
                      <a:r>
                        <a:rPr lang="ja-JP" sz="800" u="none" strike="noStrike" cap="none"/>
                        <a:t>掲出</a:t>
                      </a:r>
                      <a:r>
                        <a:rPr lang="ja-JP" sz="800" u="none" strike="noStrike" cap="none">
                          <a:latin typeface="Arial"/>
                          <a:ea typeface="Arial"/>
                          <a:cs typeface="Arial"/>
                          <a:sym typeface="Arial"/>
                        </a:rPr>
                        <a:t>開始日および終了日が前後する場合がございます。</a:t>
                      </a:r>
                      <a:endParaRPr sz="8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4"/>
                  </a:ext>
                </a:extLst>
              </a:tr>
              <a:tr h="3732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a:solidFill>
                            <a:schemeClr val="dk1"/>
                          </a:solidFill>
                          <a:latin typeface="Arial"/>
                          <a:ea typeface="Arial"/>
                          <a:cs typeface="Arial"/>
                          <a:sym typeface="Arial"/>
                        </a:rPr>
                        <a:t>500,000円/月</a:t>
                      </a:r>
                      <a:r>
                        <a:rPr lang="ja-JP" sz="1000" b="0" i="0" u="none" strike="noStrike" cap="none">
                          <a:solidFill>
                            <a:schemeClr val="dk1"/>
                          </a:solidFill>
                          <a:latin typeface="Arial"/>
                          <a:ea typeface="Arial"/>
                          <a:cs typeface="Arial"/>
                          <a:sym typeface="Arial"/>
                        </a:rPr>
                        <a:t>（税抜）</a:t>
                      </a:r>
                      <a:r>
                        <a:rPr lang="ja-JP" sz="1000" u="none" strike="noStrike" cap="none">
                          <a:solidFill>
                            <a:schemeClr val="dk1"/>
                          </a:solidFill>
                        </a:rPr>
                        <a:t>※原則1社限定</a:t>
                      </a:r>
                      <a:endParaRPr sz="1000" b="0" i="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4555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料金適用期間</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a:latin typeface="Arial"/>
                          <a:ea typeface="Arial"/>
                          <a:cs typeface="Arial"/>
                          <a:sym typeface="Arial"/>
                        </a:rPr>
                        <a:t>2025年</a:t>
                      </a:r>
                      <a:r>
                        <a:rPr lang="ja-JP" sz="1000" b="0" u="none" strike="noStrike" cap="none">
                          <a:solidFill>
                            <a:srgbClr val="FF0000"/>
                          </a:solidFill>
                          <a:latin typeface="Arial"/>
                          <a:ea typeface="Arial"/>
                          <a:cs typeface="Arial"/>
                          <a:sym typeface="Arial"/>
                        </a:rPr>
                        <a:t>10</a:t>
                      </a:r>
                      <a:r>
                        <a:rPr lang="ja-JP" sz="1000" b="0" u="none" strike="noStrike" cap="none">
                          <a:latin typeface="Arial"/>
                          <a:ea typeface="Arial"/>
                          <a:cs typeface="Arial"/>
                          <a:sym typeface="Arial"/>
                        </a:rPr>
                        <a:t>月～2026年3月</a:t>
                      </a:r>
                      <a:r>
                        <a:rPr lang="ja-JP" sz="1000" u="none" strike="noStrike" cap="none"/>
                        <a:t>掲出</a:t>
                      </a:r>
                      <a:r>
                        <a:rPr lang="ja-JP" sz="1000" b="0" i="0" u="none" strike="noStrike" cap="none">
                          <a:latin typeface="Arial"/>
                          <a:ea typeface="Arial"/>
                          <a:cs typeface="Arial"/>
                          <a:sym typeface="Arial"/>
                        </a:rPr>
                        <a:t>分</a:t>
                      </a:r>
                      <a:endParaRPr sz="1000" b="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6"/>
                  </a:ext>
                </a:extLst>
              </a:tr>
              <a:tr h="5154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納品日</a:t>
                      </a:r>
                      <a:endParaRPr sz="1000" b="1"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t>掲出</a:t>
                      </a:r>
                      <a:r>
                        <a:rPr lang="ja-JP" sz="1000" b="0" i="0" u="none" strike="noStrike" cap="none">
                          <a:solidFill>
                            <a:srgbClr val="000000"/>
                          </a:solidFill>
                          <a:latin typeface="Arial"/>
                          <a:ea typeface="Arial"/>
                          <a:cs typeface="Arial"/>
                          <a:sym typeface="Arial"/>
                        </a:rPr>
                        <a:t>開始の前々月13日頃</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800" b="0" i="0" u="none" strike="noStrike" cap="none">
                          <a:solidFill>
                            <a:srgbClr val="000000"/>
                          </a:solidFill>
                          <a:latin typeface="Arial"/>
                          <a:ea typeface="Arial"/>
                          <a:cs typeface="Arial"/>
                          <a:sym typeface="Arial"/>
                        </a:rPr>
                        <a:t>※具体的な日付はお問い合わせください。</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7"/>
                  </a:ext>
                </a:extLst>
              </a:tr>
              <a:tr h="8444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備考</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t>・</a:t>
                      </a:r>
                      <a:r>
                        <a:rPr lang="ja-JP" sz="900" u="none" strike="noStrike" cap="none" dirty="0">
                          <a:latin typeface="Arial"/>
                          <a:ea typeface="Arial"/>
                          <a:cs typeface="Arial"/>
                          <a:sym typeface="Arial"/>
                        </a:rPr>
                        <a:t>各アド画像の下に「AD 」表示。</a:t>
                      </a:r>
                      <a:endParaRPr sz="9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t>・</a:t>
                      </a:r>
                      <a:r>
                        <a:rPr lang="ja-JP" sz="900" u="none" strike="noStrike" cap="none" dirty="0">
                          <a:latin typeface="Arial"/>
                          <a:ea typeface="Arial"/>
                          <a:cs typeface="Arial"/>
                          <a:sym typeface="Arial"/>
                        </a:rPr>
                        <a:t>アド画像タップ後に表示される動画または静止画については、</a:t>
                      </a:r>
                      <a:endParaRPr sz="1400" u="none" strike="noStrike" cap="none" dirty="0"/>
                    </a:p>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t>　</a:t>
                      </a:r>
                      <a:r>
                        <a:rPr lang="ja-JP" sz="900" u="none" strike="noStrike" cap="none" dirty="0">
                          <a:latin typeface="Arial"/>
                          <a:ea typeface="Arial"/>
                          <a:cs typeface="Arial"/>
                          <a:sym typeface="Arial"/>
                        </a:rPr>
                        <a:t>表示直後から「✕」ボタン表示。</a:t>
                      </a:r>
                      <a:endParaRPr sz="1400" u="none" strike="noStrike" cap="none" dirty="0"/>
                    </a:p>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t>・</a:t>
                      </a:r>
                      <a:r>
                        <a:rPr lang="ja-JP" sz="900" u="none" strike="noStrike" cap="none" dirty="0">
                          <a:latin typeface="Arial"/>
                          <a:ea typeface="Arial"/>
                          <a:cs typeface="Arial"/>
                          <a:sym typeface="Arial"/>
                        </a:rPr>
                        <a:t>個人モニター上での外部遷移は不可。</a:t>
                      </a:r>
                      <a:endParaRPr sz="14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8"/>
                  </a:ext>
                </a:extLst>
              </a:tr>
            </a:tbl>
          </a:graphicData>
        </a:graphic>
      </p:graphicFrame>
      <p:sp>
        <p:nvSpPr>
          <p:cNvPr id="527" name="Google Shape;527;p9"/>
          <p:cNvSpPr txBox="1"/>
          <p:nvPr/>
        </p:nvSpPr>
        <p:spPr>
          <a:xfrm>
            <a:off x="456285" y="6817314"/>
            <a:ext cx="4791867" cy="70784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※1：25年5月実績（JAL保有データ） </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※バナータップ後の素材を動画とする場合、動画再生開始直後の数秒間、シークバーがCMに重なる</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　ように表示され、その間は映像の輝度が下がります。</a:t>
            </a:r>
            <a:endParaRPr sz="80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※機内アナウンス時には再生が一時中止等される場合がございます。</a:t>
            </a:r>
            <a:endParaRPr sz="800" b="0" i="0" u="none" strike="noStrike" cap="none" dirty="0">
              <a:solidFill>
                <a:schemeClr val="dk1"/>
              </a:solidFill>
              <a:latin typeface="Arial"/>
              <a:ea typeface="Arial"/>
              <a:cs typeface="Arial"/>
              <a:sym typeface="Arial"/>
            </a:endParaRPr>
          </a:p>
        </p:txBody>
      </p:sp>
      <p:grpSp>
        <p:nvGrpSpPr>
          <p:cNvPr id="528" name="Google Shape;528;p9"/>
          <p:cNvGrpSpPr/>
          <p:nvPr/>
        </p:nvGrpSpPr>
        <p:grpSpPr>
          <a:xfrm>
            <a:off x="667708" y="2524649"/>
            <a:ext cx="4794390" cy="1698120"/>
            <a:chOff x="675956" y="2539701"/>
            <a:chExt cx="4794390" cy="1698120"/>
          </a:xfrm>
        </p:grpSpPr>
        <p:grpSp>
          <p:nvGrpSpPr>
            <p:cNvPr id="529" name="Google Shape;529;p9"/>
            <p:cNvGrpSpPr/>
            <p:nvPr/>
          </p:nvGrpSpPr>
          <p:grpSpPr>
            <a:xfrm>
              <a:off x="777202" y="2989159"/>
              <a:ext cx="4571005" cy="619247"/>
              <a:chOff x="1572680" y="2449404"/>
              <a:chExt cx="4571005" cy="619247"/>
            </a:xfrm>
          </p:grpSpPr>
          <p:sp>
            <p:nvSpPr>
              <p:cNvPr id="530" name="Google Shape;530;p9"/>
              <p:cNvSpPr/>
              <p:nvPr/>
            </p:nvSpPr>
            <p:spPr>
              <a:xfrm>
                <a:off x="1572680" y="2469644"/>
                <a:ext cx="1452127" cy="599007"/>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Arial"/>
                    <a:ea typeface="Arial"/>
                    <a:cs typeface="Arial"/>
                    <a:sym typeface="Arial"/>
                    <a:hlinkClick r:id="rId4"/>
                  </a:rPr>
                  <a:t>映画</a:t>
                </a:r>
                <a:endParaRPr sz="1400" b="1" i="0" u="none" strike="noStrike" cap="none" dirty="0">
                  <a:solidFill>
                    <a:schemeClr val="dk1"/>
                  </a:solidFill>
                  <a:latin typeface="Arial"/>
                  <a:ea typeface="Arial"/>
                  <a:cs typeface="Arial"/>
                  <a:sym typeface="Arial"/>
                  <a:hlinkClick r:id="rId4"/>
                </a:endParaRPr>
              </a:p>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Arial"/>
                    <a:ea typeface="Arial"/>
                    <a:cs typeface="Arial"/>
                    <a:sym typeface="Arial"/>
                    <a:hlinkClick r:id="rId4"/>
                  </a:rPr>
                  <a:t>作品選択画面</a:t>
                </a:r>
                <a:endParaRPr sz="1400" b="0" i="0" u="none" strike="noStrike" cap="none" dirty="0">
                  <a:solidFill>
                    <a:srgbClr val="000000"/>
                  </a:solidFill>
                  <a:latin typeface="Arial"/>
                  <a:ea typeface="Arial"/>
                  <a:cs typeface="Arial"/>
                  <a:sym typeface="Arial"/>
                </a:endParaRPr>
              </a:p>
            </p:txBody>
          </p:sp>
          <p:sp>
            <p:nvSpPr>
              <p:cNvPr id="531" name="Google Shape;531;p9"/>
              <p:cNvSpPr/>
              <p:nvPr/>
            </p:nvSpPr>
            <p:spPr>
              <a:xfrm>
                <a:off x="3137019" y="2449404"/>
                <a:ext cx="1416596" cy="599007"/>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Arial"/>
                    <a:ea typeface="Arial"/>
                    <a:cs typeface="Arial"/>
                    <a:sym typeface="Arial"/>
                    <a:hlinkClick r:id="rId5"/>
                  </a:rPr>
                  <a:t>TV番組</a:t>
                </a:r>
                <a:endParaRPr sz="1400" b="1" i="0" u="none" strike="noStrike" cap="none" dirty="0">
                  <a:solidFill>
                    <a:schemeClr val="dk1"/>
                  </a:solidFill>
                  <a:latin typeface="Arial"/>
                  <a:ea typeface="Arial"/>
                  <a:cs typeface="Arial"/>
                  <a:sym typeface="Arial"/>
                  <a:hlinkClick r:id="rId5"/>
                </a:endParaRPr>
              </a:p>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Arial"/>
                    <a:ea typeface="Arial"/>
                    <a:cs typeface="Arial"/>
                    <a:sym typeface="Arial"/>
                    <a:hlinkClick r:id="rId5"/>
                  </a:rPr>
                  <a:t>作品選択画面</a:t>
                </a:r>
                <a:endParaRPr sz="1400" b="0" i="0" u="none" strike="noStrike" cap="none" dirty="0">
                  <a:solidFill>
                    <a:srgbClr val="000000"/>
                  </a:solidFill>
                  <a:latin typeface="Arial"/>
                  <a:ea typeface="Arial"/>
                  <a:cs typeface="Arial"/>
                  <a:sym typeface="Arial"/>
                </a:endParaRPr>
              </a:p>
            </p:txBody>
          </p:sp>
          <p:sp>
            <p:nvSpPr>
              <p:cNvPr id="532" name="Google Shape;532;p9"/>
              <p:cNvSpPr/>
              <p:nvPr/>
            </p:nvSpPr>
            <p:spPr>
              <a:xfrm>
                <a:off x="4667437" y="2449405"/>
                <a:ext cx="1476248" cy="599007"/>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Arial"/>
                    <a:ea typeface="Arial"/>
                    <a:cs typeface="Arial"/>
                    <a:sym typeface="Arial"/>
                    <a:hlinkClick r:id="rId6"/>
                  </a:rPr>
                  <a:t>オーディオ</a:t>
                </a:r>
                <a:endParaRPr sz="1400" b="1" i="0" u="none" strike="noStrike" cap="none" dirty="0">
                  <a:solidFill>
                    <a:schemeClr val="dk1"/>
                  </a:solidFill>
                  <a:latin typeface="Arial"/>
                  <a:ea typeface="Arial"/>
                  <a:cs typeface="Arial"/>
                  <a:sym typeface="Arial"/>
                  <a:hlinkClick r:id="rId6"/>
                </a:endParaRPr>
              </a:p>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Arial"/>
                    <a:ea typeface="Arial"/>
                    <a:cs typeface="Arial"/>
                    <a:sym typeface="Arial"/>
                    <a:hlinkClick r:id="rId6"/>
                  </a:rPr>
                  <a:t>作品選択画面</a:t>
                </a:r>
                <a:endParaRPr sz="1400" b="0" i="0" u="none" strike="noStrike" cap="none" dirty="0">
                  <a:solidFill>
                    <a:srgbClr val="000000"/>
                  </a:solidFill>
                  <a:latin typeface="Arial"/>
                  <a:ea typeface="Arial"/>
                  <a:cs typeface="Arial"/>
                  <a:sym typeface="Arial"/>
                </a:endParaRPr>
              </a:p>
            </p:txBody>
          </p:sp>
        </p:grpSp>
        <p:sp>
          <p:nvSpPr>
            <p:cNvPr id="533" name="Google Shape;533;p9"/>
            <p:cNvSpPr/>
            <p:nvPr/>
          </p:nvSpPr>
          <p:spPr>
            <a:xfrm>
              <a:off x="675956" y="2539701"/>
              <a:ext cx="4779300" cy="169812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9"/>
            <p:cNvSpPr txBox="1"/>
            <p:nvPr/>
          </p:nvSpPr>
          <p:spPr>
            <a:xfrm>
              <a:off x="699258" y="3892784"/>
              <a:ext cx="4771088" cy="303889"/>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chemeClr val="dk1"/>
                </a:buClr>
                <a:buSzPts val="1100"/>
                <a:buFont typeface="Arial"/>
                <a:buNone/>
              </a:pPr>
              <a:r>
                <a:rPr lang="ja-JP" sz="1100" b="0" i="0" u="none" strike="noStrike" cap="none">
                  <a:solidFill>
                    <a:schemeClr val="dk1"/>
                  </a:solidFill>
                  <a:latin typeface="Arial"/>
                  <a:ea typeface="Arial"/>
                  <a:cs typeface="Arial"/>
                  <a:sym typeface="Arial"/>
                </a:rPr>
                <a:t>上記各画面上に、それぞれポスターアドが表示されます。</a:t>
              </a:r>
              <a:endParaRPr sz="1100" b="0" i="0" u="none" strike="noStrike" cap="none">
                <a:solidFill>
                  <a:schemeClr val="dk1"/>
                </a:solidFill>
                <a:latin typeface="Arial"/>
                <a:ea typeface="Arial"/>
                <a:cs typeface="Arial"/>
                <a:sym typeface="Arial"/>
              </a:endParaRPr>
            </a:p>
          </p:txBody>
        </p:sp>
      </p:grpSp>
      <p:grpSp>
        <p:nvGrpSpPr>
          <p:cNvPr id="535" name="Google Shape;535;p9"/>
          <p:cNvGrpSpPr/>
          <p:nvPr/>
        </p:nvGrpSpPr>
        <p:grpSpPr>
          <a:xfrm rot="5400000">
            <a:off x="3637052" y="2992673"/>
            <a:ext cx="307800" cy="3082933"/>
            <a:chOff x="3403011" y="3617685"/>
            <a:chExt cx="307800" cy="3082933"/>
          </a:xfrm>
        </p:grpSpPr>
        <p:sp>
          <p:nvSpPr>
            <p:cNvPr id="536" name="Google Shape;536;p9"/>
            <p:cNvSpPr txBox="1"/>
            <p:nvPr/>
          </p:nvSpPr>
          <p:spPr>
            <a:xfrm rot="-5400000">
              <a:off x="2173611" y="4847085"/>
              <a:ext cx="2766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400" b="1" i="0" u="none" strike="noStrike" cap="none">
                  <a:solidFill>
                    <a:srgbClr val="000000"/>
                  </a:solidFill>
                  <a:latin typeface="Arial"/>
                  <a:ea typeface="Arial"/>
                  <a:cs typeface="Arial"/>
                  <a:sym typeface="Arial"/>
                </a:rPr>
                <a:t>ADをタップ</a:t>
              </a:r>
              <a:endParaRPr sz="1400" b="1" i="0" u="none" strike="noStrike" cap="none">
                <a:solidFill>
                  <a:srgbClr val="000000"/>
                </a:solidFill>
                <a:latin typeface="Arial"/>
                <a:ea typeface="Arial"/>
                <a:cs typeface="Arial"/>
                <a:sym typeface="Arial"/>
              </a:endParaRPr>
            </a:p>
          </p:txBody>
        </p:sp>
        <p:sp>
          <p:nvSpPr>
            <p:cNvPr id="537" name="Google Shape;537;p9"/>
            <p:cNvSpPr/>
            <p:nvPr/>
          </p:nvSpPr>
          <p:spPr>
            <a:xfrm rot="5400000">
              <a:off x="3437138" y="6522602"/>
              <a:ext cx="242131" cy="113900"/>
            </a:xfrm>
            <a:prstGeom prst="flowChartExtra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grpSp>
        <p:nvGrpSpPr>
          <p:cNvPr id="538" name="Google Shape;538;p9"/>
          <p:cNvGrpSpPr/>
          <p:nvPr/>
        </p:nvGrpSpPr>
        <p:grpSpPr>
          <a:xfrm>
            <a:off x="1352674" y="4819780"/>
            <a:ext cx="3244105" cy="854228"/>
            <a:chOff x="4316500" y="3390801"/>
            <a:chExt cx="3244105" cy="854228"/>
          </a:xfrm>
        </p:grpSpPr>
        <p:grpSp>
          <p:nvGrpSpPr>
            <p:cNvPr id="539" name="Google Shape;539;p9"/>
            <p:cNvGrpSpPr/>
            <p:nvPr/>
          </p:nvGrpSpPr>
          <p:grpSpPr>
            <a:xfrm>
              <a:off x="4379783" y="3390801"/>
              <a:ext cx="3180822" cy="806565"/>
              <a:chOff x="2600134" y="4159441"/>
              <a:chExt cx="6349494" cy="806565"/>
            </a:xfrm>
          </p:grpSpPr>
          <p:sp>
            <p:nvSpPr>
              <p:cNvPr id="540" name="Google Shape;540;p9"/>
              <p:cNvSpPr/>
              <p:nvPr/>
            </p:nvSpPr>
            <p:spPr>
              <a:xfrm>
                <a:off x="2600134" y="4159441"/>
                <a:ext cx="2481663" cy="802921"/>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41" name="Google Shape;541;p9"/>
              <p:cNvSpPr/>
              <p:nvPr/>
            </p:nvSpPr>
            <p:spPr>
              <a:xfrm>
                <a:off x="6479127" y="4159442"/>
                <a:ext cx="2470501" cy="806564"/>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42" name="Google Shape;542;p9"/>
              <p:cNvSpPr/>
              <p:nvPr/>
            </p:nvSpPr>
            <p:spPr>
              <a:xfrm>
                <a:off x="5234499" y="4414266"/>
                <a:ext cx="1020240" cy="30848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FF0000"/>
                    </a:solidFill>
                    <a:latin typeface="Arial"/>
                    <a:ea typeface="Arial"/>
                    <a:cs typeface="Arial"/>
                    <a:sym typeface="Arial"/>
                  </a:rPr>
                  <a:t>or</a:t>
                </a:r>
                <a:endParaRPr sz="2000" b="1" i="0" u="none" strike="noStrike" cap="none">
                  <a:solidFill>
                    <a:srgbClr val="FF0000"/>
                  </a:solidFill>
                  <a:latin typeface="Arial"/>
                  <a:ea typeface="Arial"/>
                  <a:cs typeface="Arial"/>
                  <a:sym typeface="Arial"/>
                </a:endParaRPr>
              </a:p>
            </p:txBody>
          </p:sp>
          <p:sp>
            <p:nvSpPr>
              <p:cNvPr id="543" name="Google Shape;543;p9"/>
              <p:cNvSpPr txBox="1"/>
              <p:nvPr/>
            </p:nvSpPr>
            <p:spPr>
              <a:xfrm>
                <a:off x="6545219" y="4389817"/>
                <a:ext cx="2404409" cy="372369"/>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1400" b="1" i="0" u="none" strike="noStrike" cap="none">
                    <a:solidFill>
                      <a:srgbClr val="FFFFFF"/>
                    </a:solidFill>
                    <a:latin typeface="Arial"/>
                    <a:ea typeface="Arial"/>
                    <a:cs typeface="Arial"/>
                    <a:sym typeface="Arial"/>
                  </a:rPr>
                  <a:t>静止画広告</a:t>
                </a:r>
                <a:endParaRPr sz="1400" b="0" i="0" u="none" strike="noStrike" cap="none">
                  <a:solidFill>
                    <a:srgbClr val="000000"/>
                  </a:solidFill>
                  <a:latin typeface="Arial"/>
                  <a:ea typeface="Arial"/>
                  <a:cs typeface="Arial"/>
                  <a:sym typeface="Arial"/>
                </a:endParaRPr>
              </a:p>
            </p:txBody>
          </p:sp>
        </p:grpSp>
        <p:sp>
          <p:nvSpPr>
            <p:cNvPr id="544" name="Google Shape;544;p9"/>
            <p:cNvSpPr txBox="1"/>
            <p:nvPr/>
          </p:nvSpPr>
          <p:spPr>
            <a:xfrm>
              <a:off x="4316500" y="3448962"/>
              <a:ext cx="1370100" cy="5880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1400" b="1" i="0" u="none" strike="noStrike" cap="none">
                  <a:solidFill>
                    <a:srgbClr val="FFFFFF"/>
                  </a:solidFill>
                  <a:latin typeface="Arial"/>
                  <a:ea typeface="Arial"/>
                  <a:cs typeface="Arial"/>
                  <a:sym typeface="Arial"/>
                </a:rPr>
                <a:t>15秒～最大2分</a:t>
              </a:r>
              <a:br>
                <a:rPr lang="ja-JP" sz="1200" b="0" i="0" u="none" strike="noStrike" cap="none">
                  <a:solidFill>
                    <a:srgbClr val="FFFFFF"/>
                  </a:solidFill>
                  <a:latin typeface="Arial"/>
                  <a:ea typeface="Arial"/>
                  <a:cs typeface="Arial"/>
                  <a:sym typeface="Arial"/>
                </a:rPr>
              </a:br>
              <a:r>
                <a:rPr lang="ja-JP" sz="1400" b="1" i="0" u="none" strike="noStrike" cap="none">
                  <a:solidFill>
                    <a:srgbClr val="FFFFFF"/>
                  </a:solidFill>
                  <a:latin typeface="Arial"/>
                  <a:ea typeface="Arial"/>
                  <a:cs typeface="Arial"/>
                  <a:sym typeface="Arial"/>
                </a:rPr>
                <a:t>動画広告</a:t>
              </a:r>
              <a:endParaRPr sz="1000" b="0" i="0" u="none" strike="noStrike" cap="none">
                <a:solidFill>
                  <a:srgbClr val="000000"/>
                </a:solidFill>
                <a:latin typeface="Arial"/>
                <a:ea typeface="Arial"/>
                <a:cs typeface="Arial"/>
                <a:sym typeface="Arial"/>
              </a:endParaRPr>
            </a:p>
          </p:txBody>
        </p:sp>
        <p:sp>
          <p:nvSpPr>
            <p:cNvPr id="545" name="Google Shape;545;p9"/>
            <p:cNvSpPr txBox="1"/>
            <p:nvPr/>
          </p:nvSpPr>
          <p:spPr>
            <a:xfrm>
              <a:off x="4342137" y="4010413"/>
              <a:ext cx="1344463" cy="234616"/>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800" b="0" i="0" u="none" strike="noStrike" cap="none">
                  <a:solidFill>
                    <a:schemeClr val="lt1"/>
                  </a:solidFill>
                  <a:latin typeface="Arial"/>
                  <a:ea typeface="Arial"/>
                  <a:cs typeface="Arial"/>
                  <a:sym typeface="Arial"/>
                </a:rPr>
                <a:t>※上記以外の尺は応相談</a:t>
              </a:r>
              <a:endParaRPr sz="800" b="0" i="0" u="none" strike="noStrike" cap="none">
                <a:solidFill>
                  <a:schemeClr val="lt1"/>
                </a:solidFill>
                <a:latin typeface="Arial"/>
                <a:ea typeface="Arial"/>
                <a:cs typeface="Arial"/>
                <a:sym typeface="Arial"/>
              </a:endParaRPr>
            </a:p>
          </p:txBody>
        </p:sp>
      </p:grpSp>
      <p:sp>
        <p:nvSpPr>
          <p:cNvPr id="546" name="Google Shape;546;p9"/>
          <p:cNvSpPr/>
          <p:nvPr/>
        </p:nvSpPr>
        <p:spPr>
          <a:xfrm>
            <a:off x="671817" y="5766705"/>
            <a:ext cx="4779300" cy="972502"/>
          </a:xfrm>
          <a:prstGeom prst="roundRect">
            <a:avLst>
              <a:gd name="adj" fmla="val 16667"/>
            </a:avLst>
          </a:prstGeom>
          <a:solidFill>
            <a:srgbClr val="FBE4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sz="1600" b="1" i="0" u="none" strike="noStrike" cap="none">
                <a:solidFill>
                  <a:schemeClr val="dk1"/>
                </a:solidFill>
                <a:latin typeface="Arial"/>
                <a:ea typeface="Arial"/>
                <a:cs typeface="Arial"/>
                <a:sym typeface="Arial"/>
              </a:rPr>
              <a:t>各画面でのアドの見え方については</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ja-JP" sz="1600" b="1" i="0" u="none" strike="noStrike" cap="none">
                <a:solidFill>
                  <a:schemeClr val="dk1"/>
                </a:solidFill>
                <a:latin typeface="Arial"/>
                <a:ea typeface="Arial"/>
                <a:cs typeface="Arial"/>
                <a:sym typeface="Arial"/>
              </a:rPr>
              <a:t>次ページをご参照ください　➡Next Page</a:t>
            </a:r>
            <a:endParaRPr sz="1600" b="1" i="0" u="none" strike="noStrike" cap="none">
              <a:solidFill>
                <a:schemeClr val="dk1"/>
              </a:solidFill>
              <a:latin typeface="Arial"/>
              <a:ea typeface="Arial"/>
              <a:cs typeface="Arial"/>
              <a:sym typeface="Arial"/>
            </a:endParaRPr>
          </a:p>
        </p:txBody>
      </p:sp>
      <p:grpSp>
        <p:nvGrpSpPr>
          <p:cNvPr id="547" name="Google Shape;547;p9"/>
          <p:cNvGrpSpPr/>
          <p:nvPr/>
        </p:nvGrpSpPr>
        <p:grpSpPr>
          <a:xfrm>
            <a:off x="441824" y="2065717"/>
            <a:ext cx="5266414" cy="401501"/>
            <a:chOff x="411340" y="2223018"/>
            <a:chExt cx="5266414" cy="401501"/>
          </a:xfrm>
        </p:grpSpPr>
        <p:sp>
          <p:nvSpPr>
            <p:cNvPr id="548" name="Google Shape;548;p9"/>
            <p:cNvSpPr txBox="1"/>
            <p:nvPr/>
          </p:nvSpPr>
          <p:spPr>
            <a:xfrm>
              <a:off x="1939154" y="2409119"/>
              <a:ext cx="3738600" cy="215400"/>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※以下の画面はイメージです</a:t>
              </a:r>
              <a:endParaRPr sz="800" b="0" i="0" u="none" strike="noStrike" cap="none">
                <a:solidFill>
                  <a:srgbClr val="000000"/>
                </a:solidFill>
                <a:latin typeface="Arial"/>
                <a:ea typeface="Arial"/>
                <a:cs typeface="Arial"/>
                <a:sym typeface="Arial"/>
              </a:endParaRPr>
            </a:p>
          </p:txBody>
        </p:sp>
        <p:grpSp>
          <p:nvGrpSpPr>
            <p:cNvPr id="549" name="Google Shape;549;p9"/>
            <p:cNvGrpSpPr/>
            <p:nvPr/>
          </p:nvGrpSpPr>
          <p:grpSpPr>
            <a:xfrm>
              <a:off x="411340" y="2223018"/>
              <a:ext cx="5156295" cy="313913"/>
              <a:chOff x="434568" y="5145443"/>
              <a:chExt cx="5285779" cy="326871"/>
            </a:xfrm>
          </p:grpSpPr>
          <p:pic>
            <p:nvPicPr>
              <p:cNvPr id="550" name="Google Shape;550;p9"/>
              <p:cNvPicPr preferRelativeResize="0"/>
              <p:nvPr/>
            </p:nvPicPr>
            <p:blipFill rotWithShape="1">
              <a:blip r:embed="rId7">
                <a:alphaModFix/>
              </a:blip>
              <a:srcRect/>
              <a:stretch/>
            </p:blipFill>
            <p:spPr>
              <a:xfrm rot="-1800000">
                <a:off x="478360" y="5189235"/>
                <a:ext cx="239286" cy="239286"/>
              </a:xfrm>
              <a:prstGeom prst="rect">
                <a:avLst/>
              </a:prstGeom>
              <a:noFill/>
              <a:ln>
                <a:noFill/>
              </a:ln>
            </p:spPr>
          </p:pic>
          <p:cxnSp>
            <p:nvCxnSpPr>
              <p:cNvPr id="551" name="Google Shape;551;p9"/>
              <p:cNvCxnSpPr/>
              <p:nvPr/>
            </p:nvCxnSpPr>
            <p:spPr>
              <a:xfrm>
                <a:off x="746855" y="5349167"/>
                <a:ext cx="4973492" cy="0"/>
              </a:xfrm>
              <a:prstGeom prst="straightConnector1">
                <a:avLst/>
              </a:prstGeom>
              <a:noFill/>
              <a:ln w="9525" cap="flat" cmpd="sng">
                <a:solidFill>
                  <a:schemeClr val="dk1"/>
                </a:solidFill>
                <a:prstDash val="solid"/>
                <a:miter lim="800000"/>
                <a:headEnd type="none" w="sm" len="sm"/>
                <a:tailEnd type="none" w="sm" len="sm"/>
              </a:ln>
            </p:spPr>
          </p:cxnSp>
        </p:grpSp>
      </p:grpSp>
      <p:sp>
        <p:nvSpPr>
          <p:cNvPr id="2" name="四角形: 角を丸くする 1">
            <a:extLst>
              <a:ext uri="{FF2B5EF4-FFF2-40B4-BE49-F238E27FC236}">
                <a16:creationId xmlns:a16="http://schemas.microsoft.com/office/drawing/2014/main" id="{4A2287BE-C792-88D9-6EE1-157CAF981596}"/>
              </a:ext>
            </a:extLst>
          </p:cNvPr>
          <p:cNvSpPr/>
          <p:nvPr/>
        </p:nvSpPr>
        <p:spPr>
          <a:xfrm>
            <a:off x="8029575" y="522363"/>
            <a:ext cx="2520808" cy="497079"/>
          </a:xfrm>
          <a:prstGeom prst="roundRect">
            <a:avLst/>
          </a:pr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言語出し分けオプション対応</a:t>
            </a:r>
            <a:endParaRPr kumimoji="1" lang="en-US" altLang="ja-JP" sz="1200" b="1" dirty="0">
              <a:solidFill>
                <a:schemeClr val="tx1"/>
              </a:solidFill>
            </a:endParaRPr>
          </a:p>
          <a:p>
            <a:pPr algn="ctr"/>
            <a:r>
              <a:rPr kumimoji="1" lang="ja-JP" altLang="en-US" sz="1050" dirty="0">
                <a:solidFill>
                  <a:schemeClr val="tx1"/>
                </a:solidFill>
              </a:rPr>
              <a:t>➡「オプションのご案内」をご参照ください</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10"/>
          <p:cNvSpPr/>
          <p:nvPr/>
        </p:nvSpPr>
        <p:spPr>
          <a:xfrm>
            <a:off x="364501" y="1252910"/>
            <a:ext cx="10185882" cy="5996226"/>
          </a:xfrm>
          <a:prstGeom prst="rect">
            <a:avLst/>
          </a:prstGeom>
          <a:solidFill>
            <a:srgbClr val="FBE4D4"/>
          </a:solidFill>
          <a:ln w="25400" cap="flat" cmpd="sng">
            <a:solidFill>
              <a:srgbClr val="FBE4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559" name="Google Shape;559;p10"/>
          <p:cNvGrpSpPr/>
          <p:nvPr/>
        </p:nvGrpSpPr>
        <p:grpSpPr>
          <a:xfrm>
            <a:off x="650417" y="246977"/>
            <a:ext cx="9997008" cy="538569"/>
            <a:chOff x="627063" y="140574"/>
            <a:chExt cx="9997008" cy="538569"/>
          </a:xfrm>
        </p:grpSpPr>
        <p:sp>
          <p:nvSpPr>
            <p:cNvPr id="560" name="Google Shape;560;p10"/>
            <p:cNvSpPr txBox="1"/>
            <p:nvPr/>
          </p:nvSpPr>
          <p:spPr>
            <a:xfrm>
              <a:off x="627063" y="140574"/>
              <a:ext cx="9997008"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dirty="0">
                  <a:solidFill>
                    <a:srgbClr val="FF0000"/>
                  </a:solidFill>
                  <a:latin typeface="Arial"/>
                  <a:ea typeface="Arial"/>
                  <a:cs typeface="Arial"/>
                  <a:sym typeface="Arial"/>
                </a:rPr>
                <a:t>国際線 </a:t>
              </a:r>
              <a:r>
                <a:rPr lang="ja-JP" sz="2000" b="1" i="0" u="none" strike="noStrike" cap="none" dirty="0">
                  <a:solidFill>
                    <a:schemeClr val="dk1"/>
                  </a:solidFill>
                  <a:latin typeface="Arial"/>
                  <a:ea typeface="Arial"/>
                  <a:cs typeface="Arial"/>
                  <a:sym typeface="Arial"/>
                  <a:hlinkClick r:id="rId3"/>
                </a:rPr>
                <a:t>ポスター</a:t>
              </a:r>
              <a:r>
                <a:rPr lang="ja-JP" sz="2000" b="1" i="0" u="none" strike="noStrike" cap="none" dirty="0">
                  <a:solidFill>
                    <a:srgbClr val="000000"/>
                  </a:solidFill>
                  <a:latin typeface="Arial"/>
                  <a:ea typeface="Arial"/>
                  <a:cs typeface="Arial"/>
                  <a:sym typeface="Arial"/>
                  <a:hlinkClick r:id="rId3"/>
                </a:rPr>
                <a:t>アド</a:t>
              </a:r>
              <a:r>
                <a:rPr lang="ja-JP" sz="1800" b="1" i="0" u="none" strike="noStrike" cap="none" dirty="0">
                  <a:solidFill>
                    <a:srgbClr val="000000"/>
                  </a:solidFill>
                  <a:latin typeface="Arial"/>
                  <a:ea typeface="Arial"/>
                  <a:cs typeface="Arial"/>
                  <a:sym typeface="Arial"/>
                </a:rPr>
                <a:t>（Airbus A350-1000型機）</a:t>
              </a:r>
              <a:endParaRPr sz="2000" b="1" i="0" u="none" strike="noStrike" cap="none" dirty="0">
                <a:solidFill>
                  <a:srgbClr val="000000"/>
                </a:solidFill>
                <a:latin typeface="Arial"/>
                <a:ea typeface="Arial"/>
                <a:cs typeface="Arial"/>
                <a:sym typeface="Arial"/>
              </a:endParaRPr>
            </a:p>
          </p:txBody>
        </p:sp>
        <p:cxnSp>
          <p:nvCxnSpPr>
            <p:cNvPr id="561" name="Google Shape;561;p10"/>
            <p:cNvCxnSpPr/>
            <p:nvPr/>
          </p:nvCxnSpPr>
          <p:spPr>
            <a:xfrm>
              <a:off x="800938" y="643540"/>
              <a:ext cx="9311973" cy="0"/>
            </a:xfrm>
            <a:prstGeom prst="straightConnector1">
              <a:avLst/>
            </a:prstGeom>
            <a:noFill/>
            <a:ln w="9525" cap="flat" cmpd="sng">
              <a:solidFill>
                <a:schemeClr val="dk1"/>
              </a:solidFill>
              <a:prstDash val="solid"/>
              <a:miter lim="800000"/>
              <a:headEnd type="none" w="sm" len="sm"/>
              <a:tailEnd type="none" w="sm" len="sm"/>
            </a:ln>
          </p:spPr>
        </p:cxnSp>
      </p:grpSp>
      <p:sp>
        <p:nvSpPr>
          <p:cNvPr id="562" name="Google Shape;562;p10"/>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ltLang="ja-JP" sz="1000" b="0" i="0" u="none" strike="noStrike" cap="none">
                <a:solidFill>
                  <a:srgbClr val="000000"/>
                </a:solidFill>
              </a:rPr>
              <a:t>15</a:t>
            </a:fld>
            <a:endParaRPr sz="1000" b="0" i="0" u="none" strike="noStrike" cap="none">
              <a:solidFill>
                <a:srgbClr val="000000"/>
              </a:solidFill>
            </a:endParaRPr>
          </a:p>
        </p:txBody>
      </p:sp>
      <p:grpSp>
        <p:nvGrpSpPr>
          <p:cNvPr id="563" name="Google Shape;563;p10"/>
          <p:cNvGrpSpPr/>
          <p:nvPr/>
        </p:nvGrpSpPr>
        <p:grpSpPr>
          <a:xfrm>
            <a:off x="385767" y="2373730"/>
            <a:ext cx="3772676" cy="4858680"/>
            <a:chOff x="444312" y="2504059"/>
            <a:chExt cx="4248649" cy="5129397"/>
          </a:xfrm>
        </p:grpSpPr>
        <p:pic>
          <p:nvPicPr>
            <p:cNvPr id="564" name="Google Shape;564;p10" descr="コンピューターのスクリーンショット&#10;&#10;自動的に生成された説明"/>
            <p:cNvPicPr preferRelativeResize="0"/>
            <p:nvPr/>
          </p:nvPicPr>
          <p:blipFill rotWithShape="1">
            <a:blip r:embed="rId4">
              <a:alphaModFix/>
            </a:blip>
            <a:srcRect/>
            <a:stretch/>
          </p:blipFill>
          <p:spPr>
            <a:xfrm>
              <a:off x="444312" y="2504059"/>
              <a:ext cx="4093207" cy="4100723"/>
            </a:xfrm>
            <a:prstGeom prst="rect">
              <a:avLst/>
            </a:prstGeom>
            <a:noFill/>
            <a:ln>
              <a:noFill/>
            </a:ln>
          </p:spPr>
        </p:pic>
        <p:sp>
          <p:nvSpPr>
            <p:cNvPr id="565" name="Google Shape;565;p10"/>
            <p:cNvSpPr txBox="1"/>
            <p:nvPr/>
          </p:nvSpPr>
          <p:spPr>
            <a:xfrm rot="5400000">
              <a:off x="2344912" y="6599212"/>
              <a:ext cx="29200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566" name="Google Shape;566;p10"/>
            <p:cNvSpPr txBox="1"/>
            <p:nvPr/>
          </p:nvSpPr>
          <p:spPr>
            <a:xfrm>
              <a:off x="958677" y="7109557"/>
              <a:ext cx="3734284" cy="52389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000"/>
                <a:buFont typeface="Arial"/>
                <a:buNone/>
              </a:pPr>
              <a:r>
                <a:rPr lang="ja-JP" sz="1050" b="0" i="0" u="none" strike="noStrike" cap="none" dirty="0">
                  <a:solidFill>
                    <a:schemeClr val="dk1"/>
                  </a:solidFill>
                  <a:latin typeface="Arial"/>
                  <a:ea typeface="Arial"/>
                  <a:cs typeface="Arial"/>
                  <a:sym typeface="Arial"/>
                </a:rPr>
                <a:t>※作品ポスター約10～14枚ごとに</a:t>
              </a:r>
              <a:endParaRPr sz="1050" b="0" i="0" u="none" strike="noStrike" cap="none" dirty="0">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1050" b="0" i="0" u="none" strike="noStrike" cap="none" dirty="0">
                  <a:solidFill>
                    <a:schemeClr val="dk1"/>
                  </a:solidFill>
                  <a:latin typeface="Arial"/>
                  <a:ea typeface="Arial"/>
                  <a:cs typeface="Arial"/>
                  <a:sym typeface="Arial"/>
                </a:rPr>
                <a:t>   ポスターアドが1回表示されます。</a:t>
              </a:r>
              <a:endParaRPr dirty="0"/>
            </a:p>
          </p:txBody>
        </p:sp>
      </p:grpSp>
      <p:sp>
        <p:nvSpPr>
          <p:cNvPr id="567" name="Google Shape;567;p10"/>
          <p:cNvSpPr txBox="1"/>
          <p:nvPr/>
        </p:nvSpPr>
        <p:spPr>
          <a:xfrm>
            <a:off x="7229250" y="986126"/>
            <a:ext cx="3822876" cy="24618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000"/>
              <a:buFont typeface="Arial"/>
              <a:buNone/>
            </a:pPr>
            <a:r>
              <a:rPr lang="ja-JP" sz="800" b="0" i="0" u="none" strike="noStrike" cap="none">
                <a:solidFill>
                  <a:schemeClr val="dk1"/>
                </a:solidFill>
                <a:latin typeface="Arial"/>
                <a:ea typeface="Arial"/>
                <a:cs typeface="Arial"/>
                <a:sym typeface="Arial"/>
              </a:rPr>
              <a:t>※下記はイメージです。実際のモニターの画角サイズとは異なります。</a:t>
            </a:r>
            <a:endParaRPr sz="800" b="0" i="0" u="none" strike="noStrike" cap="none">
              <a:solidFill>
                <a:schemeClr val="dk1"/>
              </a:solidFill>
              <a:latin typeface="Arial"/>
              <a:ea typeface="Arial"/>
              <a:cs typeface="Arial"/>
              <a:sym typeface="Arial"/>
            </a:endParaRPr>
          </a:p>
        </p:txBody>
      </p:sp>
      <p:grpSp>
        <p:nvGrpSpPr>
          <p:cNvPr id="568" name="Google Shape;568;p10"/>
          <p:cNvGrpSpPr/>
          <p:nvPr/>
        </p:nvGrpSpPr>
        <p:grpSpPr>
          <a:xfrm>
            <a:off x="515489" y="1375212"/>
            <a:ext cx="9814387" cy="609420"/>
            <a:chOff x="503929" y="1044330"/>
            <a:chExt cx="9814387" cy="609420"/>
          </a:xfrm>
        </p:grpSpPr>
        <p:sp>
          <p:nvSpPr>
            <p:cNvPr id="569" name="Google Shape;569;p10"/>
            <p:cNvSpPr/>
            <p:nvPr/>
          </p:nvSpPr>
          <p:spPr>
            <a:xfrm>
              <a:off x="503929" y="1044330"/>
              <a:ext cx="2990004" cy="599007"/>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Arial"/>
                  <a:ea typeface="Arial"/>
                  <a:cs typeface="Arial"/>
                  <a:sym typeface="Arial"/>
                  <a:hlinkClick r:id="rId5"/>
                </a:rPr>
                <a:t>映画</a:t>
              </a:r>
              <a:endParaRPr sz="1400" b="1" i="0" u="none" strike="noStrike" cap="none" dirty="0">
                <a:solidFill>
                  <a:schemeClr val="dk1"/>
                </a:solidFill>
                <a:latin typeface="Arial"/>
                <a:ea typeface="Arial"/>
                <a:cs typeface="Arial"/>
                <a:sym typeface="Arial"/>
                <a:hlinkClick r:id="rId5"/>
              </a:endParaRPr>
            </a:p>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Arial"/>
                  <a:ea typeface="Arial"/>
                  <a:cs typeface="Arial"/>
                  <a:sym typeface="Arial"/>
                  <a:hlinkClick r:id="rId5"/>
                </a:rPr>
                <a:t>作品選択画面</a:t>
              </a:r>
              <a:endParaRPr sz="1400" b="0" i="0" u="none" strike="noStrike" cap="none" dirty="0">
                <a:solidFill>
                  <a:srgbClr val="000000"/>
                </a:solidFill>
                <a:latin typeface="Arial"/>
                <a:ea typeface="Arial"/>
                <a:cs typeface="Arial"/>
                <a:sym typeface="Arial"/>
              </a:endParaRPr>
            </a:p>
          </p:txBody>
        </p:sp>
        <p:sp>
          <p:nvSpPr>
            <p:cNvPr id="570" name="Google Shape;570;p10"/>
            <p:cNvSpPr/>
            <p:nvPr/>
          </p:nvSpPr>
          <p:spPr>
            <a:xfrm>
              <a:off x="3899045" y="1044331"/>
              <a:ext cx="2990003" cy="599007"/>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Arial"/>
                  <a:ea typeface="Arial"/>
                  <a:cs typeface="Arial"/>
                  <a:sym typeface="Arial"/>
                  <a:hlinkClick r:id="rId6"/>
                </a:rPr>
                <a:t>TV番組</a:t>
              </a:r>
              <a:endParaRPr sz="1400" b="1" i="0" u="none" strike="noStrike" cap="none" dirty="0">
                <a:solidFill>
                  <a:schemeClr val="dk1"/>
                </a:solidFill>
                <a:latin typeface="Arial"/>
                <a:ea typeface="Arial"/>
                <a:cs typeface="Arial"/>
                <a:sym typeface="Arial"/>
                <a:hlinkClick r:id="rId6"/>
              </a:endParaRPr>
            </a:p>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Arial"/>
                  <a:ea typeface="Arial"/>
                  <a:cs typeface="Arial"/>
                  <a:sym typeface="Arial"/>
                  <a:hlinkClick r:id="rId6"/>
                </a:rPr>
                <a:t>作品選択画面</a:t>
              </a:r>
              <a:endParaRPr sz="1400" b="0" i="0" u="none" strike="noStrike" cap="none" dirty="0">
                <a:solidFill>
                  <a:srgbClr val="000000"/>
                </a:solidFill>
                <a:latin typeface="Arial"/>
                <a:ea typeface="Arial"/>
                <a:cs typeface="Arial"/>
                <a:sym typeface="Arial"/>
              </a:endParaRPr>
            </a:p>
          </p:txBody>
        </p:sp>
        <p:sp>
          <p:nvSpPr>
            <p:cNvPr id="571" name="Google Shape;571;p10"/>
            <p:cNvSpPr/>
            <p:nvPr/>
          </p:nvSpPr>
          <p:spPr>
            <a:xfrm>
              <a:off x="7328314" y="1054743"/>
              <a:ext cx="2990002" cy="599007"/>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Arial"/>
                  <a:ea typeface="Arial"/>
                  <a:cs typeface="Arial"/>
                  <a:sym typeface="Arial"/>
                  <a:hlinkClick r:id="rId7"/>
                </a:rPr>
                <a:t>オーディオ</a:t>
              </a:r>
              <a:endParaRPr sz="1400" b="1" i="0" u="none" strike="noStrike" cap="none" dirty="0">
                <a:solidFill>
                  <a:schemeClr val="dk1"/>
                </a:solidFill>
                <a:latin typeface="Arial"/>
                <a:ea typeface="Arial"/>
                <a:cs typeface="Arial"/>
                <a:sym typeface="Arial"/>
                <a:hlinkClick r:id="rId7"/>
              </a:endParaRPr>
            </a:p>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Arial"/>
                  <a:ea typeface="Arial"/>
                  <a:cs typeface="Arial"/>
                  <a:sym typeface="Arial"/>
                  <a:hlinkClick r:id="rId7"/>
                </a:rPr>
                <a:t>作品選択画面</a:t>
              </a:r>
              <a:endParaRPr sz="1400" b="0" i="0" u="none" strike="noStrike" cap="none" dirty="0">
                <a:solidFill>
                  <a:srgbClr val="000000"/>
                </a:solidFill>
                <a:latin typeface="Arial"/>
                <a:ea typeface="Arial"/>
                <a:cs typeface="Arial"/>
                <a:sym typeface="Arial"/>
              </a:endParaRPr>
            </a:p>
          </p:txBody>
        </p:sp>
      </p:grpSp>
      <p:grpSp>
        <p:nvGrpSpPr>
          <p:cNvPr id="572" name="Google Shape;572;p10"/>
          <p:cNvGrpSpPr/>
          <p:nvPr/>
        </p:nvGrpSpPr>
        <p:grpSpPr>
          <a:xfrm>
            <a:off x="3779116" y="2395678"/>
            <a:ext cx="3662222" cy="4853458"/>
            <a:chOff x="345050" y="2531903"/>
            <a:chExt cx="4162149" cy="5516000"/>
          </a:xfrm>
        </p:grpSpPr>
        <p:sp>
          <p:nvSpPr>
            <p:cNvPr id="573" name="Google Shape;573;p10"/>
            <p:cNvSpPr txBox="1"/>
            <p:nvPr/>
          </p:nvSpPr>
          <p:spPr>
            <a:xfrm>
              <a:off x="776159" y="7483911"/>
              <a:ext cx="3731040" cy="56399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000"/>
                <a:buFont typeface="Arial"/>
                <a:buNone/>
              </a:pPr>
              <a:r>
                <a:rPr lang="ja-JP" sz="1050" b="0" i="0" u="none" strike="noStrike" cap="none">
                  <a:solidFill>
                    <a:schemeClr val="dk1"/>
                  </a:solidFill>
                  <a:latin typeface="Arial"/>
                  <a:ea typeface="Arial"/>
                  <a:cs typeface="Arial"/>
                  <a:sym typeface="Arial"/>
                </a:rPr>
                <a:t>※作品ポスター約8～11枚ごとに</a:t>
              </a:r>
              <a:endParaRPr sz="105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1050" b="0" i="0" u="none" strike="noStrike" cap="none">
                  <a:solidFill>
                    <a:schemeClr val="dk1"/>
                  </a:solidFill>
                  <a:latin typeface="Arial"/>
                  <a:ea typeface="Arial"/>
                  <a:cs typeface="Arial"/>
                  <a:sym typeface="Arial"/>
                </a:rPr>
                <a:t>    ポスターアドが1回表示されます。</a:t>
              </a:r>
              <a:endParaRPr sz="1050" b="0" i="0" u="none" strike="noStrike" cap="none">
                <a:solidFill>
                  <a:schemeClr val="dk1"/>
                </a:solidFill>
                <a:latin typeface="Arial"/>
                <a:ea typeface="Arial"/>
                <a:cs typeface="Arial"/>
                <a:sym typeface="Arial"/>
              </a:endParaRPr>
            </a:p>
          </p:txBody>
        </p:sp>
        <p:grpSp>
          <p:nvGrpSpPr>
            <p:cNvPr id="574" name="Google Shape;574;p10"/>
            <p:cNvGrpSpPr/>
            <p:nvPr/>
          </p:nvGrpSpPr>
          <p:grpSpPr>
            <a:xfrm>
              <a:off x="345050" y="2531903"/>
              <a:ext cx="3735859" cy="2384098"/>
              <a:chOff x="1210095" y="2106653"/>
              <a:chExt cx="3899237" cy="2369172"/>
            </a:xfrm>
          </p:grpSpPr>
          <p:pic>
            <p:nvPicPr>
              <p:cNvPr id="575" name="Google Shape;575;p10" descr="コンピューターのスクリーンショット&#10;&#10;自動的に生成された説明"/>
              <p:cNvPicPr preferRelativeResize="0"/>
              <p:nvPr/>
            </p:nvPicPr>
            <p:blipFill rotWithShape="1">
              <a:blip r:embed="rId8">
                <a:alphaModFix/>
              </a:blip>
              <a:srcRect/>
              <a:stretch/>
            </p:blipFill>
            <p:spPr>
              <a:xfrm>
                <a:off x="1210095" y="2106653"/>
                <a:ext cx="3899237" cy="2369172"/>
              </a:xfrm>
              <a:prstGeom prst="rect">
                <a:avLst/>
              </a:prstGeom>
              <a:noFill/>
              <a:ln>
                <a:noFill/>
              </a:ln>
            </p:spPr>
          </p:pic>
          <p:pic>
            <p:nvPicPr>
              <p:cNvPr id="576" name="Google Shape;576;p10"/>
              <p:cNvPicPr preferRelativeResize="0"/>
              <p:nvPr/>
            </p:nvPicPr>
            <p:blipFill rotWithShape="1">
              <a:blip r:embed="rId9">
                <a:alphaModFix/>
              </a:blip>
              <a:srcRect/>
              <a:stretch/>
            </p:blipFill>
            <p:spPr>
              <a:xfrm>
                <a:off x="2308524" y="4211470"/>
                <a:ext cx="1944288" cy="264355"/>
              </a:xfrm>
              <a:prstGeom prst="rect">
                <a:avLst/>
              </a:prstGeom>
              <a:noFill/>
              <a:ln>
                <a:noFill/>
              </a:ln>
            </p:spPr>
          </p:pic>
        </p:grpSp>
        <p:sp>
          <p:nvSpPr>
            <p:cNvPr id="577" name="Google Shape;577;p10"/>
            <p:cNvSpPr txBox="1"/>
            <p:nvPr/>
          </p:nvSpPr>
          <p:spPr>
            <a:xfrm rot="5400000">
              <a:off x="2159868" y="6891263"/>
              <a:ext cx="27186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578" name="Google Shape;578;p10"/>
            <p:cNvSpPr txBox="1"/>
            <p:nvPr/>
          </p:nvSpPr>
          <p:spPr>
            <a:xfrm rot="5400000">
              <a:off x="1895508" y="4670546"/>
              <a:ext cx="367105" cy="8580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pic>
          <p:nvPicPr>
            <p:cNvPr id="579" name="Google Shape;579;p10" descr="グラフィカル ユーザー インターフェイス&#10;&#10;AI によって生成されたコンテンツは間違っている可能性があります。"/>
            <p:cNvPicPr preferRelativeResize="0"/>
            <p:nvPr/>
          </p:nvPicPr>
          <p:blipFill rotWithShape="1">
            <a:blip r:embed="rId10">
              <a:alphaModFix/>
            </a:blip>
            <a:srcRect/>
            <a:stretch/>
          </p:blipFill>
          <p:spPr>
            <a:xfrm>
              <a:off x="349869" y="5439126"/>
              <a:ext cx="3731040" cy="1427828"/>
            </a:xfrm>
            <a:prstGeom prst="rect">
              <a:avLst/>
            </a:prstGeom>
            <a:noFill/>
            <a:ln>
              <a:noFill/>
            </a:ln>
          </p:spPr>
        </p:pic>
      </p:grpSp>
      <p:grpSp>
        <p:nvGrpSpPr>
          <p:cNvPr id="580" name="Google Shape;580;p10"/>
          <p:cNvGrpSpPr/>
          <p:nvPr/>
        </p:nvGrpSpPr>
        <p:grpSpPr>
          <a:xfrm>
            <a:off x="7251144" y="2395678"/>
            <a:ext cx="3800982" cy="4853458"/>
            <a:chOff x="474924" y="2540430"/>
            <a:chExt cx="4263849" cy="5444492"/>
          </a:xfrm>
        </p:grpSpPr>
        <p:sp>
          <p:nvSpPr>
            <p:cNvPr id="581" name="Google Shape;581;p10"/>
            <p:cNvSpPr txBox="1"/>
            <p:nvPr/>
          </p:nvSpPr>
          <p:spPr>
            <a:xfrm>
              <a:off x="1060931" y="7428242"/>
              <a:ext cx="3677842" cy="55668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000"/>
                <a:buFont typeface="Arial"/>
                <a:buNone/>
              </a:pPr>
              <a:r>
                <a:rPr lang="ja-JP" sz="1050" b="0" i="0" u="none" strike="noStrike" cap="none">
                  <a:solidFill>
                    <a:schemeClr val="dk1"/>
                  </a:solidFill>
                  <a:latin typeface="Arial"/>
                  <a:ea typeface="Arial"/>
                  <a:cs typeface="Arial"/>
                  <a:sym typeface="Arial"/>
                </a:rPr>
                <a:t>※作品ポスター約10～14枚ごとに</a:t>
              </a:r>
              <a:endParaRPr sz="105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1050" b="0" i="0" u="none" strike="noStrike" cap="none">
                  <a:solidFill>
                    <a:schemeClr val="dk1"/>
                  </a:solidFill>
                  <a:latin typeface="Arial"/>
                  <a:ea typeface="Arial"/>
                  <a:cs typeface="Arial"/>
                  <a:sym typeface="Arial"/>
                </a:rPr>
                <a:t>    ポスターアドが1回表示されます。</a:t>
              </a:r>
              <a:endParaRPr sz="1050" b="0" i="0" u="none" strike="noStrike" cap="none">
                <a:solidFill>
                  <a:schemeClr val="dk1"/>
                </a:solidFill>
                <a:latin typeface="Arial"/>
                <a:ea typeface="Arial"/>
                <a:cs typeface="Arial"/>
                <a:sym typeface="Arial"/>
              </a:endParaRPr>
            </a:p>
          </p:txBody>
        </p:sp>
        <p:sp>
          <p:nvSpPr>
            <p:cNvPr id="582" name="Google Shape;582;p10"/>
            <p:cNvSpPr txBox="1"/>
            <p:nvPr/>
          </p:nvSpPr>
          <p:spPr>
            <a:xfrm rot="5400000">
              <a:off x="2272366" y="4592109"/>
              <a:ext cx="271869" cy="4001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pic>
          <p:nvPicPr>
            <p:cNvPr id="583" name="Google Shape;583;p10" descr="グラフィカル ユーザー インターフェイス&#10;&#10;AI によって生成されたコンテンツは間違っている可能性があります。"/>
            <p:cNvPicPr preferRelativeResize="0"/>
            <p:nvPr/>
          </p:nvPicPr>
          <p:blipFill rotWithShape="1">
            <a:blip r:embed="rId11">
              <a:alphaModFix/>
            </a:blip>
            <a:srcRect/>
            <a:stretch/>
          </p:blipFill>
          <p:spPr>
            <a:xfrm>
              <a:off x="474924" y="2540430"/>
              <a:ext cx="3677842" cy="2069576"/>
            </a:xfrm>
            <a:prstGeom prst="rect">
              <a:avLst/>
            </a:prstGeom>
            <a:noFill/>
            <a:ln>
              <a:noFill/>
            </a:ln>
          </p:spPr>
        </p:pic>
        <p:pic>
          <p:nvPicPr>
            <p:cNvPr id="584" name="Google Shape;584;p10" descr="カレンダー&#10;&#10;AI によって生成されたコンテンツは間違っている可能性があります。"/>
            <p:cNvPicPr preferRelativeResize="0"/>
            <p:nvPr/>
          </p:nvPicPr>
          <p:blipFill rotWithShape="1">
            <a:blip r:embed="rId12">
              <a:alphaModFix/>
            </a:blip>
            <a:srcRect/>
            <a:stretch/>
          </p:blipFill>
          <p:spPr>
            <a:xfrm>
              <a:off x="474924" y="5175773"/>
              <a:ext cx="3870582" cy="1653555"/>
            </a:xfrm>
            <a:prstGeom prst="rect">
              <a:avLst/>
            </a:prstGeom>
            <a:noFill/>
            <a:ln>
              <a:noFill/>
            </a:ln>
          </p:spPr>
        </p:pic>
        <p:sp>
          <p:nvSpPr>
            <p:cNvPr id="585" name="Google Shape;585;p10"/>
            <p:cNvSpPr txBox="1"/>
            <p:nvPr/>
          </p:nvSpPr>
          <p:spPr>
            <a:xfrm rot="5400000">
              <a:off x="2272366" y="6844497"/>
              <a:ext cx="271869" cy="4001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grpSp>
      <p:sp>
        <p:nvSpPr>
          <p:cNvPr id="586" name="Google Shape;586;p10"/>
          <p:cNvSpPr txBox="1"/>
          <p:nvPr/>
        </p:nvSpPr>
        <p:spPr>
          <a:xfrm>
            <a:off x="364501" y="806992"/>
            <a:ext cx="8223831" cy="437002"/>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600" b="0" i="0" u="none" strike="noStrike" cap="none">
                <a:solidFill>
                  <a:schemeClr val="dk1"/>
                </a:solidFill>
                <a:latin typeface="Arial"/>
                <a:ea typeface="Arial"/>
                <a:cs typeface="Arial"/>
                <a:sym typeface="Arial"/>
              </a:rPr>
              <a:t>●</a:t>
            </a:r>
            <a:r>
              <a:rPr lang="ja-JP" sz="1600" b="1" i="0" u="none" strike="noStrike" cap="none">
                <a:solidFill>
                  <a:schemeClr val="dk1"/>
                </a:solidFill>
                <a:latin typeface="Arial"/>
                <a:ea typeface="Arial"/>
                <a:cs typeface="Arial"/>
                <a:sym typeface="Arial"/>
              </a:rPr>
              <a:t>アド見え方参考</a:t>
            </a:r>
            <a:endParaRPr sz="1800" b="1"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11"/>
          <p:cNvSpPr txBox="1"/>
          <p:nvPr/>
        </p:nvSpPr>
        <p:spPr>
          <a:xfrm>
            <a:off x="616858" y="344001"/>
            <a:ext cx="7166175"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dirty="0">
                <a:solidFill>
                  <a:srgbClr val="FF0000"/>
                </a:solidFill>
                <a:latin typeface="Arial"/>
                <a:ea typeface="Arial"/>
                <a:cs typeface="Arial"/>
                <a:sym typeface="Arial"/>
              </a:rPr>
              <a:t>国際線 </a:t>
            </a:r>
            <a:r>
              <a:rPr lang="ja-JP" sz="2000" b="1" i="0" u="none" strike="noStrike" cap="none" dirty="0">
                <a:solidFill>
                  <a:schemeClr val="dk1"/>
                </a:solidFill>
                <a:latin typeface="Arial"/>
                <a:ea typeface="Arial"/>
                <a:cs typeface="Arial"/>
                <a:sym typeface="Arial"/>
                <a:hlinkClick r:id="rId3"/>
              </a:rPr>
              <a:t>ワイドスクリーン</a:t>
            </a:r>
            <a:r>
              <a:rPr lang="ja-JP" sz="2000" b="1" i="0" u="none" strike="noStrike" cap="none" dirty="0">
                <a:solidFill>
                  <a:srgbClr val="000000"/>
                </a:solidFill>
                <a:latin typeface="Arial"/>
                <a:ea typeface="Arial"/>
                <a:cs typeface="Arial"/>
                <a:sym typeface="Arial"/>
                <a:hlinkClick r:id="rId3"/>
              </a:rPr>
              <a:t>アド</a:t>
            </a:r>
            <a:r>
              <a:rPr lang="ja-JP" sz="1800" b="1" i="0" u="none" strike="noStrike" cap="none" dirty="0">
                <a:solidFill>
                  <a:srgbClr val="000000"/>
                </a:solidFill>
                <a:latin typeface="Arial"/>
                <a:ea typeface="Arial"/>
                <a:cs typeface="Arial"/>
                <a:sym typeface="Arial"/>
              </a:rPr>
              <a:t>（Airbus A350-1000型機） </a:t>
            </a:r>
            <a:endParaRPr sz="2000" b="1" i="0" u="none" strike="noStrike" cap="none" dirty="0">
              <a:solidFill>
                <a:srgbClr val="000000"/>
              </a:solidFill>
              <a:latin typeface="Arial"/>
              <a:ea typeface="Arial"/>
              <a:cs typeface="Arial"/>
              <a:sym typeface="Arial"/>
            </a:endParaRPr>
          </a:p>
        </p:txBody>
      </p:sp>
      <p:cxnSp>
        <p:nvCxnSpPr>
          <p:cNvPr id="593" name="Google Shape;593;p11"/>
          <p:cNvCxnSpPr/>
          <p:nvPr/>
        </p:nvCxnSpPr>
        <p:spPr>
          <a:xfrm>
            <a:off x="700212" y="963804"/>
            <a:ext cx="9311973" cy="0"/>
          </a:xfrm>
          <a:prstGeom prst="straightConnector1">
            <a:avLst/>
          </a:prstGeom>
          <a:noFill/>
          <a:ln w="9525" cap="flat" cmpd="sng">
            <a:solidFill>
              <a:schemeClr val="dk1"/>
            </a:solidFill>
            <a:prstDash val="solid"/>
            <a:miter lim="800000"/>
            <a:headEnd type="none" w="sm" len="sm"/>
            <a:tailEnd type="none" w="sm" len="sm"/>
          </a:ln>
        </p:spPr>
      </p:cxnSp>
      <p:sp>
        <p:nvSpPr>
          <p:cNvPr id="594" name="Google Shape;594;p11"/>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ltLang="ja-JP" sz="1000" b="0" i="0" u="none" strike="noStrike" cap="none">
                <a:solidFill>
                  <a:srgbClr val="000000"/>
                </a:solidFill>
              </a:rPr>
              <a:t>16</a:t>
            </a:fld>
            <a:endParaRPr sz="1000" b="0" i="0" u="none" strike="noStrike" cap="none">
              <a:solidFill>
                <a:srgbClr val="000000"/>
              </a:solidFill>
            </a:endParaRPr>
          </a:p>
        </p:txBody>
      </p:sp>
      <p:sp>
        <p:nvSpPr>
          <p:cNvPr id="595" name="Google Shape;595;p11"/>
          <p:cNvSpPr txBox="1"/>
          <p:nvPr/>
        </p:nvSpPr>
        <p:spPr>
          <a:xfrm>
            <a:off x="766611" y="963804"/>
            <a:ext cx="4779355" cy="36005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ja-JP" sz="1200" b="0" i="0" u="none" strike="noStrike" cap="none">
                <a:solidFill>
                  <a:srgbClr val="000000"/>
                </a:solidFill>
                <a:latin typeface="Arial"/>
                <a:ea typeface="Arial"/>
                <a:cs typeface="Arial"/>
                <a:sym typeface="Arial"/>
              </a:rPr>
              <a:t>大きな画像で大きなインパクトを与えます。</a:t>
            </a:r>
            <a:endParaRPr sz="1200" b="0" i="0" u="none" strike="noStrike" cap="none">
              <a:solidFill>
                <a:srgbClr val="000000"/>
              </a:solidFill>
              <a:latin typeface="Arial"/>
              <a:ea typeface="Arial"/>
              <a:cs typeface="Arial"/>
              <a:sym typeface="Arial"/>
            </a:endParaRPr>
          </a:p>
        </p:txBody>
      </p:sp>
      <p:grpSp>
        <p:nvGrpSpPr>
          <p:cNvPr id="596" name="Google Shape;596;p11"/>
          <p:cNvGrpSpPr/>
          <p:nvPr/>
        </p:nvGrpSpPr>
        <p:grpSpPr>
          <a:xfrm>
            <a:off x="781870" y="1138958"/>
            <a:ext cx="3776318" cy="627824"/>
            <a:chOff x="790556" y="2185702"/>
            <a:chExt cx="3776318" cy="627824"/>
          </a:xfrm>
        </p:grpSpPr>
        <p:sp>
          <p:nvSpPr>
            <p:cNvPr id="597" name="Google Shape;597;p11"/>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月間視聴可能者数</a:t>
              </a:r>
              <a:endParaRPr sz="1400" b="0" i="0" u="none" strike="noStrike" cap="none" baseline="30000">
                <a:solidFill>
                  <a:srgbClr val="000000"/>
                </a:solidFill>
                <a:latin typeface="Arial"/>
                <a:ea typeface="Arial"/>
                <a:cs typeface="Arial"/>
                <a:sym typeface="Arial"/>
              </a:endParaRPr>
            </a:p>
          </p:txBody>
        </p:sp>
        <p:sp>
          <p:nvSpPr>
            <p:cNvPr id="598" name="Google Shape;598;p11"/>
            <p:cNvSpPr txBox="1"/>
            <p:nvPr/>
          </p:nvSpPr>
          <p:spPr>
            <a:xfrm>
              <a:off x="3286392" y="2185702"/>
              <a:ext cx="1280482"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a:solidFill>
                    <a:schemeClr val="dk1"/>
                  </a:solidFill>
                  <a:latin typeface="Arial"/>
                  <a:ea typeface="Arial"/>
                  <a:cs typeface="Arial"/>
                  <a:sym typeface="Arial"/>
                </a:rPr>
                <a:t> 6.5 </a:t>
              </a:r>
              <a:r>
                <a:rPr lang="ja-JP" sz="1200" b="0" i="0" u="none" strike="noStrike" cap="none">
                  <a:solidFill>
                    <a:schemeClr val="dk1"/>
                  </a:solidFill>
                  <a:latin typeface="Arial"/>
                  <a:ea typeface="Arial"/>
                  <a:cs typeface="Arial"/>
                  <a:sym typeface="Arial"/>
                </a:rPr>
                <a:t>万人</a:t>
              </a:r>
              <a:r>
                <a:rPr lang="ja-JP" sz="1200" b="0" i="0" u="none" strike="noStrike" cap="none" baseline="30000">
                  <a:solidFill>
                    <a:schemeClr val="dk1"/>
                  </a:solidFill>
                  <a:latin typeface="Arial"/>
                  <a:ea typeface="Arial"/>
                  <a:cs typeface="Arial"/>
                  <a:sym typeface="Arial"/>
                </a:rPr>
                <a:t>※1</a:t>
              </a:r>
              <a:endParaRPr sz="2000" b="0" i="0" u="none" strike="noStrike" cap="none" baseline="30000">
                <a:solidFill>
                  <a:schemeClr val="dk1"/>
                </a:solidFill>
                <a:latin typeface="Arial"/>
                <a:ea typeface="Arial"/>
                <a:cs typeface="Arial"/>
                <a:sym typeface="Arial"/>
              </a:endParaRPr>
            </a:p>
          </p:txBody>
        </p:sp>
        <p:sp>
          <p:nvSpPr>
            <p:cNvPr id="599" name="Google Shape;599;p11"/>
            <p:cNvSpPr txBox="1"/>
            <p:nvPr/>
          </p:nvSpPr>
          <p:spPr>
            <a:xfrm>
              <a:off x="2337873" y="2457311"/>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Arial"/>
                  <a:ea typeface="Arial"/>
                  <a:cs typeface="Arial"/>
                  <a:sym typeface="Arial"/>
                </a:rPr>
                <a:t>国際線新型機 約</a:t>
              </a:r>
              <a:endParaRPr sz="1000" b="0" i="0" u="none" strike="noStrike" cap="none" baseline="30000">
                <a:solidFill>
                  <a:srgbClr val="000000"/>
                </a:solidFill>
                <a:latin typeface="Arial"/>
                <a:ea typeface="Arial"/>
                <a:cs typeface="Arial"/>
                <a:sym typeface="Arial"/>
              </a:endParaRPr>
            </a:p>
          </p:txBody>
        </p:sp>
      </p:grpSp>
      <p:grpSp>
        <p:nvGrpSpPr>
          <p:cNvPr id="600" name="Google Shape;600;p11"/>
          <p:cNvGrpSpPr/>
          <p:nvPr/>
        </p:nvGrpSpPr>
        <p:grpSpPr>
          <a:xfrm>
            <a:off x="1103975" y="4089590"/>
            <a:ext cx="3994337" cy="2260580"/>
            <a:chOff x="964244" y="3062345"/>
            <a:chExt cx="4567893" cy="2569440"/>
          </a:xfrm>
        </p:grpSpPr>
        <p:pic>
          <p:nvPicPr>
            <p:cNvPr id="601" name="Google Shape;601;p11"/>
            <p:cNvPicPr preferRelativeResize="0"/>
            <p:nvPr/>
          </p:nvPicPr>
          <p:blipFill rotWithShape="1">
            <a:blip r:embed="rId4">
              <a:alphaModFix/>
            </a:blip>
            <a:srcRect/>
            <a:stretch/>
          </p:blipFill>
          <p:spPr>
            <a:xfrm>
              <a:off x="964244" y="3062345"/>
              <a:ext cx="4567893" cy="2569440"/>
            </a:xfrm>
            <a:prstGeom prst="rect">
              <a:avLst/>
            </a:prstGeom>
            <a:noFill/>
            <a:ln>
              <a:noFill/>
            </a:ln>
          </p:spPr>
        </p:pic>
        <p:sp>
          <p:nvSpPr>
            <p:cNvPr id="602" name="Google Shape;602;p11"/>
            <p:cNvSpPr/>
            <p:nvPr/>
          </p:nvSpPr>
          <p:spPr>
            <a:xfrm>
              <a:off x="1259868" y="3084948"/>
              <a:ext cx="1048656" cy="241576"/>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3" name="Google Shape;603;p11"/>
            <p:cNvSpPr txBox="1"/>
            <p:nvPr/>
          </p:nvSpPr>
          <p:spPr>
            <a:xfrm>
              <a:off x="1259868" y="3178436"/>
              <a:ext cx="413118" cy="1111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ja-JP" sz="900" b="1" i="0" u="none" strike="noStrike" cap="none">
                  <a:solidFill>
                    <a:schemeClr val="lt1"/>
                  </a:solidFill>
                  <a:latin typeface="Arial"/>
                  <a:ea typeface="Arial"/>
                  <a:cs typeface="Arial"/>
                  <a:sym typeface="Arial"/>
                </a:rPr>
                <a:t>AD</a:t>
              </a:r>
              <a:endParaRPr sz="900" b="1" i="0" u="none" strike="noStrike" cap="none">
                <a:solidFill>
                  <a:schemeClr val="lt1"/>
                </a:solidFill>
                <a:latin typeface="Arial"/>
                <a:ea typeface="Arial"/>
                <a:cs typeface="Arial"/>
                <a:sym typeface="Arial"/>
              </a:endParaRPr>
            </a:p>
          </p:txBody>
        </p:sp>
      </p:grpSp>
      <p:grpSp>
        <p:nvGrpSpPr>
          <p:cNvPr id="604" name="Google Shape;604;p11"/>
          <p:cNvGrpSpPr/>
          <p:nvPr/>
        </p:nvGrpSpPr>
        <p:grpSpPr>
          <a:xfrm rot="5400000">
            <a:off x="2935505" y="5013910"/>
            <a:ext cx="307800" cy="3082933"/>
            <a:chOff x="3403011" y="3617685"/>
            <a:chExt cx="307800" cy="3082933"/>
          </a:xfrm>
        </p:grpSpPr>
        <p:sp>
          <p:nvSpPr>
            <p:cNvPr id="605" name="Google Shape;605;p11"/>
            <p:cNvSpPr txBox="1"/>
            <p:nvPr/>
          </p:nvSpPr>
          <p:spPr>
            <a:xfrm rot="-5400000">
              <a:off x="2173611" y="4847085"/>
              <a:ext cx="2766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400" b="1" i="0" u="none" strike="noStrike" cap="none">
                  <a:solidFill>
                    <a:srgbClr val="000000"/>
                  </a:solidFill>
                  <a:latin typeface="Arial"/>
                  <a:ea typeface="Arial"/>
                  <a:cs typeface="Arial"/>
                  <a:sym typeface="Arial"/>
                </a:rPr>
                <a:t>ADをタップ</a:t>
              </a:r>
              <a:endParaRPr sz="1400" b="1" i="0" u="none" strike="noStrike" cap="none">
                <a:solidFill>
                  <a:srgbClr val="000000"/>
                </a:solidFill>
                <a:latin typeface="Arial"/>
                <a:ea typeface="Arial"/>
                <a:cs typeface="Arial"/>
                <a:sym typeface="Arial"/>
              </a:endParaRPr>
            </a:p>
          </p:txBody>
        </p:sp>
        <p:sp>
          <p:nvSpPr>
            <p:cNvPr id="606" name="Google Shape;606;p11"/>
            <p:cNvSpPr/>
            <p:nvPr/>
          </p:nvSpPr>
          <p:spPr>
            <a:xfrm rot="5400000">
              <a:off x="3437138" y="6522602"/>
              <a:ext cx="242131" cy="113900"/>
            </a:xfrm>
            <a:prstGeom prst="flowChartExtra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grpSp>
        <p:nvGrpSpPr>
          <p:cNvPr id="607" name="Google Shape;607;p11"/>
          <p:cNvGrpSpPr/>
          <p:nvPr/>
        </p:nvGrpSpPr>
        <p:grpSpPr>
          <a:xfrm>
            <a:off x="1386634" y="6694853"/>
            <a:ext cx="3313131" cy="854228"/>
            <a:chOff x="4316367" y="3390801"/>
            <a:chExt cx="3313131" cy="854228"/>
          </a:xfrm>
        </p:grpSpPr>
        <p:grpSp>
          <p:nvGrpSpPr>
            <p:cNvPr id="608" name="Google Shape;608;p11"/>
            <p:cNvGrpSpPr/>
            <p:nvPr/>
          </p:nvGrpSpPr>
          <p:grpSpPr>
            <a:xfrm>
              <a:off x="4379783" y="3390801"/>
              <a:ext cx="3249715" cy="806565"/>
              <a:chOff x="2600134" y="4159441"/>
              <a:chExt cx="6487017" cy="806565"/>
            </a:xfrm>
          </p:grpSpPr>
          <p:sp>
            <p:nvSpPr>
              <p:cNvPr id="609" name="Google Shape;609;p11"/>
              <p:cNvSpPr/>
              <p:nvPr/>
            </p:nvSpPr>
            <p:spPr>
              <a:xfrm>
                <a:off x="2600134" y="4159441"/>
                <a:ext cx="2481663" cy="802921"/>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610" name="Google Shape;610;p11"/>
              <p:cNvSpPr/>
              <p:nvPr/>
            </p:nvSpPr>
            <p:spPr>
              <a:xfrm>
                <a:off x="6479127" y="4159442"/>
                <a:ext cx="2470501" cy="806564"/>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611" name="Google Shape;611;p11"/>
              <p:cNvSpPr/>
              <p:nvPr/>
            </p:nvSpPr>
            <p:spPr>
              <a:xfrm>
                <a:off x="5234499" y="4414266"/>
                <a:ext cx="1020240" cy="30848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FF0000"/>
                    </a:solidFill>
                    <a:latin typeface="Arial"/>
                    <a:ea typeface="Arial"/>
                    <a:cs typeface="Arial"/>
                    <a:sym typeface="Arial"/>
                  </a:rPr>
                  <a:t>or</a:t>
                </a:r>
                <a:endParaRPr sz="2000" b="1" i="0" u="none" strike="noStrike" cap="none">
                  <a:solidFill>
                    <a:srgbClr val="FF0000"/>
                  </a:solidFill>
                  <a:latin typeface="Arial"/>
                  <a:ea typeface="Arial"/>
                  <a:cs typeface="Arial"/>
                  <a:sym typeface="Arial"/>
                </a:endParaRPr>
              </a:p>
            </p:txBody>
          </p:sp>
          <p:sp>
            <p:nvSpPr>
              <p:cNvPr id="612" name="Google Shape;612;p11"/>
              <p:cNvSpPr txBox="1"/>
              <p:nvPr/>
            </p:nvSpPr>
            <p:spPr>
              <a:xfrm>
                <a:off x="6545219" y="4389817"/>
                <a:ext cx="2541932" cy="372369"/>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1400" b="1" i="0" u="none" strike="noStrike" cap="none">
                    <a:solidFill>
                      <a:srgbClr val="FFFFFF"/>
                    </a:solidFill>
                    <a:latin typeface="Arial"/>
                    <a:ea typeface="Arial"/>
                    <a:cs typeface="Arial"/>
                    <a:sym typeface="Arial"/>
                  </a:rPr>
                  <a:t>静止画広告</a:t>
                </a:r>
                <a:endParaRPr sz="1400" b="0" i="0" u="none" strike="noStrike" cap="none">
                  <a:solidFill>
                    <a:srgbClr val="000000"/>
                  </a:solidFill>
                  <a:latin typeface="Arial"/>
                  <a:ea typeface="Arial"/>
                  <a:cs typeface="Arial"/>
                  <a:sym typeface="Arial"/>
                </a:endParaRPr>
              </a:p>
            </p:txBody>
          </p:sp>
        </p:grpSp>
        <p:sp>
          <p:nvSpPr>
            <p:cNvPr id="613" name="Google Shape;613;p11"/>
            <p:cNvSpPr txBox="1"/>
            <p:nvPr/>
          </p:nvSpPr>
          <p:spPr>
            <a:xfrm>
              <a:off x="4316367" y="3428523"/>
              <a:ext cx="1370100" cy="5880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1400" b="1" i="0" u="none" strike="noStrike" cap="none">
                  <a:solidFill>
                    <a:srgbClr val="FFFFFF"/>
                  </a:solidFill>
                  <a:latin typeface="Arial"/>
                  <a:ea typeface="Arial"/>
                  <a:cs typeface="Arial"/>
                  <a:sym typeface="Arial"/>
                </a:rPr>
                <a:t>15秒～最大2分</a:t>
              </a:r>
              <a:br>
                <a:rPr lang="ja-JP" sz="1200" b="0" i="0" u="none" strike="noStrike" cap="none">
                  <a:solidFill>
                    <a:srgbClr val="FFFFFF"/>
                  </a:solidFill>
                  <a:latin typeface="Arial"/>
                  <a:ea typeface="Arial"/>
                  <a:cs typeface="Arial"/>
                  <a:sym typeface="Arial"/>
                </a:rPr>
              </a:br>
              <a:r>
                <a:rPr lang="ja-JP" sz="1400" b="1" i="0" u="none" strike="noStrike" cap="none">
                  <a:solidFill>
                    <a:srgbClr val="FFFFFF"/>
                  </a:solidFill>
                  <a:latin typeface="Arial"/>
                  <a:ea typeface="Arial"/>
                  <a:cs typeface="Arial"/>
                  <a:sym typeface="Arial"/>
                </a:rPr>
                <a:t>動画広告</a:t>
              </a:r>
              <a:endParaRPr sz="1000" b="0" i="0" u="none" strike="noStrike" cap="none">
                <a:solidFill>
                  <a:srgbClr val="000000"/>
                </a:solidFill>
                <a:latin typeface="Arial"/>
                <a:ea typeface="Arial"/>
                <a:cs typeface="Arial"/>
                <a:sym typeface="Arial"/>
              </a:endParaRPr>
            </a:p>
          </p:txBody>
        </p:sp>
        <p:sp>
          <p:nvSpPr>
            <p:cNvPr id="614" name="Google Shape;614;p11"/>
            <p:cNvSpPr txBox="1"/>
            <p:nvPr/>
          </p:nvSpPr>
          <p:spPr>
            <a:xfrm>
              <a:off x="4342137" y="4010413"/>
              <a:ext cx="1344463" cy="234616"/>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800" b="0" i="0" u="none" strike="noStrike" cap="none">
                  <a:solidFill>
                    <a:schemeClr val="lt1"/>
                  </a:solidFill>
                  <a:latin typeface="Arial"/>
                  <a:ea typeface="Arial"/>
                  <a:cs typeface="Arial"/>
                  <a:sym typeface="Arial"/>
                </a:rPr>
                <a:t>※上記以外の尺は応相談</a:t>
              </a:r>
              <a:endParaRPr sz="800" b="0" i="0" u="none" strike="noStrike" cap="none">
                <a:solidFill>
                  <a:schemeClr val="lt1"/>
                </a:solidFill>
                <a:latin typeface="Arial"/>
                <a:ea typeface="Arial"/>
                <a:cs typeface="Arial"/>
                <a:sym typeface="Arial"/>
              </a:endParaRPr>
            </a:p>
          </p:txBody>
        </p:sp>
      </p:grpSp>
      <p:grpSp>
        <p:nvGrpSpPr>
          <p:cNvPr id="615" name="Google Shape;615;p11"/>
          <p:cNvGrpSpPr/>
          <p:nvPr/>
        </p:nvGrpSpPr>
        <p:grpSpPr>
          <a:xfrm>
            <a:off x="700212" y="2007183"/>
            <a:ext cx="4779300" cy="1535522"/>
            <a:chOff x="728911" y="1742644"/>
            <a:chExt cx="4779300" cy="1668300"/>
          </a:xfrm>
        </p:grpSpPr>
        <p:grpSp>
          <p:nvGrpSpPr>
            <p:cNvPr id="616" name="Google Shape;616;p11"/>
            <p:cNvGrpSpPr/>
            <p:nvPr/>
          </p:nvGrpSpPr>
          <p:grpSpPr>
            <a:xfrm>
              <a:off x="1379898" y="1871956"/>
              <a:ext cx="3389007" cy="1383768"/>
              <a:chOff x="2122421" y="2044071"/>
              <a:chExt cx="3389007" cy="1383768"/>
            </a:xfrm>
          </p:grpSpPr>
          <p:sp>
            <p:nvSpPr>
              <p:cNvPr id="617" name="Google Shape;617;p11"/>
              <p:cNvSpPr/>
              <p:nvPr/>
            </p:nvSpPr>
            <p:spPr>
              <a:xfrm>
                <a:off x="2122421" y="2058471"/>
                <a:ext cx="1603873" cy="599007"/>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350" b="1" i="0" u="none" strike="noStrike" cap="none">
                    <a:solidFill>
                      <a:schemeClr val="dk1"/>
                    </a:solidFill>
                    <a:latin typeface="Arial"/>
                    <a:ea typeface="Arial"/>
                    <a:cs typeface="Arial"/>
                    <a:sym typeface="Arial"/>
                  </a:rPr>
                  <a:t>メインメニュー</a:t>
                </a:r>
                <a:r>
                  <a:rPr lang="ja-JP" sz="1400" b="0" i="0" u="none" strike="noStrike" cap="none">
                    <a:solidFill>
                      <a:schemeClr val="dk1"/>
                    </a:solidFill>
                    <a:latin typeface="Arial"/>
                    <a:ea typeface="Arial"/>
                    <a:cs typeface="Arial"/>
                    <a:sym typeface="Arial"/>
                  </a:rPr>
                  <a:t>画面</a:t>
                </a:r>
                <a:endParaRPr sz="1400" b="0" i="0" u="none" strike="noStrike" cap="none">
                  <a:solidFill>
                    <a:srgbClr val="000000"/>
                  </a:solidFill>
                  <a:latin typeface="Arial"/>
                  <a:ea typeface="Arial"/>
                  <a:cs typeface="Arial"/>
                  <a:sym typeface="Arial"/>
                </a:endParaRPr>
              </a:p>
            </p:txBody>
          </p:sp>
          <p:sp>
            <p:nvSpPr>
              <p:cNvPr id="618" name="Google Shape;618;p11"/>
              <p:cNvSpPr/>
              <p:nvPr/>
            </p:nvSpPr>
            <p:spPr>
              <a:xfrm>
                <a:off x="3897265" y="2044071"/>
                <a:ext cx="1614163" cy="599007"/>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映画＆TV番組</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カテゴリ画面</a:t>
                </a:r>
                <a:endParaRPr sz="1400" b="0" i="0" u="none" strike="noStrike" cap="none">
                  <a:solidFill>
                    <a:srgbClr val="000000"/>
                  </a:solidFill>
                  <a:latin typeface="Arial"/>
                  <a:ea typeface="Arial"/>
                  <a:cs typeface="Arial"/>
                  <a:sym typeface="Arial"/>
                </a:endParaRPr>
              </a:p>
            </p:txBody>
          </p:sp>
          <p:sp>
            <p:nvSpPr>
              <p:cNvPr id="619" name="Google Shape;619;p11"/>
              <p:cNvSpPr/>
              <p:nvPr/>
            </p:nvSpPr>
            <p:spPr>
              <a:xfrm>
                <a:off x="3932796" y="2828832"/>
                <a:ext cx="1578632" cy="599007"/>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ebooks &amp; News</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カテゴリ画面</a:t>
                </a:r>
                <a:endParaRPr sz="1400" b="0" i="0" u="none" strike="noStrike" cap="none">
                  <a:solidFill>
                    <a:srgbClr val="000000"/>
                  </a:solidFill>
                  <a:latin typeface="Arial"/>
                  <a:ea typeface="Arial"/>
                  <a:cs typeface="Arial"/>
                  <a:sym typeface="Arial"/>
                </a:endParaRPr>
              </a:p>
            </p:txBody>
          </p:sp>
          <p:sp>
            <p:nvSpPr>
              <p:cNvPr id="620" name="Google Shape;620;p11"/>
              <p:cNvSpPr/>
              <p:nvPr/>
            </p:nvSpPr>
            <p:spPr>
              <a:xfrm>
                <a:off x="2146542" y="2825430"/>
                <a:ext cx="1603873" cy="599007"/>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オーディオ</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カテゴリ画面</a:t>
                </a:r>
                <a:endParaRPr sz="1400" b="0" i="0" u="none" strike="noStrike" cap="none">
                  <a:solidFill>
                    <a:srgbClr val="000000"/>
                  </a:solidFill>
                  <a:latin typeface="Arial"/>
                  <a:ea typeface="Arial"/>
                  <a:cs typeface="Arial"/>
                  <a:sym typeface="Arial"/>
                </a:endParaRPr>
              </a:p>
            </p:txBody>
          </p:sp>
        </p:grpSp>
        <p:sp>
          <p:nvSpPr>
            <p:cNvPr id="621" name="Google Shape;621;p11"/>
            <p:cNvSpPr/>
            <p:nvPr/>
          </p:nvSpPr>
          <p:spPr>
            <a:xfrm>
              <a:off x="728911" y="1742644"/>
              <a:ext cx="4779300" cy="16683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22" name="Google Shape;622;p11"/>
          <p:cNvGrpSpPr/>
          <p:nvPr/>
        </p:nvGrpSpPr>
        <p:grpSpPr>
          <a:xfrm rot="5400000">
            <a:off x="3014845" y="2154216"/>
            <a:ext cx="515485" cy="3395077"/>
            <a:chOff x="3289132" y="3352240"/>
            <a:chExt cx="515485" cy="3395078"/>
          </a:xfrm>
        </p:grpSpPr>
        <p:sp>
          <p:nvSpPr>
            <p:cNvPr id="623" name="Google Shape;623;p11"/>
            <p:cNvSpPr txBox="1"/>
            <p:nvPr/>
          </p:nvSpPr>
          <p:spPr>
            <a:xfrm rot="-5400000">
              <a:off x="2039676" y="4601696"/>
              <a:ext cx="3014398"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chemeClr val="dk1"/>
                </a:buClr>
                <a:buSzPts val="1100"/>
                <a:buFont typeface="Arial"/>
                <a:buNone/>
              </a:pPr>
              <a:r>
                <a:rPr lang="ja-JP" sz="1100" b="0" i="0" u="none" strike="noStrike" cap="none">
                  <a:solidFill>
                    <a:schemeClr val="dk1"/>
                  </a:solidFill>
                  <a:latin typeface="Arial"/>
                  <a:ea typeface="Arial"/>
                  <a:cs typeface="Arial"/>
                  <a:sym typeface="Arial"/>
                </a:rPr>
                <a:t>上記各画面の下部（スクロール後）に、</a:t>
              </a:r>
              <a:endParaRPr sz="11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chemeClr val="dk1"/>
                </a:buClr>
                <a:buSzPts val="1100"/>
                <a:buFont typeface="Arial"/>
                <a:buNone/>
              </a:pPr>
              <a:r>
                <a:rPr lang="ja-JP" sz="1100" b="0" i="0" u="none" strike="noStrike" cap="none">
                  <a:solidFill>
                    <a:schemeClr val="dk1"/>
                  </a:solidFill>
                  <a:latin typeface="Arial"/>
                  <a:ea typeface="Arial"/>
                  <a:cs typeface="Arial"/>
                  <a:sym typeface="Arial"/>
                </a:rPr>
                <a:t>以下の特大アドが表示されます。</a:t>
              </a:r>
              <a:endParaRPr sz="1100" b="0" i="0" u="none" strike="noStrike" cap="none">
                <a:solidFill>
                  <a:schemeClr val="dk1"/>
                </a:solidFill>
                <a:latin typeface="Arial"/>
                <a:ea typeface="Arial"/>
                <a:cs typeface="Arial"/>
                <a:sym typeface="Arial"/>
              </a:endParaRPr>
            </a:p>
          </p:txBody>
        </p:sp>
        <p:sp>
          <p:nvSpPr>
            <p:cNvPr id="624" name="Google Shape;624;p11"/>
            <p:cNvSpPr/>
            <p:nvPr/>
          </p:nvSpPr>
          <p:spPr>
            <a:xfrm rot="5400000">
              <a:off x="3398163" y="6569302"/>
              <a:ext cx="242131" cy="113900"/>
            </a:xfrm>
            <a:prstGeom prst="flowChartExtra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graphicFrame>
        <p:nvGraphicFramePr>
          <p:cNvPr id="625" name="Google Shape;625;p11"/>
          <p:cNvGraphicFramePr/>
          <p:nvPr>
            <p:extLst>
              <p:ext uri="{D42A27DB-BD31-4B8C-83A1-F6EECF244321}">
                <p14:modId xmlns:p14="http://schemas.microsoft.com/office/powerpoint/2010/main" val="297417896"/>
              </p:ext>
            </p:extLst>
          </p:nvPr>
        </p:nvGraphicFramePr>
        <p:xfrm>
          <a:off x="5794962" y="1062411"/>
          <a:ext cx="4688775" cy="5832869"/>
        </p:xfrm>
        <a:graphic>
          <a:graphicData uri="http://schemas.openxmlformats.org/drawingml/2006/table">
            <a:tbl>
              <a:tblPr>
                <a:noFill/>
                <a:tableStyleId>{C91D7573-8F3B-4C52-A294-5E186322EEFB}</a:tableStyleId>
              </a:tblPr>
              <a:tblGrid>
                <a:gridCol w="980200">
                  <a:extLst>
                    <a:ext uri="{9D8B030D-6E8A-4147-A177-3AD203B41FA5}">
                      <a16:colId xmlns:a16="http://schemas.microsoft.com/office/drawing/2014/main" val="20000"/>
                    </a:ext>
                  </a:extLst>
                </a:gridCol>
                <a:gridCol w="3708575">
                  <a:extLst>
                    <a:ext uri="{9D8B030D-6E8A-4147-A177-3AD203B41FA5}">
                      <a16:colId xmlns:a16="http://schemas.microsoft.com/office/drawing/2014/main" val="20001"/>
                    </a:ext>
                  </a:extLst>
                </a:gridCol>
              </a:tblGrid>
              <a:tr h="5574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メディア</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JAL運航機材　国際線個人用モニター</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solidFill>
                            <a:srgbClr val="FF0000"/>
                          </a:solidFill>
                          <a:latin typeface="Arial"/>
                          <a:ea typeface="Arial"/>
                          <a:cs typeface="Arial"/>
                          <a:sym typeface="Arial"/>
                        </a:rPr>
                        <a:t>対象クラス：全クラス　全言語共通</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0"/>
                  </a:ext>
                </a:extLst>
              </a:tr>
              <a:tr h="5335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便数</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50" b="0" i="0" u="none" strike="noStrike" cap="none" dirty="0">
                          <a:solidFill>
                            <a:srgbClr val="000000"/>
                          </a:solidFill>
                          <a:latin typeface="Arial"/>
                          <a:ea typeface="Arial"/>
                          <a:cs typeface="Arial"/>
                          <a:sym typeface="Arial"/>
                        </a:rPr>
                        <a:t>約</a:t>
                      </a:r>
                      <a:r>
                        <a:rPr lang="ja-JP" sz="1050" b="0" i="0" u="none" strike="noStrike" cap="none" dirty="0">
                          <a:solidFill>
                            <a:schemeClr val="dk1"/>
                          </a:solidFill>
                          <a:latin typeface="Arial"/>
                          <a:ea typeface="Arial"/>
                          <a:cs typeface="Arial"/>
                          <a:sym typeface="Arial"/>
                        </a:rPr>
                        <a:t> 300便</a:t>
                      </a:r>
                      <a:r>
                        <a:rPr lang="ja-JP" sz="1050" b="0" i="0" u="none" strike="noStrike" cap="none" dirty="0">
                          <a:solidFill>
                            <a:srgbClr val="000000"/>
                          </a:solidFill>
                          <a:latin typeface="Arial"/>
                          <a:ea typeface="Arial"/>
                          <a:cs typeface="Arial"/>
                          <a:sym typeface="Arial"/>
                        </a:rPr>
                        <a:t> / 国際線全体 約3,600便</a:t>
                      </a:r>
                      <a:r>
                        <a:rPr lang="ja-JP" altLang="ja-JP" sz="1100" u="none" strike="noStrike" cap="none" baseline="30000" dirty="0">
                          <a:latin typeface="Arial"/>
                          <a:ea typeface="Arial"/>
                          <a:cs typeface="Arial"/>
                          <a:sym typeface="Arial"/>
                        </a:rPr>
                        <a:t>※1</a:t>
                      </a:r>
                      <a:endParaRPr sz="1100" u="none" strike="noStrike" cap="none" baseline="30000"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dirty="0">
                          <a:latin typeface="Arial"/>
                          <a:ea typeface="Arial"/>
                          <a:cs typeface="Arial"/>
                          <a:sym typeface="Arial"/>
                        </a:rPr>
                        <a:t>※</a:t>
                      </a:r>
                      <a:r>
                        <a:rPr lang="ja-JP" sz="800" u="none" strike="noStrike" cap="none" dirty="0"/>
                        <a:t>上記ほか</a:t>
                      </a:r>
                      <a:r>
                        <a:rPr lang="ja-JP" sz="800" u="none" strike="noStrike" cap="none" dirty="0">
                          <a:latin typeface="Arial"/>
                          <a:ea typeface="Arial"/>
                          <a:cs typeface="Arial"/>
                          <a:sym typeface="Arial"/>
                        </a:rPr>
                        <a:t>、チャーターを含む臨時便でも</a:t>
                      </a:r>
                      <a:r>
                        <a:rPr lang="ja-JP" sz="800" u="none" strike="noStrike" cap="none" dirty="0"/>
                        <a:t>掲出</a:t>
                      </a:r>
                      <a:r>
                        <a:rPr lang="ja-JP" sz="800" u="none" strike="noStrike" cap="none" dirty="0">
                          <a:latin typeface="Arial"/>
                          <a:ea typeface="Arial"/>
                          <a:cs typeface="Arial"/>
                          <a:sym typeface="Arial"/>
                        </a:rPr>
                        <a:t>する場合がございます。</a:t>
                      </a:r>
                      <a:endParaRPr sz="14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6248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路線</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altLang="en-US" sz="1100" u="none" strike="noStrike" cap="none" dirty="0">
                          <a:latin typeface="Arial"/>
                          <a:ea typeface="Arial"/>
                          <a:cs typeface="Arial"/>
                          <a:sym typeface="Arial"/>
                        </a:rPr>
                        <a:t>羽田＝ロサンゼルス・ニューヨーク・ダラス・</a:t>
                      </a:r>
                    </a:p>
                    <a:p>
                      <a:pPr marL="0" marR="0" lvl="0" indent="0" algn="l" rtl="0">
                        <a:lnSpc>
                          <a:spcPct val="130000"/>
                        </a:lnSpc>
                        <a:spcBef>
                          <a:spcPts val="0"/>
                        </a:spcBef>
                        <a:spcAft>
                          <a:spcPts val="0"/>
                        </a:spcAft>
                        <a:buClr>
                          <a:srgbClr val="000000"/>
                        </a:buClr>
                        <a:buSzPts val="1200"/>
                        <a:buFont typeface="Arial"/>
                        <a:buNone/>
                      </a:pPr>
                      <a:r>
                        <a:rPr lang="ja-JP" altLang="en-US" sz="1100" u="none" strike="noStrike" cap="none" dirty="0">
                          <a:latin typeface="Arial"/>
                          <a:ea typeface="Arial"/>
                          <a:cs typeface="Arial"/>
                          <a:sym typeface="Arial"/>
                        </a:rPr>
                        <a:t>　　　ロンドン ・パリ　</a:t>
                      </a:r>
                      <a:r>
                        <a:rPr lang="en-US" altLang="ja-JP" sz="1100" u="none" strike="noStrike" cap="none" dirty="0">
                          <a:latin typeface="Arial"/>
                          <a:ea typeface="Arial"/>
                          <a:cs typeface="Arial"/>
                          <a:sym typeface="Arial"/>
                        </a:rPr>
                        <a:t>(25</a:t>
                      </a:r>
                      <a:r>
                        <a:rPr lang="ja-JP" altLang="en-US" sz="1100" u="none" strike="noStrike" cap="none" dirty="0">
                          <a:latin typeface="Arial"/>
                          <a:ea typeface="Arial"/>
                          <a:cs typeface="Arial"/>
                          <a:sym typeface="Arial"/>
                        </a:rPr>
                        <a:t>年</a:t>
                      </a:r>
                      <a:r>
                        <a:rPr lang="en-US" altLang="ja-JP" sz="1100" u="none" strike="noStrike" cap="none" dirty="0">
                          <a:latin typeface="Arial"/>
                          <a:ea typeface="Arial"/>
                          <a:cs typeface="Arial"/>
                          <a:sym typeface="Arial"/>
                        </a:rPr>
                        <a:t>7</a:t>
                      </a:r>
                      <a:r>
                        <a:rPr lang="ja-JP" altLang="en-US" sz="1100" u="none" strike="noStrike" cap="none" dirty="0">
                          <a:latin typeface="Arial"/>
                          <a:ea typeface="Arial"/>
                          <a:cs typeface="Arial"/>
                          <a:sym typeface="Arial"/>
                        </a:rPr>
                        <a:t>月時点</a:t>
                      </a:r>
                      <a:r>
                        <a:rPr lang="en-US" altLang="ja-JP" sz="1100" u="none" strike="noStrike" cap="none" dirty="0"/>
                        <a:t>)</a:t>
                      </a:r>
                      <a:endParaRPr lang="ja-JP" altLang="en-US" sz="11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2"/>
                  </a:ext>
                </a:extLst>
              </a:tr>
              <a:tr h="8167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掲出箇所</a:t>
                      </a:r>
                      <a:endParaRPr sz="1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a:t>
                      </a:r>
                      <a:endParaRPr sz="1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仕様</a:t>
                      </a:r>
                      <a:endParaRPr sz="100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900" u="none" strike="noStrike" cap="none"/>
                        <a:t>・</a:t>
                      </a:r>
                      <a:r>
                        <a:rPr lang="ja-JP" sz="900" u="none" strike="noStrike" cap="none">
                          <a:latin typeface="Arial"/>
                          <a:ea typeface="Arial"/>
                          <a:cs typeface="Arial"/>
                          <a:sym typeface="Arial"/>
                        </a:rPr>
                        <a:t>メインメニュー、映画＆TV番組・オーディオ・ebooks &amp; News</a:t>
                      </a:r>
                      <a:endParaRPr sz="900" u="none" strike="noStrike" cap="none"/>
                    </a:p>
                    <a:p>
                      <a:pPr marL="0" marR="0" lvl="0" indent="0" algn="l" rtl="0">
                        <a:lnSpc>
                          <a:spcPct val="130000"/>
                        </a:lnSpc>
                        <a:spcBef>
                          <a:spcPts val="0"/>
                        </a:spcBef>
                        <a:spcAft>
                          <a:spcPts val="0"/>
                        </a:spcAft>
                        <a:buClr>
                          <a:srgbClr val="000000"/>
                        </a:buClr>
                        <a:buSzPts val="1200"/>
                        <a:buFont typeface="Arial"/>
                        <a:buNone/>
                      </a:pPr>
                      <a:r>
                        <a:rPr lang="ja-JP" sz="900" u="none" strike="noStrike" cap="none">
                          <a:latin typeface="Arial"/>
                          <a:ea typeface="Arial"/>
                          <a:cs typeface="Arial"/>
                          <a:sym typeface="Arial"/>
                        </a:rPr>
                        <a:t>　のカテゴリ画面の下部に表示。合計4か所。</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900" u="none" strike="noStrike" cap="none"/>
                        <a:t>・</a:t>
                      </a:r>
                      <a:r>
                        <a:rPr lang="ja-JP" sz="900" u="none" strike="noStrike" cap="none">
                          <a:latin typeface="Arial"/>
                          <a:ea typeface="Arial"/>
                          <a:cs typeface="Arial"/>
                          <a:sym typeface="Arial"/>
                        </a:rPr>
                        <a:t>アド画像は1種類のみ。</a:t>
                      </a:r>
                      <a:r>
                        <a:rPr lang="ja-JP" sz="900" u="none" strike="noStrike" cap="none"/>
                        <a:t>全箇所</a:t>
                      </a:r>
                      <a:r>
                        <a:rPr lang="ja-JP" sz="900" u="none" strike="noStrike" cap="none">
                          <a:latin typeface="Arial"/>
                          <a:ea typeface="Arial"/>
                          <a:cs typeface="Arial"/>
                          <a:sym typeface="Arial"/>
                        </a:rPr>
                        <a:t>に同じデザインが表示されます。</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900" u="none" strike="noStrike" cap="none"/>
                        <a:t>・</a:t>
                      </a:r>
                      <a:r>
                        <a:rPr lang="ja-JP" sz="900" u="none" strike="noStrike" cap="none">
                          <a:latin typeface="Arial"/>
                          <a:ea typeface="Arial"/>
                          <a:cs typeface="Arial"/>
                          <a:sym typeface="Arial"/>
                        </a:rPr>
                        <a:t>タップ後、動画広告 or 1枚の静止画広告を表示。</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900" u="none" strike="noStrike" cap="none">
                          <a:latin typeface="Arial"/>
                          <a:ea typeface="Arial"/>
                          <a:cs typeface="Arial"/>
                          <a:sym typeface="Arial"/>
                        </a:rPr>
                        <a:t>※</a:t>
                      </a:r>
                      <a:r>
                        <a:rPr lang="ja-JP" sz="900" u="none" strike="noStrike" cap="none"/>
                        <a:t>掲出</a:t>
                      </a:r>
                      <a:r>
                        <a:rPr lang="ja-JP" sz="900" u="none" strike="noStrike" cap="none">
                          <a:latin typeface="Arial"/>
                          <a:ea typeface="Arial"/>
                          <a:cs typeface="Arial"/>
                          <a:sym typeface="Arial"/>
                        </a:rPr>
                        <a:t>月により掲出箇所数は変動する場合があります。</a:t>
                      </a:r>
                      <a:endParaRPr sz="9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6738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期間 </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1カ月間（毎月1日〜末日）</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latin typeface="Arial"/>
                          <a:ea typeface="Arial"/>
                          <a:cs typeface="Arial"/>
                          <a:sym typeface="Arial"/>
                        </a:rPr>
                        <a:t>※機材繰りなどの諸事情により</a:t>
                      </a:r>
                      <a:r>
                        <a:rPr lang="ja-JP" sz="800" u="none" strike="noStrike" cap="none"/>
                        <a:t>掲出</a:t>
                      </a:r>
                      <a:r>
                        <a:rPr lang="ja-JP" sz="800" u="none" strike="noStrike" cap="none">
                          <a:latin typeface="Arial"/>
                          <a:ea typeface="Arial"/>
                          <a:cs typeface="Arial"/>
                          <a:sym typeface="Arial"/>
                        </a:rPr>
                        <a:t>開始日および終了日が前後する場合がございます。</a:t>
                      </a:r>
                      <a:endParaRPr sz="8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4"/>
                  </a:ext>
                </a:extLst>
              </a:tr>
              <a:tr h="3703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a:solidFill>
                            <a:schemeClr val="dk1"/>
                          </a:solidFill>
                          <a:latin typeface="Arial"/>
                          <a:ea typeface="Arial"/>
                          <a:cs typeface="Arial"/>
                          <a:sym typeface="Arial"/>
                        </a:rPr>
                        <a:t>500,000円/月</a:t>
                      </a:r>
                      <a:r>
                        <a:rPr lang="ja-JP" sz="1000" b="0" i="0" u="none" strike="noStrike" cap="none">
                          <a:solidFill>
                            <a:schemeClr val="dk1"/>
                          </a:solidFill>
                          <a:latin typeface="Arial"/>
                          <a:ea typeface="Arial"/>
                          <a:cs typeface="Arial"/>
                          <a:sym typeface="Arial"/>
                        </a:rPr>
                        <a:t>（税抜）</a:t>
                      </a:r>
                      <a:r>
                        <a:rPr lang="ja-JP" sz="1000" u="none" strike="noStrike" cap="none">
                          <a:solidFill>
                            <a:schemeClr val="dk1"/>
                          </a:solidFill>
                        </a:rPr>
                        <a:t>※1社限定</a:t>
                      </a:r>
                      <a:endParaRPr sz="1000" b="0" i="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3703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料金適用期間</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a:latin typeface="Arial"/>
                          <a:ea typeface="Arial"/>
                          <a:cs typeface="Arial"/>
                          <a:sym typeface="Arial"/>
                        </a:rPr>
                        <a:t>2025年</a:t>
                      </a:r>
                      <a:r>
                        <a:rPr lang="ja-JP" sz="1000" b="0" u="none" strike="noStrike" cap="none">
                          <a:solidFill>
                            <a:srgbClr val="FF0000"/>
                          </a:solidFill>
                          <a:latin typeface="Arial"/>
                          <a:ea typeface="Arial"/>
                          <a:cs typeface="Arial"/>
                          <a:sym typeface="Arial"/>
                        </a:rPr>
                        <a:t>10</a:t>
                      </a:r>
                      <a:r>
                        <a:rPr lang="ja-JP" sz="1000" b="0" u="none" strike="noStrike" cap="none">
                          <a:latin typeface="Arial"/>
                          <a:ea typeface="Arial"/>
                          <a:cs typeface="Arial"/>
                          <a:sym typeface="Arial"/>
                        </a:rPr>
                        <a:t>月～2026年3月</a:t>
                      </a:r>
                      <a:r>
                        <a:rPr lang="ja-JP" sz="1000" u="none" strike="noStrike" cap="none"/>
                        <a:t>掲出</a:t>
                      </a:r>
                      <a:r>
                        <a:rPr lang="ja-JP" sz="1000" b="0" i="0" u="none" strike="noStrike" cap="none">
                          <a:latin typeface="Arial"/>
                          <a:ea typeface="Arial"/>
                          <a:cs typeface="Arial"/>
                          <a:sym typeface="Arial"/>
                        </a:rPr>
                        <a:t>分</a:t>
                      </a:r>
                      <a:endParaRPr sz="1000" b="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6"/>
                  </a:ext>
                </a:extLst>
              </a:tr>
              <a:tr h="5241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納品日</a:t>
                      </a:r>
                      <a:endParaRPr sz="1000" b="1"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t>掲出</a:t>
                      </a:r>
                      <a:r>
                        <a:rPr lang="ja-JP" sz="1000" b="0" i="0" u="none" strike="noStrike" cap="none">
                          <a:solidFill>
                            <a:srgbClr val="000000"/>
                          </a:solidFill>
                          <a:latin typeface="Arial"/>
                          <a:ea typeface="Arial"/>
                          <a:cs typeface="Arial"/>
                          <a:sym typeface="Arial"/>
                        </a:rPr>
                        <a:t>開始の前々月13日頃</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800" b="0" i="0" u="none" strike="noStrike" cap="none">
                          <a:solidFill>
                            <a:srgbClr val="000000"/>
                          </a:solidFill>
                          <a:latin typeface="Arial"/>
                          <a:ea typeface="Arial"/>
                          <a:cs typeface="Arial"/>
                          <a:sym typeface="Arial"/>
                        </a:rPr>
                        <a:t>※具体的な日付はお問い合わせください。</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7"/>
                  </a:ext>
                </a:extLst>
              </a:tr>
              <a:tr h="8588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備考</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t>・</a:t>
                      </a:r>
                      <a:r>
                        <a:rPr lang="ja-JP" sz="900" u="none" strike="noStrike" cap="none" dirty="0">
                          <a:latin typeface="Arial"/>
                          <a:ea typeface="Arial"/>
                          <a:cs typeface="Arial"/>
                          <a:sym typeface="Arial"/>
                        </a:rPr>
                        <a:t>各アド画像の左上に「AD 」表示。</a:t>
                      </a:r>
                      <a:endParaRPr sz="9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t>・アド画像</a:t>
                      </a:r>
                      <a:r>
                        <a:rPr lang="ja-JP" sz="900" u="none" strike="noStrike" cap="none" dirty="0">
                          <a:latin typeface="Arial"/>
                          <a:ea typeface="Arial"/>
                          <a:cs typeface="Arial"/>
                          <a:sym typeface="Arial"/>
                        </a:rPr>
                        <a:t>タップ後に表示される動画または静止画については、</a:t>
                      </a:r>
                      <a:endParaRPr sz="1400" u="none" strike="noStrike" cap="none" dirty="0"/>
                    </a:p>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t>　</a:t>
                      </a:r>
                      <a:r>
                        <a:rPr lang="ja-JP" sz="900" u="none" strike="noStrike" cap="none" dirty="0">
                          <a:latin typeface="Arial"/>
                          <a:ea typeface="Arial"/>
                          <a:cs typeface="Arial"/>
                          <a:sym typeface="Arial"/>
                        </a:rPr>
                        <a:t>表示直後から「✕」ボタン表示。</a:t>
                      </a:r>
                      <a:endParaRPr sz="1400" u="none" strike="noStrike" cap="none" dirty="0"/>
                    </a:p>
                    <a:p>
                      <a:pPr marL="0" marR="0" lvl="0" indent="0" algn="l" rtl="0">
                        <a:lnSpc>
                          <a:spcPct val="130000"/>
                        </a:lnSpc>
                        <a:spcBef>
                          <a:spcPts val="0"/>
                        </a:spcBef>
                        <a:spcAft>
                          <a:spcPts val="0"/>
                        </a:spcAft>
                        <a:buClr>
                          <a:srgbClr val="000000"/>
                        </a:buClr>
                        <a:buSzPts val="1200"/>
                        <a:buFont typeface="Arial"/>
                        <a:buNone/>
                      </a:pPr>
                      <a:r>
                        <a:rPr lang="ja-JP" sz="900" u="none" strike="noStrike" cap="none" dirty="0"/>
                        <a:t>・</a:t>
                      </a:r>
                      <a:r>
                        <a:rPr lang="ja-JP" sz="900" u="none" strike="noStrike" cap="none" dirty="0">
                          <a:latin typeface="Arial"/>
                          <a:ea typeface="Arial"/>
                          <a:cs typeface="Arial"/>
                          <a:sym typeface="Arial"/>
                        </a:rPr>
                        <a:t>個人モニター上での外部遷移は不可。</a:t>
                      </a:r>
                      <a:endParaRPr sz="14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8"/>
                  </a:ext>
                </a:extLst>
              </a:tr>
            </a:tbl>
          </a:graphicData>
        </a:graphic>
      </p:graphicFrame>
      <p:sp>
        <p:nvSpPr>
          <p:cNvPr id="626" name="Google Shape;626;p11"/>
          <p:cNvSpPr txBox="1"/>
          <p:nvPr/>
        </p:nvSpPr>
        <p:spPr>
          <a:xfrm>
            <a:off x="5743417" y="6855905"/>
            <a:ext cx="4791867" cy="70784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000"/>
              <a:buFont typeface="Arial"/>
              <a:buNone/>
            </a:pPr>
            <a:r>
              <a:rPr lang="ja-JP" sz="800" b="0" i="0" u="none" strike="noStrike" cap="none">
                <a:solidFill>
                  <a:schemeClr val="dk1"/>
                </a:solidFill>
                <a:latin typeface="Arial"/>
                <a:ea typeface="Arial"/>
                <a:cs typeface="Arial"/>
                <a:sym typeface="Arial"/>
              </a:rPr>
              <a:t>※1：25年5月実績（JAL保有データ） </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a:solidFill>
                  <a:schemeClr val="dk1"/>
                </a:solidFill>
                <a:latin typeface="Arial"/>
                <a:ea typeface="Arial"/>
                <a:cs typeface="Arial"/>
                <a:sym typeface="Arial"/>
              </a:rPr>
              <a:t>※バナータップ後の素材を動画とする場合、動画再生開始直後の数秒間、シークバーがCMに重なる</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a:solidFill>
                  <a:schemeClr val="dk1"/>
                </a:solidFill>
                <a:latin typeface="Arial"/>
                <a:ea typeface="Arial"/>
                <a:cs typeface="Arial"/>
                <a:sym typeface="Arial"/>
              </a:rPr>
              <a:t>　ように表示され、その間は映像の輝度が下がります。</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a:solidFill>
                  <a:schemeClr val="dk1"/>
                </a:solidFill>
                <a:latin typeface="Arial"/>
                <a:ea typeface="Arial"/>
                <a:cs typeface="Arial"/>
                <a:sym typeface="Arial"/>
              </a:rPr>
              <a:t>※機内アナウンス時には再生が一時中止等される場合がございます。</a:t>
            </a:r>
            <a:endParaRPr sz="800" b="0" i="0" u="none" strike="noStrike" cap="none">
              <a:solidFill>
                <a:schemeClr val="dk1"/>
              </a:solidFill>
              <a:latin typeface="Arial"/>
              <a:ea typeface="Arial"/>
              <a:cs typeface="Arial"/>
              <a:sym typeface="Arial"/>
            </a:endParaRPr>
          </a:p>
        </p:txBody>
      </p:sp>
      <p:grpSp>
        <p:nvGrpSpPr>
          <p:cNvPr id="627" name="Google Shape;627;p11"/>
          <p:cNvGrpSpPr/>
          <p:nvPr/>
        </p:nvGrpSpPr>
        <p:grpSpPr>
          <a:xfrm>
            <a:off x="446576" y="1563528"/>
            <a:ext cx="5266414" cy="380235"/>
            <a:chOff x="411340" y="2223018"/>
            <a:chExt cx="5266414" cy="380235"/>
          </a:xfrm>
        </p:grpSpPr>
        <p:sp>
          <p:nvSpPr>
            <p:cNvPr id="628" name="Google Shape;628;p11"/>
            <p:cNvSpPr txBox="1"/>
            <p:nvPr/>
          </p:nvSpPr>
          <p:spPr>
            <a:xfrm>
              <a:off x="1939154" y="2387853"/>
              <a:ext cx="3738600" cy="215400"/>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※以下の画面はイメージです</a:t>
              </a:r>
              <a:endParaRPr sz="800" b="0" i="0" u="none" strike="noStrike" cap="none">
                <a:solidFill>
                  <a:srgbClr val="000000"/>
                </a:solidFill>
                <a:latin typeface="Arial"/>
                <a:ea typeface="Arial"/>
                <a:cs typeface="Arial"/>
                <a:sym typeface="Arial"/>
              </a:endParaRPr>
            </a:p>
          </p:txBody>
        </p:sp>
        <p:grpSp>
          <p:nvGrpSpPr>
            <p:cNvPr id="629" name="Google Shape;629;p11"/>
            <p:cNvGrpSpPr/>
            <p:nvPr/>
          </p:nvGrpSpPr>
          <p:grpSpPr>
            <a:xfrm>
              <a:off x="411340" y="2223018"/>
              <a:ext cx="5156295" cy="313913"/>
              <a:chOff x="434568" y="5145443"/>
              <a:chExt cx="5285779" cy="326871"/>
            </a:xfrm>
          </p:grpSpPr>
          <p:pic>
            <p:nvPicPr>
              <p:cNvPr id="630" name="Google Shape;630;p11"/>
              <p:cNvPicPr preferRelativeResize="0"/>
              <p:nvPr/>
            </p:nvPicPr>
            <p:blipFill rotWithShape="1">
              <a:blip r:embed="rId5">
                <a:alphaModFix/>
              </a:blip>
              <a:srcRect/>
              <a:stretch/>
            </p:blipFill>
            <p:spPr>
              <a:xfrm rot="-1800000">
                <a:off x="478360" y="5189235"/>
                <a:ext cx="239286" cy="239286"/>
              </a:xfrm>
              <a:prstGeom prst="rect">
                <a:avLst/>
              </a:prstGeom>
              <a:noFill/>
              <a:ln>
                <a:noFill/>
              </a:ln>
            </p:spPr>
          </p:pic>
          <p:cxnSp>
            <p:nvCxnSpPr>
              <p:cNvPr id="631" name="Google Shape;631;p11"/>
              <p:cNvCxnSpPr/>
              <p:nvPr/>
            </p:nvCxnSpPr>
            <p:spPr>
              <a:xfrm>
                <a:off x="746855" y="5349167"/>
                <a:ext cx="4973492" cy="0"/>
              </a:xfrm>
              <a:prstGeom prst="straightConnector1">
                <a:avLst/>
              </a:prstGeom>
              <a:noFill/>
              <a:ln w="9525" cap="flat" cmpd="sng">
                <a:solidFill>
                  <a:schemeClr val="dk1"/>
                </a:solidFill>
                <a:prstDash val="solid"/>
                <a:miter lim="800000"/>
                <a:headEnd type="none" w="sm" len="sm"/>
                <a:tailEnd type="none" w="sm" len="sm"/>
              </a:ln>
            </p:spPr>
          </p:cxnSp>
        </p:grpSp>
      </p:grpSp>
      <p:sp>
        <p:nvSpPr>
          <p:cNvPr id="2" name="四角形: 角を丸くする 1">
            <a:extLst>
              <a:ext uri="{FF2B5EF4-FFF2-40B4-BE49-F238E27FC236}">
                <a16:creationId xmlns:a16="http://schemas.microsoft.com/office/drawing/2014/main" id="{ED2FD3B5-5FC2-832F-9C2F-ED6F483BCD84}"/>
              </a:ext>
            </a:extLst>
          </p:cNvPr>
          <p:cNvSpPr/>
          <p:nvPr/>
        </p:nvSpPr>
        <p:spPr>
          <a:xfrm>
            <a:off x="8029575" y="441338"/>
            <a:ext cx="2520808" cy="497079"/>
          </a:xfrm>
          <a:prstGeom prst="roundRect">
            <a:avLst/>
          </a:pr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言語出し分けオプション対応</a:t>
            </a:r>
            <a:endParaRPr kumimoji="1" lang="en-US" altLang="ja-JP" sz="1200" b="1" dirty="0">
              <a:solidFill>
                <a:schemeClr val="tx1"/>
              </a:solidFill>
            </a:endParaRPr>
          </a:p>
          <a:p>
            <a:pPr algn="ctr"/>
            <a:r>
              <a:rPr kumimoji="1" lang="ja-JP" altLang="en-US" sz="1050" dirty="0">
                <a:solidFill>
                  <a:schemeClr val="tx1"/>
                </a:solidFill>
              </a:rPr>
              <a:t>➡「オプションのご案内」をご参照ください</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pic>
        <p:nvPicPr>
          <p:cNvPr id="638" name="Google Shape;638;p18"/>
          <p:cNvPicPr preferRelativeResize="0"/>
          <p:nvPr/>
        </p:nvPicPr>
        <p:blipFill rotWithShape="1">
          <a:blip r:embed="rId3">
            <a:alphaModFix/>
          </a:blip>
          <a:srcRect/>
          <a:stretch/>
        </p:blipFill>
        <p:spPr>
          <a:xfrm>
            <a:off x="831516" y="2793976"/>
            <a:ext cx="4064000" cy="2078450"/>
          </a:xfrm>
          <a:prstGeom prst="rect">
            <a:avLst/>
          </a:prstGeom>
          <a:noFill/>
          <a:ln>
            <a:noFill/>
          </a:ln>
        </p:spPr>
      </p:pic>
      <p:cxnSp>
        <p:nvCxnSpPr>
          <p:cNvPr id="639" name="Google Shape;639;p18"/>
          <p:cNvCxnSpPr>
            <a:stCxn id="640" idx="3"/>
            <a:endCxn id="641" idx="3"/>
          </p:cNvCxnSpPr>
          <p:nvPr/>
        </p:nvCxnSpPr>
        <p:spPr>
          <a:xfrm rot="10800000">
            <a:off x="1514682" y="5634029"/>
            <a:ext cx="3152400" cy="0"/>
          </a:xfrm>
          <a:prstGeom prst="straightConnector1">
            <a:avLst/>
          </a:prstGeom>
          <a:noFill/>
          <a:ln w="9525" cap="flat" cmpd="sng">
            <a:solidFill>
              <a:schemeClr val="dk1"/>
            </a:solidFill>
            <a:prstDash val="solid"/>
            <a:miter lim="800000"/>
            <a:headEnd type="none" w="sm" len="sm"/>
            <a:tailEnd type="none" w="sm" len="sm"/>
          </a:ln>
        </p:spPr>
      </p:cxnSp>
      <p:pic>
        <p:nvPicPr>
          <p:cNvPr id="640" name="Google Shape;640;p18"/>
          <p:cNvPicPr preferRelativeResize="0"/>
          <p:nvPr/>
        </p:nvPicPr>
        <p:blipFill rotWithShape="1">
          <a:blip r:embed="rId4">
            <a:alphaModFix/>
          </a:blip>
          <a:srcRect/>
          <a:stretch/>
        </p:blipFill>
        <p:spPr>
          <a:xfrm>
            <a:off x="3947084" y="5418029"/>
            <a:ext cx="719998" cy="431999"/>
          </a:xfrm>
          <a:prstGeom prst="rect">
            <a:avLst/>
          </a:prstGeom>
          <a:noFill/>
          <a:ln>
            <a:noFill/>
          </a:ln>
        </p:spPr>
      </p:pic>
      <p:pic>
        <p:nvPicPr>
          <p:cNvPr id="642" name="Google Shape;642;p18"/>
          <p:cNvPicPr preferRelativeResize="0"/>
          <p:nvPr/>
        </p:nvPicPr>
        <p:blipFill rotWithShape="1">
          <a:blip r:embed="rId5">
            <a:alphaModFix/>
          </a:blip>
          <a:srcRect/>
          <a:stretch/>
        </p:blipFill>
        <p:spPr>
          <a:xfrm>
            <a:off x="3158957" y="5418029"/>
            <a:ext cx="719998" cy="431999"/>
          </a:xfrm>
          <a:prstGeom prst="rect">
            <a:avLst/>
          </a:prstGeom>
          <a:noFill/>
          <a:ln>
            <a:noFill/>
          </a:ln>
        </p:spPr>
      </p:pic>
      <p:pic>
        <p:nvPicPr>
          <p:cNvPr id="643" name="Google Shape;643;p18"/>
          <p:cNvPicPr preferRelativeResize="0"/>
          <p:nvPr/>
        </p:nvPicPr>
        <p:blipFill rotWithShape="1">
          <a:blip r:embed="rId6">
            <a:alphaModFix/>
          </a:blip>
          <a:srcRect/>
          <a:stretch/>
        </p:blipFill>
        <p:spPr>
          <a:xfrm>
            <a:off x="1582701" y="5418029"/>
            <a:ext cx="720001" cy="432000"/>
          </a:xfrm>
          <a:prstGeom prst="rect">
            <a:avLst/>
          </a:prstGeom>
          <a:noFill/>
          <a:ln>
            <a:noFill/>
          </a:ln>
        </p:spPr>
      </p:pic>
      <p:cxnSp>
        <p:nvCxnSpPr>
          <p:cNvPr id="644" name="Google Shape;644;p18"/>
          <p:cNvCxnSpPr/>
          <p:nvPr/>
        </p:nvCxnSpPr>
        <p:spPr>
          <a:xfrm>
            <a:off x="793973" y="919738"/>
            <a:ext cx="9311973" cy="0"/>
          </a:xfrm>
          <a:prstGeom prst="straightConnector1">
            <a:avLst/>
          </a:prstGeom>
          <a:noFill/>
          <a:ln w="9525" cap="flat" cmpd="sng">
            <a:solidFill>
              <a:schemeClr val="dk1"/>
            </a:solidFill>
            <a:prstDash val="solid"/>
            <a:miter lim="800000"/>
            <a:headEnd type="none" w="sm" len="sm"/>
            <a:tailEnd type="none" w="sm" len="sm"/>
          </a:ln>
        </p:spPr>
      </p:cxnSp>
      <p:graphicFrame>
        <p:nvGraphicFramePr>
          <p:cNvPr id="645" name="Google Shape;645;p18"/>
          <p:cNvGraphicFramePr/>
          <p:nvPr/>
        </p:nvGraphicFramePr>
        <p:xfrm>
          <a:off x="5129027" y="991163"/>
          <a:ext cx="5378300" cy="5691415"/>
        </p:xfrm>
        <a:graphic>
          <a:graphicData uri="http://schemas.openxmlformats.org/drawingml/2006/table">
            <a:tbl>
              <a:tblPr firstCol="1" bandRow="1">
                <a:noFill/>
                <a:tableStyleId>{00B5FACB-EEB9-4DDA-9D02-248EF6438E66}</a:tableStyleId>
              </a:tblPr>
              <a:tblGrid>
                <a:gridCol w="1022525">
                  <a:extLst>
                    <a:ext uri="{9D8B030D-6E8A-4147-A177-3AD203B41FA5}">
                      <a16:colId xmlns:a16="http://schemas.microsoft.com/office/drawing/2014/main" val="20000"/>
                    </a:ext>
                  </a:extLst>
                </a:gridCol>
                <a:gridCol w="4355775">
                  <a:extLst>
                    <a:ext uri="{9D8B030D-6E8A-4147-A177-3AD203B41FA5}">
                      <a16:colId xmlns:a16="http://schemas.microsoft.com/office/drawing/2014/main" val="20001"/>
                    </a:ext>
                  </a:extLst>
                </a:gridCol>
              </a:tblGrid>
              <a:tr h="5592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上映メディア</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JAL運航機材　個人用モニター </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solidFill>
                            <a:srgbClr val="FF0000"/>
                          </a:solidFill>
                          <a:latin typeface="Arial"/>
                          <a:ea typeface="Arial"/>
                          <a:cs typeface="Arial"/>
                          <a:sym typeface="Arial"/>
                        </a:rPr>
                        <a:t>対象クラス：全クラス　全言語共通</a:t>
                      </a:r>
                      <a:endParaRPr sz="1400" u="none" strike="noStrike" cap="none"/>
                    </a:p>
                  </a:txBody>
                  <a:tcPr marL="180000" marR="180000" marT="108000" marB="108000" anchor="ctr"/>
                </a:tc>
                <a:extLst>
                  <a:ext uri="{0D108BD9-81ED-4DB2-BD59-A6C34878D82A}">
                    <a16:rowId xmlns:a16="http://schemas.microsoft.com/office/drawing/2014/main" val="10000"/>
                  </a:ext>
                </a:extLst>
              </a:tr>
              <a:tr h="6701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上映便数</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solidFill>
                            <a:srgbClr val="000000"/>
                          </a:solidFill>
                          <a:latin typeface="Arial"/>
                          <a:ea typeface="Arial"/>
                          <a:cs typeface="Arial"/>
                          <a:sym typeface="Arial"/>
                        </a:rPr>
                        <a:t>約3,600便/</a:t>
                      </a:r>
                      <a:r>
                        <a:rPr lang="ja-JP" sz="1000" u="none" strike="noStrike" cap="none">
                          <a:solidFill>
                            <a:schemeClr val="dk1"/>
                          </a:solidFill>
                          <a:latin typeface="Arial"/>
                          <a:ea typeface="Arial"/>
                          <a:cs typeface="Arial"/>
                          <a:sym typeface="Arial"/>
                        </a:rPr>
                        <a:t>月</a:t>
                      </a:r>
                      <a:r>
                        <a:rPr lang="ja-JP" sz="1000" u="none" strike="noStrike" cap="none" baseline="30000">
                          <a:latin typeface="Arial"/>
                          <a:ea typeface="Arial"/>
                          <a:cs typeface="Arial"/>
                          <a:sym typeface="Arial"/>
                        </a:rPr>
                        <a:t>※1 </a:t>
                      </a:r>
                      <a:endParaRPr sz="1000" u="none" strike="noStrike" cap="none"/>
                    </a:p>
                    <a:p>
                      <a:pPr marL="0" marR="0" lvl="0" indent="0" algn="l" rtl="0">
                        <a:lnSpc>
                          <a:spcPct val="130000"/>
                        </a:lnSpc>
                        <a:spcBef>
                          <a:spcPts val="0"/>
                        </a:spcBef>
                        <a:spcAft>
                          <a:spcPts val="0"/>
                        </a:spcAft>
                        <a:buClr>
                          <a:srgbClr val="000000"/>
                        </a:buClr>
                        <a:buSzPts val="1000"/>
                        <a:buFont typeface="Arial"/>
                        <a:buNone/>
                      </a:pPr>
                      <a:r>
                        <a:rPr lang="ja-JP" sz="800" b="0" i="0" u="none" strike="noStrike" cap="none">
                          <a:solidFill>
                            <a:srgbClr val="000000"/>
                          </a:solidFill>
                          <a:latin typeface="Arial"/>
                          <a:ea typeface="Arial"/>
                          <a:cs typeface="Arial"/>
                          <a:sym typeface="Arial"/>
                        </a:rPr>
                        <a:t>※このうち、一部の機材では上映されない場合があります。</a:t>
                      </a:r>
                      <a:endParaRPr sz="800" b="0" i="0" u="none" strike="noStrike" cap="none">
                        <a:solidFill>
                          <a:srgbClr val="000000"/>
                        </a:solidFill>
                        <a:latin typeface="Arial"/>
                        <a:ea typeface="Arial"/>
                        <a:cs typeface="Arial"/>
                        <a:sym typeface="Arial"/>
                      </a:endParaRPr>
                    </a:p>
                    <a:p>
                      <a:pPr marL="0" marR="0" lvl="0" indent="0" algn="l" rtl="0">
                        <a:lnSpc>
                          <a:spcPct val="130000"/>
                        </a:lnSpc>
                        <a:spcBef>
                          <a:spcPts val="0"/>
                        </a:spcBef>
                        <a:spcAft>
                          <a:spcPts val="0"/>
                        </a:spcAft>
                        <a:buClr>
                          <a:srgbClr val="000000"/>
                        </a:buClr>
                        <a:buSzPts val="1000"/>
                        <a:buFont typeface="Arial"/>
                        <a:buNone/>
                      </a:pPr>
                      <a:r>
                        <a:rPr lang="ja-JP" sz="800" b="0" i="0" u="none" strike="noStrike" cap="none">
                          <a:solidFill>
                            <a:srgbClr val="000000"/>
                          </a:solidFill>
                          <a:latin typeface="Arial"/>
                          <a:ea typeface="Arial"/>
                          <a:cs typeface="Arial"/>
                          <a:sym typeface="Arial"/>
                        </a:rPr>
                        <a:t>※別途、</a:t>
                      </a:r>
                      <a:r>
                        <a:rPr lang="ja-JP" sz="800" u="none" strike="noStrike" cap="none">
                          <a:latin typeface="Arial"/>
                          <a:ea typeface="Arial"/>
                          <a:cs typeface="Arial"/>
                          <a:sym typeface="Arial"/>
                        </a:rPr>
                        <a:t>チャーターを含む臨時便でも上映する場合があります。</a:t>
                      </a:r>
                      <a:endParaRPr sz="8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1"/>
                  </a:ext>
                </a:extLst>
              </a:tr>
              <a:tr h="4120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上映路線</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国際線</a:t>
                      </a:r>
                      <a:r>
                        <a:rPr lang="ja-JP" sz="1000" b="0" u="none" strike="noStrike" cap="none">
                          <a:latin typeface="Arial"/>
                          <a:ea typeface="Arial"/>
                          <a:cs typeface="Arial"/>
                          <a:sym typeface="Arial"/>
                        </a:rPr>
                        <a:t>JAL運航</a:t>
                      </a:r>
                      <a:r>
                        <a:rPr lang="ja-JP" sz="1000" u="none" strike="noStrike" cap="none">
                          <a:latin typeface="Arial"/>
                          <a:ea typeface="Arial"/>
                          <a:cs typeface="Arial"/>
                          <a:sym typeface="Arial"/>
                        </a:rPr>
                        <a:t>路線</a:t>
                      </a:r>
                      <a:endParaRPr sz="10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2"/>
                  </a:ext>
                </a:extLst>
              </a:tr>
              <a:tr h="3683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上映秒数</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15秒 　</a:t>
                      </a:r>
                      <a:r>
                        <a:rPr lang="ja-JP" sz="900" u="none" strike="noStrike" cap="none">
                          <a:latin typeface="Arial"/>
                          <a:ea typeface="Arial"/>
                          <a:cs typeface="Arial"/>
                          <a:sym typeface="Arial"/>
                        </a:rPr>
                        <a:t>※上映順・上映グループはお任せいただきます。 </a:t>
                      </a:r>
                      <a:endParaRPr sz="10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3"/>
                  </a:ext>
                </a:extLst>
              </a:tr>
              <a:tr h="11820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販売枠数</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12 枠 :  Aグループ 15秒×6枠、</a:t>
                      </a:r>
                      <a:endParaRPr sz="100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　　      Bグループ 15秒×6枠 の2つのグループに分けて放映。</a:t>
                      </a:r>
                      <a:endParaRPr sz="100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a:latin typeface="Arial"/>
                          <a:ea typeface="Arial"/>
                          <a:cs typeface="Arial"/>
                          <a:sym typeface="Arial"/>
                        </a:rPr>
                        <a:t>A</a:t>
                      </a:r>
                      <a:r>
                        <a:rPr lang="ja-JP" sz="900" u="none" strike="noStrike" cap="none">
                          <a:solidFill>
                            <a:srgbClr val="000000"/>
                          </a:solidFill>
                          <a:latin typeface="Arial"/>
                          <a:ea typeface="Arial"/>
                          <a:cs typeface="Arial"/>
                          <a:sym typeface="Arial"/>
                        </a:rPr>
                        <a:t>350-1000型機ではA</a:t>
                      </a:r>
                      <a:r>
                        <a:rPr lang="ja-JP" sz="900" u="none" strike="noStrike" cap="none">
                          <a:latin typeface="Arial"/>
                          <a:ea typeface="Arial"/>
                          <a:cs typeface="Arial"/>
                          <a:sym typeface="Arial"/>
                        </a:rPr>
                        <a:t>・Bがランダム再生となります。</a:t>
                      </a:r>
                      <a:endParaRPr sz="9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a:latin typeface="Arial"/>
                          <a:ea typeface="Arial"/>
                          <a:cs typeface="Arial"/>
                          <a:sym typeface="Arial"/>
                        </a:rPr>
                        <a:t>その他機材では全作品の約半数にそれぞれA・Bが固定で再生されます</a:t>
                      </a:r>
                      <a:r>
                        <a:rPr lang="ja-JP" sz="1000" u="none" strike="noStrike" cap="none">
                          <a:latin typeface="Arial"/>
                          <a:ea typeface="Arial"/>
                          <a:cs typeface="Arial"/>
                          <a:sym typeface="Arial"/>
                        </a:rPr>
                        <a:t>。</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b="0" i="0" u="none" strike="noStrike" cap="none">
                          <a:solidFill>
                            <a:srgbClr val="000000"/>
                          </a:solidFill>
                          <a:latin typeface="Arial"/>
                          <a:ea typeface="Arial"/>
                          <a:cs typeface="Arial"/>
                          <a:sym typeface="Arial"/>
                        </a:rPr>
                        <a:t>※1社につき2枠/月まで購入可。 </a:t>
                      </a:r>
                      <a:endParaRPr sz="900" u="none" strike="noStrike" cap="none"/>
                    </a:p>
                  </a:txBody>
                  <a:tcPr marL="180000" marR="180000" marT="108000" marB="108000" anchor="ctr"/>
                </a:tc>
                <a:extLst>
                  <a:ext uri="{0D108BD9-81ED-4DB2-BD59-A6C34878D82A}">
                    <a16:rowId xmlns:a16="http://schemas.microsoft.com/office/drawing/2014/main" val="10004"/>
                  </a:ext>
                </a:extLst>
              </a:tr>
              <a:tr h="5252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上映期間 </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1カ月間（毎月1日〜末日）</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00"/>
                        <a:buFont typeface="Arial"/>
                        <a:buNone/>
                      </a:pPr>
                      <a:r>
                        <a:rPr lang="ja-JP" sz="800" u="none" strike="noStrike" cap="none">
                          <a:latin typeface="Arial"/>
                          <a:ea typeface="Arial"/>
                          <a:cs typeface="Arial"/>
                          <a:sym typeface="Arial"/>
                        </a:rPr>
                        <a:t>※機材繰りなどの諸事情により上映開始日・終了日が前後する場合があります。</a:t>
                      </a:r>
                      <a:endParaRPr sz="800" u="none" strike="noStrike" cap="none"/>
                    </a:p>
                  </a:txBody>
                  <a:tcPr marL="180000" marR="180000" marT="108000" marB="108000" anchor="ctr"/>
                </a:tc>
                <a:extLst>
                  <a:ext uri="{0D108BD9-81ED-4DB2-BD59-A6C34878D82A}">
                    <a16:rowId xmlns:a16="http://schemas.microsoft.com/office/drawing/2014/main" val="10005"/>
                  </a:ext>
                </a:extLst>
              </a:tr>
              <a:tr h="3807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料金</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a:latin typeface="Arial"/>
                          <a:ea typeface="Arial"/>
                          <a:cs typeface="Arial"/>
                          <a:sym typeface="Arial"/>
                        </a:rPr>
                        <a:t>2,500,000円/枠/月</a:t>
                      </a:r>
                      <a:r>
                        <a:rPr lang="ja-JP" sz="1000" b="0" i="0" u="none" strike="noStrike" cap="none">
                          <a:solidFill>
                            <a:srgbClr val="000000"/>
                          </a:solidFill>
                          <a:latin typeface="Arial"/>
                          <a:ea typeface="Arial"/>
                          <a:cs typeface="Arial"/>
                          <a:sym typeface="Arial"/>
                        </a:rPr>
                        <a:t>（税抜）</a:t>
                      </a:r>
                      <a:endParaRPr sz="1000" b="0" i="0" u="none" strike="noStrike" cap="none">
                        <a:solidFill>
                          <a:srgbClr val="000000"/>
                        </a:solidFill>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6"/>
                  </a:ext>
                </a:extLst>
              </a:tr>
              <a:tr h="4120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料金適用期間</a:t>
                      </a:r>
                      <a:endParaRPr sz="1000" u="none" strike="noStrike" cap="none">
                        <a:solidFill>
                          <a:schemeClr val="lt1"/>
                        </a:solidFill>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a:solidFill>
                            <a:schemeClr val="dk1"/>
                          </a:solidFill>
                          <a:latin typeface="Arial"/>
                          <a:ea typeface="Arial"/>
                          <a:cs typeface="Arial"/>
                          <a:sym typeface="Arial"/>
                        </a:rPr>
                        <a:t>2025年4月～2026年3月上映分</a:t>
                      </a:r>
                      <a:endParaRPr sz="1000" b="0" i="0" u="none" strike="noStrike" cap="none">
                        <a:solidFill>
                          <a:schemeClr val="dk1"/>
                        </a:solidFill>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7"/>
                  </a:ext>
                </a:extLst>
              </a:tr>
              <a:tr h="5252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納品日</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a:solidFill>
                            <a:srgbClr val="000000"/>
                          </a:solidFill>
                          <a:latin typeface="Arial"/>
                          <a:ea typeface="Arial"/>
                          <a:cs typeface="Arial"/>
                          <a:sym typeface="Arial"/>
                        </a:rPr>
                        <a:t>上映開始の前々月13日頃</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800" b="0" i="0" u="none" strike="noStrike" cap="none">
                          <a:solidFill>
                            <a:srgbClr val="000000"/>
                          </a:solidFill>
                          <a:latin typeface="Arial"/>
                          <a:ea typeface="Arial"/>
                          <a:cs typeface="Arial"/>
                          <a:sym typeface="Arial"/>
                        </a:rPr>
                        <a:t>※具体的な日付はお問い合わせください。</a:t>
                      </a:r>
                      <a:endParaRPr sz="1400" u="none" strike="noStrike" cap="none"/>
                    </a:p>
                  </a:txBody>
                  <a:tcPr marL="180000" marR="180000" marT="108000" marB="108000" anchor="ctr"/>
                </a:tc>
                <a:extLst>
                  <a:ext uri="{0D108BD9-81ED-4DB2-BD59-A6C34878D82A}">
                    <a16:rowId xmlns:a16="http://schemas.microsoft.com/office/drawing/2014/main" val="10008"/>
                  </a:ext>
                </a:extLst>
              </a:tr>
              <a:tr h="3731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備考</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a:solidFill>
                            <a:srgbClr val="000000"/>
                          </a:solidFill>
                          <a:latin typeface="Arial"/>
                          <a:ea typeface="Arial"/>
                          <a:cs typeface="Arial"/>
                          <a:sym typeface="Arial"/>
                        </a:rPr>
                        <a:t>早送り可 / </a:t>
                      </a:r>
                      <a:r>
                        <a:rPr lang="ja-JP" sz="1000" u="none" strike="noStrike" cap="none">
                          <a:latin typeface="Arial"/>
                          <a:ea typeface="Arial"/>
                          <a:cs typeface="Arial"/>
                          <a:sym typeface="Arial"/>
                        </a:rPr>
                        <a:t>個人モニター上での外部遷移は不可</a:t>
                      </a:r>
                      <a:endParaRPr sz="1400" u="none" strike="noStrike" cap="none"/>
                    </a:p>
                  </a:txBody>
                  <a:tcPr marL="180000" marR="180000" marT="108000" marB="108000" anchor="ctr"/>
                </a:tc>
                <a:extLst>
                  <a:ext uri="{0D108BD9-81ED-4DB2-BD59-A6C34878D82A}">
                    <a16:rowId xmlns:a16="http://schemas.microsoft.com/office/drawing/2014/main" val="10009"/>
                  </a:ext>
                </a:extLst>
              </a:tr>
            </a:tbl>
          </a:graphicData>
        </a:graphic>
      </p:graphicFrame>
      <p:sp>
        <p:nvSpPr>
          <p:cNvPr id="646" name="Google Shape;646;p18"/>
          <p:cNvSpPr txBox="1"/>
          <p:nvPr/>
        </p:nvSpPr>
        <p:spPr>
          <a:xfrm>
            <a:off x="3500527" y="4874531"/>
            <a:ext cx="1388921" cy="248489"/>
          </a:xfrm>
          <a:prstGeom prst="rect">
            <a:avLst/>
          </a:prstGeom>
          <a:noFill/>
          <a:ln>
            <a:noFill/>
          </a:ln>
        </p:spPr>
        <p:txBody>
          <a:bodyPr spcFirstLastPara="1" wrap="square" lIns="91425" tIns="45700" rIns="91425" bIns="45700" anchor="t" anchorCtr="0">
            <a:spAutoFit/>
          </a:bodyPr>
          <a:lstStyle/>
          <a:p>
            <a:pPr marL="0" marR="0" lvl="0" indent="0" algn="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※上記イメージ画像</a:t>
            </a:r>
            <a:endParaRPr sz="1400" b="0" i="0" u="none" strike="noStrike" cap="none">
              <a:solidFill>
                <a:srgbClr val="000000"/>
              </a:solidFill>
              <a:latin typeface="Arial"/>
              <a:ea typeface="Arial"/>
              <a:cs typeface="Arial"/>
              <a:sym typeface="Arial"/>
            </a:endParaRPr>
          </a:p>
        </p:txBody>
      </p:sp>
      <p:sp>
        <p:nvSpPr>
          <p:cNvPr id="647" name="Google Shape;647;p18"/>
          <p:cNvSpPr txBox="1"/>
          <p:nvPr/>
        </p:nvSpPr>
        <p:spPr>
          <a:xfrm>
            <a:off x="793973" y="381169"/>
            <a:ext cx="6077293"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dirty="0">
                <a:solidFill>
                  <a:srgbClr val="FF0000"/>
                </a:solidFill>
                <a:latin typeface="Arial"/>
                <a:ea typeface="Arial"/>
                <a:cs typeface="Arial"/>
                <a:sym typeface="Arial"/>
              </a:rPr>
              <a:t>国際線</a:t>
            </a:r>
            <a:r>
              <a:rPr lang="ja-JP" sz="2000" b="1" i="0" u="none" strike="noStrike" cap="none" dirty="0">
                <a:solidFill>
                  <a:schemeClr val="dk1"/>
                </a:solidFill>
                <a:latin typeface="Arial"/>
                <a:ea typeface="Arial"/>
                <a:cs typeface="Arial"/>
                <a:sym typeface="Arial"/>
              </a:rPr>
              <a:t> </a:t>
            </a:r>
            <a:r>
              <a:rPr lang="ja-JP" sz="2000" b="1" i="0" u="none" strike="noStrike" cap="none" dirty="0">
                <a:solidFill>
                  <a:schemeClr val="dk1"/>
                </a:solidFill>
                <a:latin typeface="Arial"/>
                <a:ea typeface="Arial"/>
                <a:cs typeface="Arial"/>
                <a:sym typeface="Arial"/>
                <a:hlinkClick r:id="rId7"/>
              </a:rPr>
              <a:t>映画前CM</a:t>
            </a:r>
            <a:endParaRPr sz="2000" b="1" i="0" u="none" strike="noStrike" cap="none" dirty="0">
              <a:solidFill>
                <a:schemeClr val="dk1"/>
              </a:solidFill>
              <a:latin typeface="Arial"/>
              <a:ea typeface="Arial"/>
              <a:cs typeface="Arial"/>
              <a:sym typeface="Arial"/>
            </a:endParaRPr>
          </a:p>
        </p:txBody>
      </p:sp>
      <p:sp>
        <p:nvSpPr>
          <p:cNvPr id="648" name="Google Shape;648;p18"/>
          <p:cNvSpPr txBox="1"/>
          <p:nvPr/>
        </p:nvSpPr>
        <p:spPr>
          <a:xfrm>
            <a:off x="2129353" y="6443378"/>
            <a:ext cx="3094905" cy="861734"/>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※機材によって画面イメージが異なります。</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※A・Bの2つのグループに分けてCMを放映します。</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※各月の映画プログラムはJAL Webサイト内、</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　国際線＞機内・ラウンジ＞機内エンターテインメント</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　（プログラムガイド）でご確認いただけます。</a:t>
            </a:r>
            <a:endParaRPr sz="800" b="0" i="0" u="none" strike="noStrike" cap="none">
              <a:solidFill>
                <a:schemeClr val="dk1"/>
              </a:solidFill>
              <a:latin typeface="Arial"/>
              <a:ea typeface="Arial"/>
              <a:cs typeface="Arial"/>
              <a:sym typeface="Arial"/>
            </a:endParaRPr>
          </a:p>
        </p:txBody>
      </p:sp>
      <p:sp>
        <p:nvSpPr>
          <p:cNvPr id="649" name="Google Shape;649;p18"/>
          <p:cNvSpPr txBox="1"/>
          <p:nvPr/>
        </p:nvSpPr>
        <p:spPr>
          <a:xfrm>
            <a:off x="715447" y="1021529"/>
            <a:ext cx="4201339" cy="94021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300"/>
              <a:buFont typeface="Arial"/>
              <a:buNone/>
            </a:pPr>
            <a:r>
              <a:rPr lang="ja-JP" sz="1300" b="0" i="0" u="none" strike="noStrike" cap="none">
                <a:solidFill>
                  <a:srgbClr val="000000"/>
                </a:solidFill>
                <a:latin typeface="Arial"/>
                <a:ea typeface="Arial"/>
                <a:cs typeface="Arial"/>
                <a:sym typeface="Arial"/>
              </a:rPr>
              <a:t>映画前に上映するCM。長時間のフライトで視聴するお客さまが多く、人気の広告枠です。</a:t>
            </a:r>
            <a:br>
              <a:rPr lang="ja-JP" sz="1300" b="0" i="0" u="none" strike="noStrike" cap="none">
                <a:solidFill>
                  <a:srgbClr val="000000"/>
                </a:solidFill>
                <a:latin typeface="Arial"/>
                <a:ea typeface="Arial"/>
                <a:cs typeface="Arial"/>
                <a:sym typeface="Arial"/>
              </a:rPr>
            </a:br>
            <a:r>
              <a:rPr lang="ja-JP" sz="1200" b="0" i="0" u="none" strike="noStrike" cap="none">
                <a:solidFill>
                  <a:srgbClr val="000000"/>
                </a:solidFill>
                <a:latin typeface="Arial"/>
                <a:ea typeface="Arial"/>
                <a:cs typeface="Arial"/>
                <a:sym typeface="Arial"/>
              </a:rPr>
              <a:t>＊総作品数131ch</a:t>
            </a:r>
            <a:r>
              <a:rPr lang="ja-JP" sz="1200" b="0" i="0" u="none" strike="noStrike" cap="none" baseline="30000">
                <a:solidFill>
                  <a:srgbClr val="000000"/>
                </a:solidFill>
                <a:latin typeface="Arial"/>
                <a:ea typeface="Arial"/>
                <a:cs typeface="Arial"/>
                <a:sym typeface="Arial"/>
              </a:rPr>
              <a:t> ※2</a:t>
            </a:r>
            <a:r>
              <a:rPr lang="ja-JP" sz="1200" b="0" i="0" u="none" strike="noStrike" cap="none">
                <a:solidFill>
                  <a:srgbClr val="000000"/>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p:txBody>
      </p:sp>
      <p:sp>
        <p:nvSpPr>
          <p:cNvPr id="650" name="Google Shape;650;p18"/>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17</a:t>
            </a:fld>
            <a:endParaRPr/>
          </a:p>
        </p:txBody>
      </p:sp>
      <p:grpSp>
        <p:nvGrpSpPr>
          <p:cNvPr id="651" name="Google Shape;651;p18"/>
          <p:cNvGrpSpPr/>
          <p:nvPr/>
        </p:nvGrpSpPr>
        <p:grpSpPr>
          <a:xfrm>
            <a:off x="764212" y="1998777"/>
            <a:ext cx="3398630" cy="627824"/>
            <a:chOff x="744745" y="2197628"/>
            <a:chExt cx="3008524" cy="627824"/>
          </a:xfrm>
        </p:grpSpPr>
        <p:sp>
          <p:nvSpPr>
            <p:cNvPr id="652" name="Google Shape;652;p18"/>
            <p:cNvSpPr txBox="1"/>
            <p:nvPr/>
          </p:nvSpPr>
          <p:spPr>
            <a:xfrm>
              <a:off x="744745" y="2416572"/>
              <a:ext cx="159771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Arial"/>
                  <a:ea typeface="Arial"/>
                  <a:cs typeface="Arial"/>
                  <a:sym typeface="Arial"/>
                </a:rPr>
                <a:t>月間視聴可能者数</a:t>
              </a:r>
              <a:endParaRPr sz="1200" b="0" i="0" u="none" strike="noStrike" cap="none" baseline="30000">
                <a:solidFill>
                  <a:schemeClr val="dk1"/>
                </a:solidFill>
                <a:latin typeface="Arial"/>
                <a:ea typeface="Arial"/>
                <a:cs typeface="Arial"/>
                <a:sym typeface="Arial"/>
              </a:endParaRPr>
            </a:p>
          </p:txBody>
        </p:sp>
        <p:sp>
          <p:nvSpPr>
            <p:cNvPr id="653" name="Google Shape;653;p18"/>
            <p:cNvSpPr txBox="1"/>
            <p:nvPr/>
          </p:nvSpPr>
          <p:spPr>
            <a:xfrm>
              <a:off x="2626127" y="2197628"/>
              <a:ext cx="1127142"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a:solidFill>
                    <a:srgbClr val="000000"/>
                  </a:solidFill>
                  <a:latin typeface="Arial"/>
                  <a:ea typeface="Arial"/>
                  <a:cs typeface="Arial"/>
                  <a:sym typeface="Arial"/>
                </a:rPr>
                <a:t>61.2</a:t>
              </a:r>
              <a:r>
                <a:rPr lang="ja-JP" sz="1200" b="0" i="0" u="none" strike="noStrike" cap="none">
                  <a:solidFill>
                    <a:srgbClr val="000000"/>
                  </a:solidFill>
                  <a:latin typeface="Arial"/>
                  <a:ea typeface="Arial"/>
                  <a:cs typeface="Arial"/>
                  <a:sym typeface="Arial"/>
                </a:rPr>
                <a:t>万人</a:t>
              </a:r>
              <a:r>
                <a:rPr lang="ja-JP" sz="1200" b="0" i="0" u="none" strike="noStrike" cap="none" baseline="30000">
                  <a:solidFill>
                    <a:srgbClr val="000000"/>
                  </a:solidFill>
                  <a:latin typeface="Arial"/>
                  <a:ea typeface="Arial"/>
                  <a:cs typeface="Arial"/>
                  <a:sym typeface="Arial"/>
                </a:rPr>
                <a:t>※1</a:t>
              </a:r>
              <a:endParaRPr sz="2000" b="0" i="0" u="none" strike="noStrike" cap="none" baseline="30000">
                <a:solidFill>
                  <a:srgbClr val="000000"/>
                </a:solidFill>
                <a:latin typeface="Arial"/>
                <a:ea typeface="Arial"/>
                <a:cs typeface="Arial"/>
                <a:sym typeface="Arial"/>
              </a:endParaRPr>
            </a:p>
          </p:txBody>
        </p:sp>
        <p:sp>
          <p:nvSpPr>
            <p:cNvPr id="654" name="Google Shape;654;p18"/>
            <p:cNvSpPr txBox="1"/>
            <p:nvPr/>
          </p:nvSpPr>
          <p:spPr>
            <a:xfrm>
              <a:off x="1943100" y="2455721"/>
              <a:ext cx="809056"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国際線 約</a:t>
              </a:r>
              <a:endParaRPr sz="1000" b="0" i="0" u="none" strike="noStrike" cap="none" baseline="30000">
                <a:solidFill>
                  <a:schemeClr val="dk1"/>
                </a:solidFill>
                <a:latin typeface="Arial"/>
                <a:ea typeface="Arial"/>
                <a:cs typeface="Arial"/>
                <a:sym typeface="Arial"/>
              </a:endParaRPr>
            </a:p>
          </p:txBody>
        </p:sp>
      </p:grpSp>
      <p:pic>
        <p:nvPicPr>
          <p:cNvPr id="641" name="Google Shape;641;p18"/>
          <p:cNvPicPr preferRelativeResize="0"/>
          <p:nvPr/>
        </p:nvPicPr>
        <p:blipFill rotWithShape="1">
          <a:blip r:embed="rId8">
            <a:alphaModFix/>
          </a:blip>
          <a:srcRect/>
          <a:stretch/>
        </p:blipFill>
        <p:spPr>
          <a:xfrm>
            <a:off x="794573" y="5418029"/>
            <a:ext cx="719998" cy="432000"/>
          </a:xfrm>
          <a:prstGeom prst="rect">
            <a:avLst/>
          </a:prstGeom>
          <a:noFill/>
          <a:ln>
            <a:noFill/>
          </a:ln>
        </p:spPr>
      </p:pic>
      <p:cxnSp>
        <p:nvCxnSpPr>
          <p:cNvPr id="655" name="Google Shape;655;p18"/>
          <p:cNvCxnSpPr/>
          <p:nvPr/>
        </p:nvCxnSpPr>
        <p:spPr>
          <a:xfrm flipH="1">
            <a:off x="1085946" y="5735821"/>
            <a:ext cx="3618600" cy="660900"/>
          </a:xfrm>
          <a:prstGeom prst="bentConnector4">
            <a:avLst>
              <a:gd name="adj1" fmla="val -6317"/>
              <a:gd name="adj2" fmla="val 66342"/>
            </a:avLst>
          </a:prstGeom>
          <a:noFill/>
          <a:ln w="9525" cap="flat" cmpd="sng">
            <a:solidFill>
              <a:schemeClr val="dk1"/>
            </a:solidFill>
            <a:prstDash val="solid"/>
            <a:miter lim="800000"/>
            <a:headEnd type="none" w="sm" len="sm"/>
            <a:tailEnd type="triangle" w="med" len="med"/>
          </a:ln>
        </p:spPr>
      </p:cxnSp>
      <p:sp>
        <p:nvSpPr>
          <p:cNvPr id="656" name="Google Shape;656;p18"/>
          <p:cNvSpPr txBox="1"/>
          <p:nvPr/>
        </p:nvSpPr>
        <p:spPr>
          <a:xfrm>
            <a:off x="708177" y="5787669"/>
            <a:ext cx="860184" cy="40468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｢映画･ビデオ｣</a:t>
            </a:r>
            <a:endParaRPr sz="1400" b="0" i="0" u="none" strike="noStrike" cap="none">
              <a:solidFill>
                <a:srgbClr val="000000"/>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選択</a:t>
            </a:r>
            <a:endParaRPr sz="600" b="0" i="0" u="none" strike="noStrike" cap="none">
              <a:solidFill>
                <a:schemeClr val="dk1"/>
              </a:solidFill>
              <a:latin typeface="Arial"/>
              <a:ea typeface="Arial"/>
              <a:cs typeface="Arial"/>
              <a:sym typeface="Arial"/>
            </a:endParaRPr>
          </a:p>
        </p:txBody>
      </p:sp>
      <p:sp>
        <p:nvSpPr>
          <p:cNvPr id="657" name="Google Shape;657;p18"/>
          <p:cNvSpPr txBox="1"/>
          <p:nvPr/>
        </p:nvSpPr>
        <p:spPr>
          <a:xfrm>
            <a:off x="1510427" y="5787669"/>
            <a:ext cx="856250" cy="40468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｢カテゴリー｣</a:t>
            </a:r>
            <a:endParaRPr sz="1400" b="0" i="0" u="none" strike="noStrike" cap="none">
              <a:solidFill>
                <a:srgbClr val="000000"/>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を選択</a:t>
            </a:r>
            <a:endParaRPr sz="1400" b="0" i="0" u="none" strike="noStrike" cap="none">
              <a:solidFill>
                <a:srgbClr val="000000"/>
              </a:solidFill>
              <a:latin typeface="Arial"/>
              <a:ea typeface="Arial"/>
              <a:cs typeface="Arial"/>
              <a:sym typeface="Arial"/>
            </a:endParaRPr>
          </a:p>
        </p:txBody>
      </p:sp>
      <p:sp>
        <p:nvSpPr>
          <p:cNvPr id="658" name="Google Shape;658;p18"/>
          <p:cNvSpPr txBox="1"/>
          <p:nvPr/>
        </p:nvSpPr>
        <p:spPr>
          <a:xfrm>
            <a:off x="2250258" y="5800977"/>
            <a:ext cx="972674" cy="40468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｢映画タイトル｣</a:t>
            </a:r>
            <a:endParaRPr sz="1400" b="0" i="0" u="none" strike="noStrike" cap="none">
              <a:solidFill>
                <a:srgbClr val="000000"/>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を選択</a:t>
            </a:r>
            <a:r>
              <a:rPr lang="ja-JP" sz="700" b="0" i="0" u="none" strike="noStrike" cap="none" baseline="30000">
                <a:solidFill>
                  <a:schemeClr val="dk1"/>
                </a:solidFill>
                <a:latin typeface="Arial"/>
                <a:ea typeface="Arial"/>
                <a:cs typeface="Arial"/>
                <a:sym typeface="Arial"/>
              </a:rPr>
              <a:t>※</a:t>
            </a:r>
            <a:endParaRPr sz="600" b="0" i="0" u="none" strike="noStrike" cap="none" baseline="30000">
              <a:solidFill>
                <a:schemeClr val="dk1"/>
              </a:solidFill>
              <a:latin typeface="Arial"/>
              <a:ea typeface="Arial"/>
              <a:cs typeface="Arial"/>
              <a:sym typeface="Arial"/>
            </a:endParaRPr>
          </a:p>
        </p:txBody>
      </p:sp>
      <p:sp>
        <p:nvSpPr>
          <p:cNvPr id="659" name="Google Shape;659;p18"/>
          <p:cNvSpPr txBox="1"/>
          <p:nvPr/>
        </p:nvSpPr>
        <p:spPr>
          <a:xfrm>
            <a:off x="3176295" y="5800977"/>
            <a:ext cx="637460" cy="40468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「再生」</a:t>
            </a:r>
            <a:endParaRPr sz="700" b="0" i="0" u="none" strike="noStrike" cap="none">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を選択</a:t>
            </a:r>
            <a:endParaRPr sz="600" b="0" i="0" u="none" strike="noStrike" cap="none">
              <a:solidFill>
                <a:schemeClr val="dk1"/>
              </a:solidFill>
              <a:latin typeface="Arial"/>
              <a:ea typeface="Arial"/>
              <a:cs typeface="Arial"/>
              <a:sym typeface="Arial"/>
            </a:endParaRPr>
          </a:p>
        </p:txBody>
      </p:sp>
      <p:sp>
        <p:nvSpPr>
          <p:cNvPr id="660" name="Google Shape;660;p18"/>
          <p:cNvSpPr txBox="1"/>
          <p:nvPr/>
        </p:nvSpPr>
        <p:spPr>
          <a:xfrm>
            <a:off x="3939281" y="5819442"/>
            <a:ext cx="676569" cy="40468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「言語」</a:t>
            </a:r>
            <a:endParaRPr sz="700" b="0" i="0" u="none" strike="noStrike" cap="none">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を選択</a:t>
            </a:r>
            <a:endParaRPr sz="600" b="0" i="0" u="none" strike="noStrike" cap="none">
              <a:solidFill>
                <a:schemeClr val="dk1"/>
              </a:solidFill>
              <a:latin typeface="Arial"/>
              <a:ea typeface="Arial"/>
              <a:cs typeface="Arial"/>
              <a:sym typeface="Arial"/>
            </a:endParaRPr>
          </a:p>
        </p:txBody>
      </p:sp>
      <p:sp>
        <p:nvSpPr>
          <p:cNvPr id="661" name="Google Shape;661;p18"/>
          <p:cNvSpPr txBox="1"/>
          <p:nvPr/>
        </p:nvSpPr>
        <p:spPr>
          <a:xfrm>
            <a:off x="2173849" y="1708891"/>
            <a:ext cx="1093579" cy="2154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（25年3月実績）</a:t>
            </a:r>
            <a:endParaRPr sz="1400" b="0" i="0" u="none" strike="noStrike" cap="none">
              <a:solidFill>
                <a:srgbClr val="000000"/>
              </a:solidFill>
              <a:latin typeface="Arial"/>
              <a:ea typeface="Arial"/>
              <a:cs typeface="Arial"/>
              <a:sym typeface="Arial"/>
            </a:endParaRPr>
          </a:p>
        </p:txBody>
      </p:sp>
      <p:sp>
        <p:nvSpPr>
          <p:cNvPr id="662" name="Google Shape;662;p18"/>
          <p:cNvSpPr txBox="1"/>
          <p:nvPr/>
        </p:nvSpPr>
        <p:spPr>
          <a:xfrm>
            <a:off x="5095372" y="6753993"/>
            <a:ext cx="5378308" cy="861734"/>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900"/>
              <a:buFont typeface="Arial"/>
              <a:buNone/>
            </a:pPr>
            <a:r>
              <a:rPr lang="ja-JP" sz="800" b="0" i="0" u="none" strike="noStrike" cap="none">
                <a:solidFill>
                  <a:schemeClr val="dk1"/>
                </a:solidFill>
                <a:latin typeface="Arial"/>
                <a:ea typeface="Arial"/>
                <a:cs typeface="Arial"/>
                <a:sym typeface="Arial"/>
              </a:rPr>
              <a:t>※1：JALグループマンスリーレポート24年4月～25年3月 平均</a:t>
            </a: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a:solidFill>
                  <a:schemeClr val="dk1"/>
                </a:solidFill>
                <a:latin typeface="Arial"/>
                <a:ea typeface="Arial"/>
                <a:cs typeface="Arial"/>
                <a:sym typeface="Arial"/>
              </a:rPr>
              <a:t>※2：</a:t>
            </a:r>
            <a:r>
              <a:rPr lang="ja-JP" sz="800" b="0" i="0" u="none" strike="noStrike" cap="none">
                <a:solidFill>
                  <a:srgbClr val="000000"/>
                </a:solidFill>
                <a:latin typeface="Arial"/>
                <a:ea typeface="Arial"/>
                <a:cs typeface="Arial"/>
                <a:sym typeface="Arial"/>
              </a:rPr>
              <a:t>総作品数は月ごと・機材ごとに異なります。</a:t>
            </a:r>
            <a:r>
              <a:rPr lang="ja-JP" sz="800" b="0" i="0" u="none" strike="noStrike" cap="none">
                <a:solidFill>
                  <a:schemeClr val="dk1"/>
                </a:solidFill>
                <a:latin typeface="Arial"/>
                <a:ea typeface="Arial"/>
                <a:cs typeface="Arial"/>
                <a:sym typeface="Arial"/>
              </a:rPr>
              <a:t>一部、番組数が少ない機材もあります。</a:t>
            </a: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900"/>
              <a:buFont typeface="Arial"/>
              <a:buNone/>
            </a:pPr>
            <a:r>
              <a:rPr lang="ja-JP" sz="800" b="0" i="0" u="none" strike="noStrike" cap="none">
                <a:solidFill>
                  <a:schemeClr val="dk1"/>
                </a:solidFill>
                <a:latin typeface="Arial"/>
                <a:ea typeface="Arial"/>
                <a:cs typeface="Arial"/>
                <a:sym typeface="Arial"/>
              </a:rPr>
              <a:t>※再生・早送り・巻き戻し等の操作を行う際、画面上CMに重なるように操作ボタン等が数秒間表示されます。</a:t>
            </a: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その他、運航上のアナウンス発生時には再生が一時中断等される場合があります。</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endParaRPr sz="800" b="0" i="0" u="none" strike="noStrike" cap="none">
              <a:solidFill>
                <a:srgbClr val="000000"/>
              </a:solidFill>
              <a:highlight>
                <a:srgbClr val="FFFF00"/>
              </a:highlight>
              <a:latin typeface="Arial"/>
              <a:ea typeface="Arial"/>
              <a:cs typeface="Arial"/>
              <a:sym typeface="Arial"/>
            </a:endParaRPr>
          </a:p>
        </p:txBody>
      </p:sp>
      <p:grpSp>
        <p:nvGrpSpPr>
          <p:cNvPr id="663" name="Google Shape;663;p18"/>
          <p:cNvGrpSpPr/>
          <p:nvPr/>
        </p:nvGrpSpPr>
        <p:grpSpPr>
          <a:xfrm>
            <a:off x="451010" y="6477409"/>
            <a:ext cx="1678343" cy="698898"/>
            <a:chOff x="785859" y="6401557"/>
            <a:chExt cx="1678343" cy="698898"/>
          </a:xfrm>
        </p:grpSpPr>
        <p:sp>
          <p:nvSpPr>
            <p:cNvPr id="664" name="Google Shape;664;p18"/>
            <p:cNvSpPr/>
            <p:nvPr/>
          </p:nvSpPr>
          <p:spPr>
            <a:xfrm>
              <a:off x="785859" y="6401557"/>
              <a:ext cx="1678343" cy="698898"/>
            </a:xfrm>
            <a:prstGeom prst="rect">
              <a:avLst/>
            </a:prstGeom>
            <a:solidFill>
              <a:srgbClr val="C00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r>
                <a:rPr lang="ja-JP" sz="1100" b="0" i="0" u="none" strike="noStrike" cap="none">
                  <a:solidFill>
                    <a:schemeClr val="lt1"/>
                  </a:solidFill>
                  <a:latin typeface="Arial"/>
                  <a:ea typeface="Arial"/>
                  <a:cs typeface="Arial"/>
                  <a:sym typeface="Arial"/>
                </a:rPr>
                <a:t>(A）</a:t>
              </a:r>
              <a:r>
                <a:rPr lang="ja-JP" sz="1050" b="0" i="0" u="none" strike="noStrike" cap="none">
                  <a:solidFill>
                    <a:schemeClr val="lt1"/>
                  </a:solidFill>
                  <a:latin typeface="Arial"/>
                  <a:ea typeface="Arial"/>
                  <a:cs typeface="Arial"/>
                  <a:sym typeface="Arial"/>
                </a:rPr>
                <a:t>①②③④⑤⑥</a:t>
              </a:r>
              <a:br>
                <a:rPr lang="ja-JP" sz="1050" b="0" i="0" u="none" strike="noStrike" cap="none">
                  <a:solidFill>
                    <a:schemeClr val="lt1"/>
                  </a:solidFill>
                  <a:latin typeface="Arial"/>
                  <a:ea typeface="Arial"/>
                  <a:cs typeface="Arial"/>
                  <a:sym typeface="Arial"/>
                </a:rPr>
              </a:br>
              <a:r>
                <a:rPr lang="ja-JP" sz="1100" b="0" i="0" u="none" strike="noStrike" cap="none">
                  <a:solidFill>
                    <a:srgbClr val="FFFFFF"/>
                  </a:solidFill>
                  <a:latin typeface="Arial"/>
                  <a:ea typeface="Arial"/>
                  <a:cs typeface="Arial"/>
                  <a:sym typeface="Arial"/>
                </a:rPr>
                <a:t>（B）</a:t>
              </a:r>
              <a:r>
                <a:rPr lang="ja-JP" sz="1050" b="0" i="0" u="none" strike="noStrike" cap="none">
                  <a:solidFill>
                    <a:srgbClr val="FFFFFF"/>
                  </a:solidFill>
                  <a:latin typeface="Arial"/>
                  <a:ea typeface="Arial"/>
                  <a:cs typeface="Arial"/>
                  <a:sym typeface="Arial"/>
                </a:rPr>
                <a:t>①②③④⑤⑥</a:t>
              </a:r>
              <a:endParaRPr sz="1200" b="0" i="0" u="none" strike="noStrike" cap="none">
                <a:solidFill>
                  <a:srgbClr val="FFFFFF"/>
                </a:solidFill>
                <a:latin typeface="Arial"/>
                <a:ea typeface="Arial"/>
                <a:cs typeface="Arial"/>
                <a:sym typeface="Arial"/>
              </a:endParaRPr>
            </a:p>
          </p:txBody>
        </p:sp>
        <p:sp>
          <p:nvSpPr>
            <p:cNvPr id="665" name="Google Shape;665;p18"/>
            <p:cNvSpPr txBox="1"/>
            <p:nvPr/>
          </p:nvSpPr>
          <p:spPr>
            <a:xfrm>
              <a:off x="785859" y="6612506"/>
              <a:ext cx="46358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lt1"/>
                  </a:solidFill>
                  <a:latin typeface="Arial"/>
                  <a:ea typeface="Arial"/>
                  <a:cs typeface="Arial"/>
                  <a:sym typeface="Arial"/>
                </a:rPr>
                <a:t>CM </a:t>
              </a:r>
              <a:endParaRPr sz="1200" b="0" i="0" u="none" strike="noStrike" cap="none">
                <a:solidFill>
                  <a:schemeClr val="lt1"/>
                </a:solidFill>
                <a:latin typeface="Arial"/>
                <a:ea typeface="Arial"/>
                <a:cs typeface="Arial"/>
                <a:sym typeface="Arial"/>
              </a:endParaRPr>
            </a:p>
          </p:txBody>
        </p:sp>
      </p:grpSp>
      <p:pic>
        <p:nvPicPr>
          <p:cNvPr id="666" name="Google Shape;666;p18"/>
          <p:cNvPicPr preferRelativeResize="0"/>
          <p:nvPr/>
        </p:nvPicPr>
        <p:blipFill rotWithShape="1">
          <a:blip r:embed="rId9">
            <a:alphaModFix/>
          </a:blip>
          <a:srcRect/>
          <a:stretch/>
        </p:blipFill>
        <p:spPr>
          <a:xfrm>
            <a:off x="2360641" y="5426082"/>
            <a:ext cx="719997" cy="431998"/>
          </a:xfrm>
          <a:prstGeom prst="rect">
            <a:avLst/>
          </a:prstGeom>
          <a:noFill/>
          <a:ln>
            <a:noFill/>
          </a:ln>
        </p:spPr>
      </p:pic>
      <p:grpSp>
        <p:nvGrpSpPr>
          <p:cNvPr id="667" name="Google Shape;667;p18"/>
          <p:cNvGrpSpPr/>
          <p:nvPr/>
        </p:nvGrpSpPr>
        <p:grpSpPr>
          <a:xfrm>
            <a:off x="474406" y="5077593"/>
            <a:ext cx="4406901" cy="382492"/>
            <a:chOff x="411340" y="2154438"/>
            <a:chExt cx="4406901" cy="382492"/>
          </a:xfrm>
        </p:grpSpPr>
        <p:sp>
          <p:nvSpPr>
            <p:cNvPr id="668" name="Google Shape;668;p18"/>
            <p:cNvSpPr txBox="1"/>
            <p:nvPr/>
          </p:nvSpPr>
          <p:spPr>
            <a:xfrm>
              <a:off x="666410" y="2154438"/>
              <a:ext cx="3738600" cy="252336"/>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映画前CM上映までの流れ</a:t>
              </a:r>
              <a:endParaRPr sz="800" b="0" i="0" u="none" strike="noStrike" cap="none">
                <a:solidFill>
                  <a:srgbClr val="000000"/>
                </a:solidFill>
                <a:latin typeface="Arial"/>
                <a:ea typeface="Arial"/>
                <a:cs typeface="Arial"/>
                <a:sym typeface="Arial"/>
              </a:endParaRPr>
            </a:p>
          </p:txBody>
        </p:sp>
        <p:grpSp>
          <p:nvGrpSpPr>
            <p:cNvPr id="669" name="Google Shape;669;p18"/>
            <p:cNvGrpSpPr/>
            <p:nvPr/>
          </p:nvGrpSpPr>
          <p:grpSpPr>
            <a:xfrm>
              <a:off x="411340" y="2223018"/>
              <a:ext cx="4406901" cy="313913"/>
              <a:chOff x="434568" y="5145443"/>
              <a:chExt cx="4517566" cy="326871"/>
            </a:xfrm>
          </p:grpSpPr>
          <p:pic>
            <p:nvPicPr>
              <p:cNvPr id="670" name="Google Shape;670;p18"/>
              <p:cNvPicPr preferRelativeResize="0"/>
              <p:nvPr/>
            </p:nvPicPr>
            <p:blipFill rotWithShape="1">
              <a:blip r:embed="rId10">
                <a:alphaModFix/>
              </a:blip>
              <a:srcRect/>
              <a:stretch/>
            </p:blipFill>
            <p:spPr>
              <a:xfrm rot="-1800000">
                <a:off x="478360" y="5189235"/>
                <a:ext cx="239286" cy="239286"/>
              </a:xfrm>
              <a:prstGeom prst="rect">
                <a:avLst/>
              </a:prstGeom>
              <a:noFill/>
              <a:ln>
                <a:noFill/>
              </a:ln>
            </p:spPr>
          </p:pic>
          <p:cxnSp>
            <p:nvCxnSpPr>
              <p:cNvPr id="671" name="Google Shape;671;p18"/>
              <p:cNvCxnSpPr/>
              <p:nvPr/>
            </p:nvCxnSpPr>
            <p:spPr>
              <a:xfrm>
                <a:off x="746855" y="5349167"/>
                <a:ext cx="4205279" cy="0"/>
              </a:xfrm>
              <a:prstGeom prst="straightConnector1">
                <a:avLst/>
              </a:prstGeom>
              <a:noFill/>
              <a:ln w="9525" cap="flat" cmpd="sng">
                <a:solidFill>
                  <a:schemeClr val="dk1"/>
                </a:solidFill>
                <a:prstDash val="solid"/>
                <a:miter lim="800000"/>
                <a:headEnd type="none" w="sm" len="sm"/>
                <a:tailEnd type="none" w="sm" len="sm"/>
              </a:ln>
            </p:spPr>
          </p:cxn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pic>
        <p:nvPicPr>
          <p:cNvPr id="676" name="Google Shape;676;p19"/>
          <p:cNvPicPr preferRelativeResize="0"/>
          <p:nvPr/>
        </p:nvPicPr>
        <p:blipFill rotWithShape="1">
          <a:blip r:embed="rId3">
            <a:alphaModFix/>
          </a:blip>
          <a:srcRect/>
          <a:stretch/>
        </p:blipFill>
        <p:spPr>
          <a:xfrm>
            <a:off x="831516" y="2793976"/>
            <a:ext cx="4064000" cy="2163522"/>
          </a:xfrm>
          <a:prstGeom prst="rect">
            <a:avLst/>
          </a:prstGeom>
          <a:noFill/>
          <a:ln>
            <a:noFill/>
          </a:ln>
        </p:spPr>
      </p:pic>
      <p:cxnSp>
        <p:nvCxnSpPr>
          <p:cNvPr id="677" name="Google Shape;677;p19"/>
          <p:cNvCxnSpPr>
            <a:stCxn id="678" idx="3"/>
            <a:endCxn id="679" idx="3"/>
          </p:cNvCxnSpPr>
          <p:nvPr/>
        </p:nvCxnSpPr>
        <p:spPr>
          <a:xfrm rot="10800000">
            <a:off x="1514682" y="5861976"/>
            <a:ext cx="3152400" cy="0"/>
          </a:xfrm>
          <a:prstGeom prst="straightConnector1">
            <a:avLst/>
          </a:prstGeom>
          <a:noFill/>
          <a:ln w="9525" cap="flat" cmpd="sng">
            <a:solidFill>
              <a:schemeClr val="dk1"/>
            </a:solidFill>
            <a:prstDash val="solid"/>
            <a:miter lim="800000"/>
            <a:headEnd type="none" w="sm" len="sm"/>
            <a:tailEnd type="none" w="sm" len="sm"/>
          </a:ln>
        </p:spPr>
      </p:cxnSp>
      <p:pic>
        <p:nvPicPr>
          <p:cNvPr id="680" name="Google Shape;680;p19"/>
          <p:cNvPicPr preferRelativeResize="0"/>
          <p:nvPr/>
        </p:nvPicPr>
        <p:blipFill rotWithShape="1">
          <a:blip r:embed="rId4">
            <a:alphaModFix/>
          </a:blip>
          <a:srcRect/>
          <a:stretch/>
        </p:blipFill>
        <p:spPr>
          <a:xfrm>
            <a:off x="2370828" y="5645977"/>
            <a:ext cx="719997" cy="431998"/>
          </a:xfrm>
          <a:prstGeom prst="rect">
            <a:avLst/>
          </a:prstGeom>
          <a:noFill/>
          <a:ln>
            <a:noFill/>
          </a:ln>
        </p:spPr>
      </p:pic>
      <p:cxnSp>
        <p:nvCxnSpPr>
          <p:cNvPr id="681" name="Google Shape;681;p19"/>
          <p:cNvCxnSpPr/>
          <p:nvPr/>
        </p:nvCxnSpPr>
        <p:spPr>
          <a:xfrm>
            <a:off x="793973" y="1095216"/>
            <a:ext cx="9311973" cy="0"/>
          </a:xfrm>
          <a:prstGeom prst="straightConnector1">
            <a:avLst/>
          </a:prstGeom>
          <a:noFill/>
          <a:ln w="9525" cap="flat" cmpd="sng">
            <a:solidFill>
              <a:schemeClr val="dk1"/>
            </a:solidFill>
            <a:prstDash val="solid"/>
            <a:miter lim="800000"/>
            <a:headEnd type="none" w="sm" len="sm"/>
            <a:tailEnd type="none" w="sm" len="sm"/>
          </a:ln>
        </p:spPr>
      </p:cxnSp>
      <p:sp>
        <p:nvSpPr>
          <p:cNvPr id="682" name="Google Shape;682;p19"/>
          <p:cNvSpPr txBox="1"/>
          <p:nvPr/>
        </p:nvSpPr>
        <p:spPr>
          <a:xfrm>
            <a:off x="744315" y="556647"/>
            <a:ext cx="3359698"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dirty="0">
                <a:solidFill>
                  <a:srgbClr val="FF0000"/>
                </a:solidFill>
                <a:latin typeface="Arial"/>
                <a:ea typeface="Arial"/>
                <a:cs typeface="Arial"/>
                <a:sym typeface="Arial"/>
              </a:rPr>
              <a:t>国際線 </a:t>
            </a:r>
            <a:r>
              <a:rPr lang="ja-JP" sz="2000" b="1" i="0" u="none" strike="noStrike" cap="none" dirty="0">
                <a:solidFill>
                  <a:schemeClr val="dk1"/>
                </a:solidFill>
                <a:latin typeface="Arial"/>
                <a:ea typeface="Arial"/>
                <a:cs typeface="Arial"/>
                <a:sym typeface="Arial"/>
                <a:hlinkClick r:id="rId5"/>
              </a:rPr>
              <a:t>ビデオ前CM</a:t>
            </a:r>
            <a:endParaRPr sz="2000" b="1" i="0" u="none" strike="noStrike" cap="none" dirty="0">
              <a:solidFill>
                <a:schemeClr val="dk1"/>
              </a:solidFill>
              <a:latin typeface="Arial"/>
              <a:ea typeface="Arial"/>
              <a:cs typeface="Arial"/>
              <a:sym typeface="Arial"/>
            </a:endParaRPr>
          </a:p>
        </p:txBody>
      </p:sp>
      <p:sp>
        <p:nvSpPr>
          <p:cNvPr id="683" name="Google Shape;683;p19"/>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18</a:t>
            </a:fld>
            <a:endParaRPr/>
          </a:p>
        </p:txBody>
      </p:sp>
      <p:pic>
        <p:nvPicPr>
          <p:cNvPr id="678" name="Google Shape;678;p19"/>
          <p:cNvPicPr preferRelativeResize="0"/>
          <p:nvPr/>
        </p:nvPicPr>
        <p:blipFill rotWithShape="1">
          <a:blip r:embed="rId6">
            <a:alphaModFix/>
          </a:blip>
          <a:srcRect/>
          <a:stretch/>
        </p:blipFill>
        <p:spPr>
          <a:xfrm>
            <a:off x="3947084" y="5645976"/>
            <a:ext cx="719998" cy="431999"/>
          </a:xfrm>
          <a:prstGeom prst="rect">
            <a:avLst/>
          </a:prstGeom>
          <a:noFill/>
          <a:ln>
            <a:noFill/>
          </a:ln>
        </p:spPr>
      </p:pic>
      <p:pic>
        <p:nvPicPr>
          <p:cNvPr id="684" name="Google Shape;684;p19"/>
          <p:cNvPicPr preferRelativeResize="0"/>
          <p:nvPr/>
        </p:nvPicPr>
        <p:blipFill rotWithShape="1">
          <a:blip r:embed="rId7">
            <a:alphaModFix/>
          </a:blip>
          <a:srcRect/>
          <a:stretch/>
        </p:blipFill>
        <p:spPr>
          <a:xfrm>
            <a:off x="3158957" y="5645976"/>
            <a:ext cx="719998" cy="431999"/>
          </a:xfrm>
          <a:prstGeom prst="rect">
            <a:avLst/>
          </a:prstGeom>
          <a:noFill/>
          <a:ln>
            <a:noFill/>
          </a:ln>
        </p:spPr>
      </p:pic>
      <p:pic>
        <p:nvPicPr>
          <p:cNvPr id="685" name="Google Shape;685;p19"/>
          <p:cNvPicPr preferRelativeResize="0"/>
          <p:nvPr/>
        </p:nvPicPr>
        <p:blipFill rotWithShape="1">
          <a:blip r:embed="rId8">
            <a:alphaModFix/>
          </a:blip>
          <a:srcRect/>
          <a:stretch/>
        </p:blipFill>
        <p:spPr>
          <a:xfrm>
            <a:off x="1582701" y="5645976"/>
            <a:ext cx="720001" cy="432000"/>
          </a:xfrm>
          <a:prstGeom prst="rect">
            <a:avLst/>
          </a:prstGeom>
          <a:noFill/>
          <a:ln>
            <a:noFill/>
          </a:ln>
        </p:spPr>
      </p:pic>
      <p:sp>
        <p:nvSpPr>
          <p:cNvPr id="686" name="Google Shape;686;p19"/>
          <p:cNvSpPr txBox="1"/>
          <p:nvPr/>
        </p:nvSpPr>
        <p:spPr>
          <a:xfrm>
            <a:off x="3815012" y="4957499"/>
            <a:ext cx="1388921" cy="248489"/>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※上記イメージ画像</a:t>
            </a:r>
            <a:endParaRPr sz="1400" b="0" i="0" u="none" strike="noStrike" cap="none">
              <a:solidFill>
                <a:srgbClr val="000000"/>
              </a:solidFill>
              <a:latin typeface="Arial"/>
              <a:ea typeface="Arial"/>
              <a:cs typeface="Arial"/>
              <a:sym typeface="Arial"/>
            </a:endParaRPr>
          </a:p>
        </p:txBody>
      </p:sp>
      <p:sp>
        <p:nvSpPr>
          <p:cNvPr id="687" name="Google Shape;687;p19"/>
          <p:cNvSpPr txBox="1"/>
          <p:nvPr/>
        </p:nvSpPr>
        <p:spPr>
          <a:xfrm>
            <a:off x="1948184" y="6532542"/>
            <a:ext cx="2955425" cy="70784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900"/>
              <a:buFont typeface="Arial"/>
              <a:buNone/>
            </a:pPr>
            <a:r>
              <a:rPr lang="ja-JP" sz="800" b="0" i="0" u="none" strike="noStrike" cap="none">
                <a:solidFill>
                  <a:schemeClr val="dk1"/>
                </a:solidFill>
                <a:latin typeface="Arial"/>
                <a:ea typeface="Arial"/>
                <a:cs typeface="Arial"/>
                <a:sym typeface="Arial"/>
              </a:rPr>
              <a:t>※機材によって画面イメージが異なります。</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900"/>
              <a:buFont typeface="Arial"/>
              <a:buNone/>
            </a:pPr>
            <a:r>
              <a:rPr lang="ja-JP" sz="800" b="0" i="0" u="none" strike="noStrike" cap="none">
                <a:solidFill>
                  <a:schemeClr val="dk1"/>
                </a:solidFill>
                <a:latin typeface="Arial"/>
                <a:ea typeface="Arial"/>
                <a:cs typeface="Arial"/>
                <a:sym typeface="Arial"/>
              </a:rPr>
              <a:t>※各月の映画プログラムはJAL Webサイト内、</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900"/>
              <a:buFont typeface="Arial"/>
              <a:buNone/>
            </a:pPr>
            <a:r>
              <a:rPr lang="ja-JP" sz="800" b="0" i="0" u="none" strike="noStrike" cap="none">
                <a:solidFill>
                  <a:schemeClr val="dk1"/>
                </a:solidFill>
                <a:latin typeface="Arial"/>
                <a:ea typeface="Arial"/>
                <a:cs typeface="Arial"/>
                <a:sym typeface="Arial"/>
              </a:rPr>
              <a:t>国際線＞機内・ラウンジ＞機内エンターテインメント（プログラムガイド）でご確認いただけます。</a:t>
            </a:r>
            <a:endParaRPr sz="1200" b="0" i="0" u="none" strike="noStrike" cap="none">
              <a:solidFill>
                <a:schemeClr val="dk1"/>
              </a:solidFill>
              <a:latin typeface="Arial"/>
              <a:ea typeface="Arial"/>
              <a:cs typeface="Arial"/>
              <a:sym typeface="Arial"/>
            </a:endParaRPr>
          </a:p>
        </p:txBody>
      </p:sp>
      <p:pic>
        <p:nvPicPr>
          <p:cNvPr id="679" name="Google Shape;679;p19"/>
          <p:cNvPicPr preferRelativeResize="0"/>
          <p:nvPr/>
        </p:nvPicPr>
        <p:blipFill rotWithShape="1">
          <a:blip r:embed="rId9">
            <a:alphaModFix/>
          </a:blip>
          <a:srcRect/>
          <a:stretch/>
        </p:blipFill>
        <p:spPr>
          <a:xfrm>
            <a:off x="794573" y="5645976"/>
            <a:ext cx="719998" cy="432000"/>
          </a:xfrm>
          <a:prstGeom prst="rect">
            <a:avLst/>
          </a:prstGeom>
          <a:noFill/>
          <a:ln>
            <a:noFill/>
          </a:ln>
        </p:spPr>
      </p:pic>
      <p:sp>
        <p:nvSpPr>
          <p:cNvPr id="688" name="Google Shape;688;p19"/>
          <p:cNvSpPr/>
          <p:nvPr/>
        </p:nvSpPr>
        <p:spPr>
          <a:xfrm>
            <a:off x="744315" y="6601263"/>
            <a:ext cx="1189321" cy="363329"/>
          </a:xfrm>
          <a:prstGeom prst="rect">
            <a:avLst/>
          </a:prstGeom>
          <a:solidFill>
            <a:srgbClr val="C00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689" name="Google Shape;689;p19"/>
          <p:cNvCxnSpPr/>
          <p:nvPr/>
        </p:nvCxnSpPr>
        <p:spPr>
          <a:xfrm flipH="1">
            <a:off x="1352682" y="5966480"/>
            <a:ext cx="3314400" cy="660900"/>
          </a:xfrm>
          <a:prstGeom prst="bentConnector4">
            <a:avLst>
              <a:gd name="adj1" fmla="val -6897"/>
              <a:gd name="adj2" fmla="val 66342"/>
            </a:avLst>
          </a:prstGeom>
          <a:noFill/>
          <a:ln w="9525" cap="flat" cmpd="sng">
            <a:solidFill>
              <a:schemeClr val="dk1"/>
            </a:solidFill>
            <a:prstDash val="solid"/>
            <a:miter lim="800000"/>
            <a:headEnd type="none" w="sm" len="sm"/>
            <a:tailEnd type="triangle" w="med" len="med"/>
          </a:ln>
        </p:spPr>
      </p:cxnSp>
      <p:sp>
        <p:nvSpPr>
          <p:cNvPr id="690" name="Google Shape;690;p19"/>
          <p:cNvSpPr txBox="1"/>
          <p:nvPr/>
        </p:nvSpPr>
        <p:spPr>
          <a:xfrm>
            <a:off x="708177" y="6028679"/>
            <a:ext cx="860184" cy="40468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｢映画･ビデオ｣</a:t>
            </a:r>
            <a:endParaRPr sz="1400" b="0" i="0" u="none" strike="noStrike" cap="none">
              <a:solidFill>
                <a:srgbClr val="000000"/>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選択</a:t>
            </a:r>
            <a:endParaRPr sz="600" b="0" i="0" u="none" strike="noStrike" cap="none">
              <a:solidFill>
                <a:schemeClr val="dk1"/>
              </a:solidFill>
              <a:latin typeface="Arial"/>
              <a:ea typeface="Arial"/>
              <a:cs typeface="Arial"/>
              <a:sym typeface="Arial"/>
            </a:endParaRPr>
          </a:p>
        </p:txBody>
      </p:sp>
      <p:sp>
        <p:nvSpPr>
          <p:cNvPr id="691" name="Google Shape;691;p19"/>
          <p:cNvSpPr txBox="1"/>
          <p:nvPr/>
        </p:nvSpPr>
        <p:spPr>
          <a:xfrm>
            <a:off x="1497720" y="6028679"/>
            <a:ext cx="856250" cy="40468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｢カテゴリー｣</a:t>
            </a:r>
            <a:endParaRPr sz="1400" b="0" i="0" u="none" strike="noStrike" cap="none">
              <a:solidFill>
                <a:srgbClr val="000000"/>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を選択</a:t>
            </a:r>
            <a:endParaRPr sz="1400" b="0" i="0" u="none" strike="noStrike" cap="none">
              <a:solidFill>
                <a:srgbClr val="000000"/>
              </a:solidFill>
              <a:latin typeface="Arial"/>
              <a:ea typeface="Arial"/>
              <a:cs typeface="Arial"/>
              <a:sym typeface="Arial"/>
            </a:endParaRPr>
          </a:p>
        </p:txBody>
      </p:sp>
      <p:sp>
        <p:nvSpPr>
          <p:cNvPr id="692" name="Google Shape;692;p19"/>
          <p:cNvSpPr txBox="1"/>
          <p:nvPr/>
        </p:nvSpPr>
        <p:spPr>
          <a:xfrm>
            <a:off x="2271963" y="6028679"/>
            <a:ext cx="903850" cy="40468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｢ビデオタイトル｣を選択</a:t>
            </a:r>
            <a:endParaRPr sz="600" b="0" i="0" u="none" strike="noStrike" cap="none">
              <a:solidFill>
                <a:schemeClr val="dk1"/>
              </a:solidFill>
              <a:latin typeface="Arial"/>
              <a:ea typeface="Arial"/>
              <a:cs typeface="Arial"/>
              <a:sym typeface="Arial"/>
            </a:endParaRPr>
          </a:p>
        </p:txBody>
      </p:sp>
      <p:sp>
        <p:nvSpPr>
          <p:cNvPr id="693" name="Google Shape;693;p19"/>
          <p:cNvSpPr txBox="1"/>
          <p:nvPr/>
        </p:nvSpPr>
        <p:spPr>
          <a:xfrm>
            <a:off x="3181797" y="6028679"/>
            <a:ext cx="637460" cy="40468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「再生」</a:t>
            </a:r>
            <a:endParaRPr sz="700" b="0" i="0" u="none" strike="noStrike" cap="none">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を選択</a:t>
            </a:r>
            <a:endParaRPr sz="600" b="0" i="0" u="none" strike="noStrike" cap="none">
              <a:solidFill>
                <a:schemeClr val="dk1"/>
              </a:solidFill>
              <a:latin typeface="Arial"/>
              <a:ea typeface="Arial"/>
              <a:cs typeface="Arial"/>
              <a:sym typeface="Arial"/>
            </a:endParaRPr>
          </a:p>
        </p:txBody>
      </p:sp>
      <p:sp>
        <p:nvSpPr>
          <p:cNvPr id="694" name="Google Shape;694;p19"/>
          <p:cNvSpPr txBox="1"/>
          <p:nvPr/>
        </p:nvSpPr>
        <p:spPr>
          <a:xfrm>
            <a:off x="3959015" y="6028679"/>
            <a:ext cx="676569" cy="40468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「言語」</a:t>
            </a:r>
            <a:endParaRPr sz="700" b="0" i="0" u="none" strike="noStrike" cap="none">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を選択</a:t>
            </a:r>
            <a:endParaRPr sz="600" b="0" i="0" u="none" strike="noStrike" cap="none">
              <a:solidFill>
                <a:schemeClr val="dk1"/>
              </a:solidFill>
              <a:latin typeface="Arial"/>
              <a:ea typeface="Arial"/>
              <a:cs typeface="Arial"/>
              <a:sym typeface="Arial"/>
            </a:endParaRPr>
          </a:p>
        </p:txBody>
      </p:sp>
      <p:sp>
        <p:nvSpPr>
          <p:cNvPr id="695" name="Google Shape;695;p19"/>
          <p:cNvSpPr txBox="1"/>
          <p:nvPr/>
        </p:nvSpPr>
        <p:spPr>
          <a:xfrm>
            <a:off x="652087" y="1164566"/>
            <a:ext cx="4551846" cy="1230296"/>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300"/>
              <a:buFont typeface="Arial"/>
              <a:buNone/>
            </a:pPr>
            <a:r>
              <a:rPr lang="ja-JP" sz="1300" b="0" i="0" u="none" strike="noStrike" cap="none">
                <a:solidFill>
                  <a:srgbClr val="000000"/>
                </a:solidFill>
                <a:latin typeface="Arial"/>
                <a:ea typeface="Arial"/>
                <a:cs typeface="Arial"/>
                <a:sym typeface="Arial"/>
              </a:rPr>
              <a:t>バラエティーや紀行、海外ドラマやアニメなどの番組前に流れるCMです。豊富なコンテンツをご用意しています。</a:t>
            </a:r>
            <a:endParaRPr sz="1300" b="0" i="0" u="none" strike="noStrike" cap="none">
              <a:solidFill>
                <a:srgbClr val="000000"/>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400"/>
              <a:buFont typeface="Arial"/>
              <a:buNone/>
            </a:pPr>
            <a:r>
              <a:rPr lang="ja-JP" sz="1200" b="0" i="0" u="none" strike="noStrike" cap="none">
                <a:solidFill>
                  <a:srgbClr val="000000"/>
                </a:solidFill>
                <a:latin typeface="Arial"/>
                <a:ea typeface="Arial"/>
                <a:cs typeface="Arial"/>
                <a:sym typeface="Arial"/>
              </a:rPr>
              <a:t>＊総番組数186ch</a:t>
            </a:r>
            <a:r>
              <a:rPr lang="ja-JP" sz="1200" b="0" i="0" u="none" strike="noStrike" cap="none" baseline="30000">
                <a:solidFill>
                  <a:srgbClr val="000000"/>
                </a:solidFill>
                <a:latin typeface="Arial"/>
                <a:ea typeface="Arial"/>
                <a:cs typeface="Arial"/>
                <a:sym typeface="Arial"/>
              </a:rPr>
              <a:t>※2</a:t>
            </a:r>
            <a:endParaRPr sz="1200" b="0" i="0" u="none" strike="noStrike" cap="none">
              <a:solidFill>
                <a:srgbClr val="000000"/>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grpSp>
        <p:nvGrpSpPr>
          <p:cNvPr id="696" name="Google Shape;696;p19"/>
          <p:cNvGrpSpPr/>
          <p:nvPr/>
        </p:nvGrpSpPr>
        <p:grpSpPr>
          <a:xfrm>
            <a:off x="763630" y="2073666"/>
            <a:ext cx="3556300" cy="627824"/>
            <a:chOff x="744745" y="2197628"/>
            <a:chExt cx="3148096" cy="627824"/>
          </a:xfrm>
        </p:grpSpPr>
        <p:sp>
          <p:nvSpPr>
            <p:cNvPr id="697" name="Google Shape;697;p19"/>
            <p:cNvSpPr txBox="1"/>
            <p:nvPr/>
          </p:nvSpPr>
          <p:spPr>
            <a:xfrm>
              <a:off x="744745" y="2416572"/>
              <a:ext cx="159771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Arial"/>
                  <a:ea typeface="Arial"/>
                  <a:cs typeface="Arial"/>
                  <a:sym typeface="Arial"/>
                </a:rPr>
                <a:t>月間視聴可能者数</a:t>
              </a:r>
              <a:endParaRPr sz="1200" b="0" i="0" u="none" strike="noStrike" cap="none" baseline="30000">
                <a:solidFill>
                  <a:schemeClr val="dk1"/>
                </a:solidFill>
                <a:latin typeface="Arial"/>
                <a:ea typeface="Arial"/>
                <a:cs typeface="Arial"/>
                <a:sym typeface="Arial"/>
              </a:endParaRPr>
            </a:p>
          </p:txBody>
        </p:sp>
        <p:sp>
          <p:nvSpPr>
            <p:cNvPr id="698" name="Google Shape;698;p19"/>
            <p:cNvSpPr txBox="1"/>
            <p:nvPr/>
          </p:nvSpPr>
          <p:spPr>
            <a:xfrm>
              <a:off x="2626127" y="2197628"/>
              <a:ext cx="1266714"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a:solidFill>
                    <a:srgbClr val="000000"/>
                  </a:solidFill>
                  <a:latin typeface="Arial"/>
                  <a:ea typeface="Arial"/>
                  <a:cs typeface="Arial"/>
                  <a:sym typeface="Arial"/>
                </a:rPr>
                <a:t>61.2</a:t>
              </a:r>
              <a:r>
                <a:rPr lang="ja-JP" sz="1200" b="0" i="0" u="none" strike="noStrike" cap="none">
                  <a:solidFill>
                    <a:srgbClr val="000000"/>
                  </a:solidFill>
                  <a:latin typeface="Arial"/>
                  <a:ea typeface="Arial"/>
                  <a:cs typeface="Arial"/>
                  <a:sym typeface="Arial"/>
                </a:rPr>
                <a:t>万人</a:t>
              </a:r>
              <a:r>
                <a:rPr lang="ja-JP" sz="1200" b="0" i="0" u="none" strike="noStrike" cap="none" baseline="30000">
                  <a:solidFill>
                    <a:srgbClr val="000000"/>
                  </a:solidFill>
                  <a:latin typeface="Arial"/>
                  <a:ea typeface="Arial"/>
                  <a:cs typeface="Arial"/>
                  <a:sym typeface="Arial"/>
                </a:rPr>
                <a:t>※1</a:t>
              </a:r>
              <a:endParaRPr sz="2000" b="0" i="0" u="none" strike="noStrike" cap="none" baseline="30000">
                <a:solidFill>
                  <a:srgbClr val="000000"/>
                </a:solidFill>
                <a:latin typeface="Arial"/>
                <a:ea typeface="Arial"/>
                <a:cs typeface="Arial"/>
                <a:sym typeface="Arial"/>
              </a:endParaRPr>
            </a:p>
          </p:txBody>
        </p:sp>
        <p:sp>
          <p:nvSpPr>
            <p:cNvPr id="699" name="Google Shape;699;p19"/>
            <p:cNvSpPr txBox="1"/>
            <p:nvPr/>
          </p:nvSpPr>
          <p:spPr>
            <a:xfrm>
              <a:off x="1943100" y="2455721"/>
              <a:ext cx="809056"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国際線 約</a:t>
              </a:r>
              <a:endParaRPr sz="1000" b="0" i="0" u="none" strike="noStrike" cap="none" baseline="30000">
                <a:solidFill>
                  <a:schemeClr val="dk1"/>
                </a:solidFill>
                <a:latin typeface="Arial"/>
                <a:ea typeface="Arial"/>
                <a:cs typeface="Arial"/>
                <a:sym typeface="Arial"/>
              </a:endParaRPr>
            </a:p>
          </p:txBody>
        </p:sp>
      </p:grpSp>
      <p:sp>
        <p:nvSpPr>
          <p:cNvPr id="700" name="Google Shape;700;p19"/>
          <p:cNvSpPr txBox="1"/>
          <p:nvPr/>
        </p:nvSpPr>
        <p:spPr>
          <a:xfrm>
            <a:off x="1994931" y="1849299"/>
            <a:ext cx="1430965"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（25年3月実績）</a:t>
            </a:r>
            <a:endParaRPr sz="1400" b="0" i="0" u="none" strike="noStrike" cap="none">
              <a:solidFill>
                <a:srgbClr val="000000"/>
              </a:solidFill>
              <a:latin typeface="Arial"/>
              <a:ea typeface="Arial"/>
              <a:cs typeface="Arial"/>
              <a:sym typeface="Arial"/>
            </a:endParaRPr>
          </a:p>
        </p:txBody>
      </p:sp>
      <p:sp>
        <p:nvSpPr>
          <p:cNvPr id="701" name="Google Shape;701;p19"/>
          <p:cNvSpPr txBox="1"/>
          <p:nvPr/>
        </p:nvSpPr>
        <p:spPr>
          <a:xfrm>
            <a:off x="5168035" y="6405105"/>
            <a:ext cx="5346450" cy="107333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000"/>
              <a:buFont typeface="Arial"/>
              <a:buNone/>
            </a:pPr>
            <a:r>
              <a:rPr lang="ja-JP" sz="800" b="0" i="0" u="none" strike="noStrike" cap="none">
                <a:solidFill>
                  <a:schemeClr val="dk1"/>
                </a:solidFill>
                <a:latin typeface="Arial"/>
                <a:ea typeface="Arial"/>
                <a:cs typeface="Arial"/>
                <a:sym typeface="Arial"/>
              </a:rPr>
              <a:t>※1：JALグループマンスリーレポート24年4月～25年3月 平均</a:t>
            </a: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a:solidFill>
                  <a:schemeClr val="dk1"/>
                </a:solidFill>
                <a:latin typeface="Arial"/>
                <a:ea typeface="Arial"/>
                <a:cs typeface="Arial"/>
                <a:sym typeface="Arial"/>
              </a:rPr>
              <a:t>※2：</a:t>
            </a:r>
            <a:r>
              <a:rPr lang="ja-JP" sz="800" b="0" i="0" u="none" strike="noStrike" cap="none">
                <a:solidFill>
                  <a:srgbClr val="000000"/>
                </a:solidFill>
                <a:latin typeface="Arial"/>
                <a:ea typeface="Arial"/>
                <a:cs typeface="Arial"/>
                <a:sym typeface="Arial"/>
              </a:rPr>
              <a:t>総作品数は月ごと・機材ごとに異なります。</a:t>
            </a:r>
            <a:r>
              <a:rPr lang="ja-JP" sz="800" b="0" i="0" u="none" strike="noStrike" cap="none">
                <a:solidFill>
                  <a:schemeClr val="dk1"/>
                </a:solidFill>
                <a:latin typeface="Arial"/>
                <a:ea typeface="Arial"/>
                <a:cs typeface="Arial"/>
                <a:sym typeface="Arial"/>
              </a:rPr>
              <a:t>予告なくCM上映不可の番組が発生する場合があります。　　</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a:solidFill>
                  <a:schemeClr val="dk1"/>
                </a:solidFill>
                <a:latin typeface="Arial"/>
                <a:ea typeface="Arial"/>
                <a:cs typeface="Arial"/>
                <a:sym typeface="Arial"/>
              </a:rPr>
              <a:t>　　  一部、番組数が少ない機材もあります。</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900"/>
              <a:buFont typeface="Arial"/>
              <a:buNone/>
            </a:pPr>
            <a:r>
              <a:rPr lang="ja-JP" sz="800" b="0" i="0" u="none" strike="noStrike" cap="none">
                <a:solidFill>
                  <a:schemeClr val="dk1"/>
                </a:solidFill>
                <a:latin typeface="Arial"/>
                <a:ea typeface="Arial"/>
                <a:cs typeface="Arial"/>
                <a:sym typeface="Arial"/>
              </a:rPr>
              <a:t>※再生・早送り・巻き戻し等の操作を行う際、画面上CMに重なるように操作ボタン等が数秒間表示されます。</a:t>
            </a: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その他、運航上のアナウンス発生時には再生が一時中断等される場合があります。</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endParaRPr sz="1100" b="0" i="0" u="none" strike="noStrike" cap="none">
              <a:solidFill>
                <a:srgbClr val="000000"/>
              </a:solidFill>
              <a:highlight>
                <a:srgbClr val="FFFF00"/>
              </a:highlight>
              <a:latin typeface="Arial"/>
              <a:ea typeface="Arial"/>
              <a:cs typeface="Arial"/>
              <a:sym typeface="Arial"/>
            </a:endParaRPr>
          </a:p>
        </p:txBody>
      </p:sp>
      <p:sp>
        <p:nvSpPr>
          <p:cNvPr id="702" name="Google Shape;702;p19"/>
          <p:cNvSpPr txBox="1"/>
          <p:nvPr/>
        </p:nvSpPr>
        <p:spPr>
          <a:xfrm>
            <a:off x="665792" y="6617036"/>
            <a:ext cx="1432695" cy="337744"/>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100"/>
              <a:buFont typeface="Arial"/>
              <a:buNone/>
            </a:pPr>
            <a:r>
              <a:rPr lang="ja-JP" sz="1100" b="1" i="0" u="none" strike="noStrike" cap="none">
                <a:solidFill>
                  <a:schemeClr val="lt1"/>
                </a:solidFill>
                <a:latin typeface="Arial"/>
                <a:ea typeface="Arial"/>
                <a:cs typeface="Arial"/>
                <a:sym typeface="Arial"/>
              </a:rPr>
              <a:t>CM①②③④⑤</a:t>
            </a:r>
            <a:endParaRPr sz="1050" b="1" i="0" u="none" strike="noStrike" cap="none">
              <a:solidFill>
                <a:schemeClr val="lt1"/>
              </a:solidFill>
              <a:latin typeface="Arial"/>
              <a:ea typeface="Arial"/>
              <a:cs typeface="Arial"/>
              <a:sym typeface="Arial"/>
            </a:endParaRPr>
          </a:p>
        </p:txBody>
      </p:sp>
      <p:graphicFrame>
        <p:nvGraphicFramePr>
          <p:cNvPr id="703" name="Google Shape;703;p19"/>
          <p:cNvGraphicFramePr/>
          <p:nvPr/>
        </p:nvGraphicFramePr>
        <p:xfrm>
          <a:off x="5231023" y="1190728"/>
          <a:ext cx="5220475" cy="5088000"/>
        </p:xfrm>
        <a:graphic>
          <a:graphicData uri="http://schemas.openxmlformats.org/drawingml/2006/table">
            <a:tbl>
              <a:tblPr firstCol="1" bandRow="1">
                <a:noFill/>
                <a:tableStyleId>{00B5FACB-EEB9-4DDA-9D02-248EF6438E66}</a:tableStyleId>
              </a:tblPr>
              <a:tblGrid>
                <a:gridCol w="992525">
                  <a:extLst>
                    <a:ext uri="{9D8B030D-6E8A-4147-A177-3AD203B41FA5}">
                      <a16:colId xmlns:a16="http://schemas.microsoft.com/office/drawing/2014/main" val="20000"/>
                    </a:ext>
                  </a:extLst>
                </a:gridCol>
                <a:gridCol w="4227950">
                  <a:extLst>
                    <a:ext uri="{9D8B030D-6E8A-4147-A177-3AD203B41FA5}">
                      <a16:colId xmlns:a16="http://schemas.microsoft.com/office/drawing/2014/main" val="20001"/>
                    </a:ext>
                  </a:extLst>
                </a:gridCol>
              </a:tblGrid>
              <a:tr h="6261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上映メディア</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JAL運航機材　個人用モニター </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solidFill>
                            <a:srgbClr val="FF0000"/>
                          </a:solidFill>
                          <a:latin typeface="Arial"/>
                          <a:ea typeface="Arial"/>
                          <a:cs typeface="Arial"/>
                          <a:sym typeface="Arial"/>
                        </a:rPr>
                        <a:t>対象クラス：全クラス　全言語共通</a:t>
                      </a:r>
                      <a:endParaRPr sz="1400" u="none" strike="noStrike" cap="none"/>
                    </a:p>
                  </a:txBody>
                  <a:tcPr marL="180000" marR="180000" marT="108000" marB="108000" anchor="ctr"/>
                </a:tc>
                <a:extLst>
                  <a:ext uri="{0D108BD9-81ED-4DB2-BD59-A6C34878D82A}">
                    <a16:rowId xmlns:a16="http://schemas.microsoft.com/office/drawing/2014/main" val="10000"/>
                  </a:ext>
                </a:extLst>
              </a:tr>
              <a:tr h="7504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上映便数</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solidFill>
                            <a:schemeClr val="dk1"/>
                          </a:solidFill>
                          <a:latin typeface="Arial"/>
                          <a:ea typeface="Arial"/>
                          <a:cs typeface="Arial"/>
                          <a:sym typeface="Arial"/>
                        </a:rPr>
                        <a:t>約</a:t>
                      </a:r>
                      <a:r>
                        <a:rPr lang="ja-JP" sz="1000" u="none" strike="noStrike" cap="none">
                          <a:solidFill>
                            <a:srgbClr val="000000"/>
                          </a:solidFill>
                          <a:latin typeface="Arial"/>
                          <a:ea typeface="Arial"/>
                          <a:cs typeface="Arial"/>
                          <a:sym typeface="Arial"/>
                        </a:rPr>
                        <a:t>3,600便/</a:t>
                      </a:r>
                      <a:r>
                        <a:rPr lang="ja-JP" sz="1000" u="none" strike="noStrike" cap="none">
                          <a:solidFill>
                            <a:schemeClr val="dk1"/>
                          </a:solidFill>
                          <a:latin typeface="Arial"/>
                          <a:ea typeface="Arial"/>
                          <a:cs typeface="Arial"/>
                          <a:sym typeface="Arial"/>
                        </a:rPr>
                        <a:t>月</a:t>
                      </a:r>
                      <a:r>
                        <a:rPr lang="ja-JP" sz="1000" u="none" strike="noStrike" cap="none" baseline="30000">
                          <a:latin typeface="Arial"/>
                          <a:ea typeface="Arial"/>
                          <a:cs typeface="Arial"/>
                          <a:sym typeface="Arial"/>
                        </a:rPr>
                        <a:t>※1 </a:t>
                      </a:r>
                      <a:endParaRPr sz="1000" u="none" strike="noStrike" cap="none"/>
                    </a:p>
                    <a:p>
                      <a:pPr marL="0" marR="0" lvl="0" indent="0" algn="l" rtl="0">
                        <a:lnSpc>
                          <a:spcPct val="130000"/>
                        </a:lnSpc>
                        <a:spcBef>
                          <a:spcPts val="0"/>
                        </a:spcBef>
                        <a:spcAft>
                          <a:spcPts val="0"/>
                        </a:spcAft>
                        <a:buClr>
                          <a:srgbClr val="000000"/>
                        </a:buClr>
                        <a:buSzPts val="1000"/>
                        <a:buFont typeface="Arial"/>
                        <a:buNone/>
                      </a:pPr>
                      <a:r>
                        <a:rPr lang="ja-JP" sz="800" b="0" i="0" u="none" strike="noStrike" cap="none">
                          <a:solidFill>
                            <a:srgbClr val="000000"/>
                          </a:solidFill>
                          <a:latin typeface="Arial"/>
                          <a:ea typeface="Arial"/>
                          <a:cs typeface="Arial"/>
                          <a:sym typeface="Arial"/>
                        </a:rPr>
                        <a:t>※このうち、一部の機材では上映されない場合があります。</a:t>
                      </a:r>
                      <a:endParaRPr sz="800" b="0" i="0" u="none" strike="noStrike" cap="none">
                        <a:solidFill>
                          <a:srgbClr val="000000"/>
                        </a:solidFill>
                        <a:latin typeface="Arial"/>
                        <a:ea typeface="Arial"/>
                        <a:cs typeface="Arial"/>
                        <a:sym typeface="Arial"/>
                      </a:endParaRPr>
                    </a:p>
                    <a:p>
                      <a:pPr marL="0" marR="0" lvl="0" indent="0" algn="l" rtl="0">
                        <a:lnSpc>
                          <a:spcPct val="130000"/>
                        </a:lnSpc>
                        <a:spcBef>
                          <a:spcPts val="0"/>
                        </a:spcBef>
                        <a:spcAft>
                          <a:spcPts val="0"/>
                        </a:spcAft>
                        <a:buClr>
                          <a:srgbClr val="000000"/>
                        </a:buClr>
                        <a:buSzPts val="1000"/>
                        <a:buFont typeface="Arial"/>
                        <a:buNone/>
                      </a:pPr>
                      <a:r>
                        <a:rPr lang="ja-JP" sz="800" b="0" i="0" u="none" strike="noStrike" cap="none">
                          <a:solidFill>
                            <a:srgbClr val="000000"/>
                          </a:solidFill>
                          <a:latin typeface="Arial"/>
                          <a:ea typeface="Arial"/>
                          <a:cs typeface="Arial"/>
                          <a:sym typeface="Arial"/>
                        </a:rPr>
                        <a:t>※別途、</a:t>
                      </a:r>
                      <a:r>
                        <a:rPr lang="ja-JP" sz="800" u="none" strike="noStrike" cap="none">
                          <a:latin typeface="Arial"/>
                          <a:ea typeface="Arial"/>
                          <a:cs typeface="Arial"/>
                          <a:sym typeface="Arial"/>
                        </a:rPr>
                        <a:t>チャーターを含む臨時便でも上映する場合があります。</a:t>
                      </a:r>
                      <a:endParaRPr sz="8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1"/>
                  </a:ext>
                </a:extLst>
              </a:tr>
              <a:tr h="4333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上映路線</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国際線</a:t>
                      </a:r>
                      <a:r>
                        <a:rPr lang="ja-JP" sz="1000" b="0" u="none" strike="noStrike" cap="none">
                          <a:latin typeface="Arial"/>
                          <a:ea typeface="Arial"/>
                          <a:cs typeface="Arial"/>
                          <a:sym typeface="Arial"/>
                        </a:rPr>
                        <a:t>JAL運航</a:t>
                      </a:r>
                      <a:r>
                        <a:rPr lang="ja-JP" sz="1000" u="none" strike="noStrike" cap="none">
                          <a:latin typeface="Arial"/>
                          <a:ea typeface="Arial"/>
                          <a:cs typeface="Arial"/>
                          <a:sym typeface="Arial"/>
                        </a:rPr>
                        <a:t>路線</a:t>
                      </a:r>
                      <a:endParaRPr sz="10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2"/>
                  </a:ext>
                </a:extLst>
              </a:tr>
              <a:tr h="4124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上映秒数</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15秒 　</a:t>
                      </a:r>
                      <a:r>
                        <a:rPr lang="ja-JP" sz="900" u="none" strike="noStrike" cap="none">
                          <a:latin typeface="Arial"/>
                          <a:ea typeface="Arial"/>
                          <a:cs typeface="Arial"/>
                          <a:sym typeface="Arial"/>
                        </a:rPr>
                        <a:t>※上映順・上映グループはお任せいただきます。 </a:t>
                      </a:r>
                      <a:endParaRPr sz="10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3"/>
                  </a:ext>
                </a:extLst>
              </a:tr>
              <a:tr h="4259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販売枠数</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5枠　</a:t>
                      </a:r>
                      <a:r>
                        <a:rPr lang="ja-JP" sz="900" b="0" i="0" u="none" strike="noStrike" cap="none">
                          <a:solidFill>
                            <a:srgbClr val="000000"/>
                          </a:solidFill>
                          <a:latin typeface="Arial"/>
                          <a:ea typeface="Arial"/>
                          <a:cs typeface="Arial"/>
                          <a:sym typeface="Arial"/>
                        </a:rPr>
                        <a:t>※1社につき2枠/月まで購入可。 </a:t>
                      </a:r>
                      <a:endParaRPr sz="1000" u="none" strike="noStrike" cap="none"/>
                    </a:p>
                  </a:txBody>
                  <a:tcPr marL="180000" marR="180000" marT="108000" marB="108000" anchor="ctr"/>
                </a:tc>
                <a:extLst>
                  <a:ext uri="{0D108BD9-81ED-4DB2-BD59-A6C34878D82A}">
                    <a16:rowId xmlns:a16="http://schemas.microsoft.com/office/drawing/2014/main" val="10004"/>
                  </a:ext>
                </a:extLst>
              </a:tr>
              <a:tr h="5880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上映期間 </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1カ月間（毎月1日〜末日）</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00"/>
                        <a:buFont typeface="Arial"/>
                        <a:buNone/>
                      </a:pPr>
                      <a:r>
                        <a:rPr lang="ja-JP" sz="800" u="none" strike="noStrike" cap="none">
                          <a:latin typeface="Arial"/>
                          <a:ea typeface="Arial"/>
                          <a:cs typeface="Arial"/>
                          <a:sym typeface="Arial"/>
                        </a:rPr>
                        <a:t>※機材繰りなどの諸事情により上映開始日・終了日が前後する場合があります。</a:t>
                      </a:r>
                      <a:endParaRPr sz="800" u="none" strike="noStrike" cap="none"/>
                    </a:p>
                  </a:txBody>
                  <a:tcPr marL="180000" marR="180000" marT="108000" marB="108000" anchor="ctr"/>
                </a:tc>
                <a:extLst>
                  <a:ext uri="{0D108BD9-81ED-4DB2-BD59-A6C34878D82A}">
                    <a16:rowId xmlns:a16="http://schemas.microsoft.com/office/drawing/2014/main" val="10005"/>
                  </a:ext>
                </a:extLst>
              </a:tr>
              <a:tr h="4124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料金</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a:solidFill>
                            <a:schemeClr val="dk1"/>
                          </a:solidFill>
                          <a:latin typeface="Arial"/>
                          <a:ea typeface="Arial"/>
                          <a:cs typeface="Arial"/>
                          <a:sym typeface="Arial"/>
                        </a:rPr>
                        <a:t>1</a:t>
                      </a:r>
                      <a:r>
                        <a:rPr lang="ja-JP" sz="1000" u="none" strike="noStrike" cap="none">
                          <a:latin typeface="Arial"/>
                          <a:ea typeface="Arial"/>
                          <a:cs typeface="Arial"/>
                          <a:sym typeface="Arial"/>
                        </a:rPr>
                        <a:t>,800,000円/枠/月</a:t>
                      </a:r>
                      <a:r>
                        <a:rPr lang="ja-JP" sz="1000" b="0" i="0" u="none" strike="noStrike" cap="none">
                          <a:solidFill>
                            <a:srgbClr val="000000"/>
                          </a:solidFill>
                          <a:latin typeface="Arial"/>
                          <a:ea typeface="Arial"/>
                          <a:cs typeface="Arial"/>
                          <a:sym typeface="Arial"/>
                        </a:rPr>
                        <a:t>（税抜）</a:t>
                      </a:r>
                      <a:endParaRPr sz="10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6"/>
                  </a:ext>
                </a:extLst>
              </a:tr>
              <a:tr h="4333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料金適用期間</a:t>
                      </a:r>
                      <a:endParaRPr sz="1000" u="none" strike="noStrike" cap="none">
                        <a:solidFill>
                          <a:schemeClr val="lt1"/>
                        </a:solidFill>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a:solidFill>
                            <a:schemeClr val="dk1"/>
                          </a:solidFill>
                          <a:latin typeface="Arial"/>
                          <a:ea typeface="Arial"/>
                          <a:cs typeface="Arial"/>
                          <a:sym typeface="Arial"/>
                        </a:rPr>
                        <a:t>2025年4月～2026年3月上映分</a:t>
                      </a:r>
                      <a:endParaRPr sz="1000" b="0" i="0" u="none" strike="noStrike" cap="none">
                        <a:solidFill>
                          <a:schemeClr val="dk1"/>
                        </a:solidFill>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7"/>
                  </a:ext>
                </a:extLst>
              </a:tr>
              <a:tr h="5880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納品日</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a:solidFill>
                            <a:srgbClr val="000000"/>
                          </a:solidFill>
                          <a:latin typeface="Arial"/>
                          <a:ea typeface="Arial"/>
                          <a:cs typeface="Arial"/>
                          <a:sym typeface="Arial"/>
                        </a:rPr>
                        <a:t>上映開始の前々月13日頃</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800" b="0" i="0" u="none" strike="noStrike" cap="none">
                          <a:solidFill>
                            <a:srgbClr val="000000"/>
                          </a:solidFill>
                          <a:latin typeface="Arial"/>
                          <a:ea typeface="Arial"/>
                          <a:cs typeface="Arial"/>
                          <a:sym typeface="Arial"/>
                        </a:rPr>
                        <a:t>※具体的な日付はお問い合わせください。</a:t>
                      </a:r>
                      <a:endParaRPr sz="1400" u="none" strike="noStrike" cap="none"/>
                    </a:p>
                  </a:txBody>
                  <a:tcPr marL="180000" marR="180000" marT="108000" marB="108000" anchor="ctr"/>
                </a:tc>
                <a:extLst>
                  <a:ext uri="{0D108BD9-81ED-4DB2-BD59-A6C34878D82A}">
                    <a16:rowId xmlns:a16="http://schemas.microsoft.com/office/drawing/2014/main" val="10008"/>
                  </a:ext>
                </a:extLst>
              </a:tr>
              <a:tr h="4178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備考</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a:solidFill>
                            <a:srgbClr val="000000"/>
                          </a:solidFill>
                          <a:latin typeface="Arial"/>
                          <a:ea typeface="Arial"/>
                          <a:cs typeface="Arial"/>
                          <a:sym typeface="Arial"/>
                        </a:rPr>
                        <a:t>早送り可 / </a:t>
                      </a:r>
                      <a:r>
                        <a:rPr lang="ja-JP" sz="1000" u="none" strike="noStrike" cap="none">
                          <a:latin typeface="Arial"/>
                          <a:ea typeface="Arial"/>
                          <a:cs typeface="Arial"/>
                          <a:sym typeface="Arial"/>
                        </a:rPr>
                        <a:t>個人モニター上での外部遷移は不可</a:t>
                      </a:r>
                      <a:endParaRPr sz="1400" u="none" strike="noStrike" cap="none"/>
                    </a:p>
                  </a:txBody>
                  <a:tcPr marL="180000" marR="180000" marT="108000" marB="108000" anchor="ctr"/>
                </a:tc>
                <a:extLst>
                  <a:ext uri="{0D108BD9-81ED-4DB2-BD59-A6C34878D82A}">
                    <a16:rowId xmlns:a16="http://schemas.microsoft.com/office/drawing/2014/main" val="10009"/>
                  </a:ext>
                </a:extLst>
              </a:tr>
            </a:tbl>
          </a:graphicData>
        </a:graphic>
      </p:graphicFrame>
      <p:grpSp>
        <p:nvGrpSpPr>
          <p:cNvPr id="704" name="Google Shape;704;p19"/>
          <p:cNvGrpSpPr/>
          <p:nvPr/>
        </p:nvGrpSpPr>
        <p:grpSpPr>
          <a:xfrm>
            <a:off x="542151" y="5259487"/>
            <a:ext cx="4406901" cy="382492"/>
            <a:chOff x="411340" y="2154438"/>
            <a:chExt cx="4406901" cy="382492"/>
          </a:xfrm>
        </p:grpSpPr>
        <p:sp>
          <p:nvSpPr>
            <p:cNvPr id="705" name="Google Shape;705;p19"/>
            <p:cNvSpPr txBox="1"/>
            <p:nvPr/>
          </p:nvSpPr>
          <p:spPr>
            <a:xfrm>
              <a:off x="666410" y="2154438"/>
              <a:ext cx="3738600" cy="252336"/>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ビデオ前CM上映までの流れ</a:t>
              </a:r>
              <a:endParaRPr sz="800" b="0" i="0" u="none" strike="noStrike" cap="none">
                <a:solidFill>
                  <a:srgbClr val="000000"/>
                </a:solidFill>
                <a:latin typeface="Arial"/>
                <a:ea typeface="Arial"/>
                <a:cs typeface="Arial"/>
                <a:sym typeface="Arial"/>
              </a:endParaRPr>
            </a:p>
          </p:txBody>
        </p:sp>
        <p:grpSp>
          <p:nvGrpSpPr>
            <p:cNvPr id="706" name="Google Shape;706;p19"/>
            <p:cNvGrpSpPr/>
            <p:nvPr/>
          </p:nvGrpSpPr>
          <p:grpSpPr>
            <a:xfrm>
              <a:off x="411340" y="2223018"/>
              <a:ext cx="4406901" cy="313913"/>
              <a:chOff x="434568" y="5145443"/>
              <a:chExt cx="4517566" cy="326871"/>
            </a:xfrm>
          </p:grpSpPr>
          <p:pic>
            <p:nvPicPr>
              <p:cNvPr id="707" name="Google Shape;707;p19"/>
              <p:cNvPicPr preferRelativeResize="0"/>
              <p:nvPr/>
            </p:nvPicPr>
            <p:blipFill rotWithShape="1">
              <a:blip r:embed="rId10">
                <a:alphaModFix/>
              </a:blip>
              <a:srcRect/>
              <a:stretch/>
            </p:blipFill>
            <p:spPr>
              <a:xfrm rot="-1800000">
                <a:off x="478360" y="5189235"/>
                <a:ext cx="239286" cy="239286"/>
              </a:xfrm>
              <a:prstGeom prst="rect">
                <a:avLst/>
              </a:prstGeom>
              <a:noFill/>
              <a:ln>
                <a:noFill/>
              </a:ln>
            </p:spPr>
          </p:pic>
          <p:cxnSp>
            <p:nvCxnSpPr>
              <p:cNvPr id="708" name="Google Shape;708;p19"/>
              <p:cNvCxnSpPr/>
              <p:nvPr/>
            </p:nvCxnSpPr>
            <p:spPr>
              <a:xfrm>
                <a:off x="746855" y="5349167"/>
                <a:ext cx="4205279" cy="0"/>
              </a:xfrm>
              <a:prstGeom prst="straightConnector1">
                <a:avLst/>
              </a:prstGeom>
              <a:noFill/>
              <a:ln w="9525" cap="flat" cmpd="sng">
                <a:solidFill>
                  <a:schemeClr val="dk1"/>
                </a:solidFill>
                <a:prstDash val="solid"/>
                <a:miter lim="800000"/>
                <a:headEnd type="none" w="sm" len="sm"/>
                <a:tailEnd type="none" w="sm" len="sm"/>
              </a:ln>
            </p:spPr>
          </p:cxn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31"/>
          <p:cNvSpPr txBox="1"/>
          <p:nvPr/>
        </p:nvSpPr>
        <p:spPr>
          <a:xfrm>
            <a:off x="986732" y="396003"/>
            <a:ext cx="8593203"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言語出し分けオプションのご案内　※一部メニュー限定</a:t>
            </a:r>
            <a:endParaRPr sz="1400" b="0" i="0" u="none" strike="noStrike" cap="none">
              <a:solidFill>
                <a:srgbClr val="000000"/>
              </a:solidFill>
              <a:latin typeface="Arial"/>
              <a:ea typeface="Arial"/>
              <a:cs typeface="Arial"/>
              <a:sym typeface="Arial"/>
            </a:endParaRPr>
          </a:p>
        </p:txBody>
      </p:sp>
      <p:sp>
        <p:nvSpPr>
          <p:cNvPr id="714" name="Google Shape;714;p31"/>
          <p:cNvSpPr/>
          <p:nvPr/>
        </p:nvSpPr>
        <p:spPr>
          <a:xfrm>
            <a:off x="118470" y="99759"/>
            <a:ext cx="263236" cy="1380390"/>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15" name="Google Shape;715;p31"/>
          <p:cNvSpPr txBox="1"/>
          <p:nvPr/>
        </p:nvSpPr>
        <p:spPr>
          <a:xfrm rot="5400000">
            <a:off x="-440108" y="621083"/>
            <a:ext cx="1380392"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100"/>
              <a:buFont typeface="Arial"/>
              <a:buNone/>
            </a:pPr>
            <a:r>
              <a:rPr lang="ja-JP" sz="1100" b="0" i="0" u="none" strike="noStrike" cap="none">
                <a:solidFill>
                  <a:schemeClr val="lt1"/>
                </a:solidFill>
                <a:latin typeface="Arial"/>
                <a:ea typeface="Arial"/>
                <a:cs typeface="Arial"/>
                <a:sym typeface="Arial"/>
              </a:rPr>
              <a:t>有料オプション</a:t>
            </a:r>
            <a:endParaRPr sz="1400" b="0" i="0" u="none" strike="noStrike" cap="none">
              <a:solidFill>
                <a:srgbClr val="000000"/>
              </a:solidFill>
              <a:latin typeface="Arial"/>
              <a:ea typeface="Arial"/>
              <a:cs typeface="Arial"/>
              <a:sym typeface="Arial"/>
            </a:endParaRPr>
          </a:p>
        </p:txBody>
      </p:sp>
      <p:sp>
        <p:nvSpPr>
          <p:cNvPr id="716" name="Google Shape;716;p31"/>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19</a:t>
            </a:fld>
            <a:endParaRPr/>
          </a:p>
        </p:txBody>
      </p:sp>
      <p:cxnSp>
        <p:nvCxnSpPr>
          <p:cNvPr id="717" name="Google Shape;717;p31"/>
          <p:cNvCxnSpPr/>
          <p:nvPr/>
        </p:nvCxnSpPr>
        <p:spPr>
          <a:xfrm>
            <a:off x="986732" y="934572"/>
            <a:ext cx="8902920" cy="0"/>
          </a:xfrm>
          <a:prstGeom prst="straightConnector1">
            <a:avLst/>
          </a:prstGeom>
          <a:noFill/>
          <a:ln w="9525" cap="flat" cmpd="sng">
            <a:solidFill>
              <a:schemeClr val="dk1"/>
            </a:solidFill>
            <a:prstDash val="solid"/>
            <a:miter lim="800000"/>
            <a:headEnd type="none" w="sm" len="sm"/>
            <a:tailEnd type="none" w="sm" len="sm"/>
          </a:ln>
        </p:spPr>
      </p:cxnSp>
      <p:sp>
        <p:nvSpPr>
          <p:cNvPr id="718" name="Google Shape;718;p31"/>
          <p:cNvSpPr txBox="1"/>
          <p:nvPr/>
        </p:nvSpPr>
        <p:spPr>
          <a:xfrm>
            <a:off x="903152" y="1064691"/>
            <a:ext cx="9857014" cy="415458"/>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500" b="1" i="0" u="none" strike="noStrike" cap="none">
                <a:solidFill>
                  <a:srgbClr val="000000"/>
                </a:solidFill>
                <a:latin typeface="Arial"/>
                <a:ea typeface="Arial"/>
                <a:cs typeface="Arial"/>
                <a:sym typeface="Arial"/>
              </a:rPr>
              <a:t>個人モニターの言語選択画面で選択された言語に応じて、表示する広告素材を出し分けることが可能です。</a:t>
            </a:r>
            <a:endParaRPr sz="1500" b="1" i="0" u="none" strike="noStrike" cap="none">
              <a:solidFill>
                <a:srgbClr val="000000"/>
              </a:solidFill>
              <a:latin typeface="Arial"/>
              <a:ea typeface="Arial"/>
              <a:cs typeface="Arial"/>
              <a:sym typeface="Arial"/>
            </a:endParaRPr>
          </a:p>
        </p:txBody>
      </p:sp>
      <p:sp>
        <p:nvSpPr>
          <p:cNvPr id="719" name="Google Shape;719;p31"/>
          <p:cNvSpPr/>
          <p:nvPr/>
        </p:nvSpPr>
        <p:spPr>
          <a:xfrm>
            <a:off x="8399721" y="33916"/>
            <a:ext cx="2150637" cy="538570"/>
          </a:xfrm>
          <a:prstGeom prst="roundRect">
            <a:avLst>
              <a:gd name="adj" fmla="val 16667"/>
            </a:avLst>
          </a:prstGeom>
          <a:solidFill>
            <a:srgbClr val="FFCC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sz="1400" b="1" i="0" u="none" strike="noStrike" cap="none">
                <a:solidFill>
                  <a:schemeClr val="dk1"/>
                </a:solidFill>
                <a:latin typeface="Arial"/>
                <a:ea typeface="Arial"/>
                <a:cs typeface="Arial"/>
                <a:sym typeface="Arial"/>
              </a:rPr>
              <a:t>NEW</a:t>
            </a:r>
            <a:endParaRPr sz="1100" b="0" i="0" u="none" strike="noStrike" cap="none">
              <a:solidFill>
                <a:schemeClr val="dk1"/>
              </a:solidFill>
              <a:latin typeface="Arial"/>
              <a:ea typeface="Arial"/>
              <a:cs typeface="Arial"/>
              <a:sym typeface="Arial"/>
            </a:endParaRPr>
          </a:p>
        </p:txBody>
      </p:sp>
      <p:sp>
        <p:nvSpPr>
          <p:cNvPr id="720" name="Google Shape;720;p31"/>
          <p:cNvSpPr txBox="1"/>
          <p:nvPr/>
        </p:nvSpPr>
        <p:spPr>
          <a:xfrm>
            <a:off x="911852" y="1727526"/>
            <a:ext cx="2777646" cy="337744"/>
          </a:xfrm>
          <a:prstGeom prst="rect">
            <a:avLst/>
          </a:prstGeom>
          <a:solidFill>
            <a:srgbClr val="595959"/>
          </a:solid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700"/>
              <a:buFont typeface="Arial"/>
              <a:buNone/>
            </a:pPr>
            <a:r>
              <a:rPr lang="ja-JP" sz="1100" b="1" i="0" u="none" strike="noStrike" cap="none" dirty="0">
                <a:solidFill>
                  <a:schemeClr val="lt1"/>
                </a:solidFill>
                <a:latin typeface="Arial"/>
                <a:ea typeface="Arial"/>
                <a:cs typeface="Arial"/>
                <a:sym typeface="Arial"/>
              </a:rPr>
              <a:t>個人モニター　言語選択画面</a:t>
            </a:r>
            <a:endParaRPr sz="1100" b="0" i="0" u="none" strike="noStrike" cap="none" dirty="0">
              <a:solidFill>
                <a:schemeClr val="lt1"/>
              </a:solidFill>
              <a:latin typeface="Arial"/>
              <a:ea typeface="Arial"/>
              <a:cs typeface="Arial"/>
              <a:sym typeface="Arial"/>
            </a:endParaRPr>
          </a:p>
        </p:txBody>
      </p:sp>
      <p:sp>
        <p:nvSpPr>
          <p:cNvPr id="721" name="Google Shape;721;p31"/>
          <p:cNvSpPr/>
          <p:nvPr/>
        </p:nvSpPr>
        <p:spPr>
          <a:xfrm>
            <a:off x="4380500" y="2271261"/>
            <a:ext cx="1603873" cy="365549"/>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dirty="0">
                <a:solidFill>
                  <a:schemeClr val="lt1"/>
                </a:solidFill>
                <a:latin typeface="Arial"/>
                <a:ea typeface="Arial"/>
                <a:cs typeface="Arial"/>
                <a:sym typeface="Arial"/>
              </a:rPr>
              <a:t>お客さまが言語を選択</a:t>
            </a:r>
            <a:endParaRPr sz="1000" b="1" i="0" u="none" strike="noStrike" cap="none" dirty="0">
              <a:solidFill>
                <a:schemeClr val="lt1"/>
              </a:solidFill>
              <a:latin typeface="Arial"/>
              <a:ea typeface="Arial"/>
              <a:cs typeface="Arial"/>
              <a:sym typeface="Arial"/>
            </a:endParaRPr>
          </a:p>
        </p:txBody>
      </p:sp>
      <p:sp>
        <p:nvSpPr>
          <p:cNvPr id="722" name="Google Shape;722;p31"/>
          <p:cNvSpPr/>
          <p:nvPr/>
        </p:nvSpPr>
        <p:spPr>
          <a:xfrm>
            <a:off x="6536307" y="2270482"/>
            <a:ext cx="3428619" cy="365549"/>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dirty="0">
                <a:solidFill>
                  <a:schemeClr val="lt1"/>
                </a:solidFill>
                <a:latin typeface="Arial"/>
                <a:ea typeface="Arial"/>
                <a:cs typeface="Arial"/>
                <a:sym typeface="Arial"/>
              </a:rPr>
              <a:t>選択した言語に応じて異なる2種類の広告素材を表示</a:t>
            </a:r>
            <a:endParaRPr sz="1000" b="1" i="0" u="none" strike="noStrike" cap="none" dirty="0">
              <a:solidFill>
                <a:schemeClr val="lt1"/>
              </a:solidFill>
              <a:latin typeface="Arial"/>
              <a:ea typeface="Arial"/>
              <a:cs typeface="Arial"/>
              <a:sym typeface="Arial"/>
            </a:endParaRPr>
          </a:p>
        </p:txBody>
      </p:sp>
      <p:sp>
        <p:nvSpPr>
          <p:cNvPr id="723" name="Google Shape;723;p31"/>
          <p:cNvSpPr txBox="1"/>
          <p:nvPr/>
        </p:nvSpPr>
        <p:spPr>
          <a:xfrm>
            <a:off x="4075294" y="5659181"/>
            <a:ext cx="6616519" cy="49321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000"/>
              <a:buFont typeface="Arial"/>
              <a:buNone/>
            </a:pPr>
            <a:r>
              <a:rPr lang="ja-JP" sz="1100" b="0" i="0" u="none" strike="noStrike" cap="none">
                <a:solidFill>
                  <a:schemeClr val="dk1"/>
                </a:solidFill>
                <a:latin typeface="Arial"/>
                <a:ea typeface="Arial"/>
                <a:cs typeface="Arial"/>
                <a:sym typeface="Arial"/>
              </a:rPr>
              <a:t>※広告素材は日本語を選択したお客さま用、日本語以外の全ての言語を選択したお客さま用の</a:t>
            </a:r>
            <a:endParaRPr sz="11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1100" b="0" i="0" u="none" strike="noStrike" cap="none">
                <a:solidFill>
                  <a:schemeClr val="dk1"/>
                </a:solidFill>
                <a:latin typeface="Arial"/>
                <a:ea typeface="Arial"/>
                <a:cs typeface="Arial"/>
                <a:sym typeface="Arial"/>
              </a:rPr>
              <a:t>　合計2種類が上限。</a:t>
            </a:r>
            <a:endParaRPr sz="1100" b="0" i="0" u="none" strike="noStrike" cap="none">
              <a:solidFill>
                <a:schemeClr val="dk1"/>
              </a:solidFill>
              <a:latin typeface="Arial"/>
              <a:ea typeface="Arial"/>
              <a:cs typeface="Arial"/>
              <a:sym typeface="Arial"/>
            </a:endParaRPr>
          </a:p>
        </p:txBody>
      </p:sp>
      <p:sp>
        <p:nvSpPr>
          <p:cNvPr id="724" name="Google Shape;724;p31"/>
          <p:cNvSpPr txBox="1"/>
          <p:nvPr/>
        </p:nvSpPr>
        <p:spPr>
          <a:xfrm>
            <a:off x="693344" y="6243632"/>
            <a:ext cx="9857014" cy="1083333"/>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600" b="1" i="0" u="none" strike="noStrike" cap="none">
                <a:solidFill>
                  <a:srgbClr val="000000"/>
                </a:solidFill>
                <a:latin typeface="Arial"/>
                <a:ea typeface="Arial"/>
                <a:cs typeface="Arial"/>
                <a:sym typeface="Arial"/>
              </a:rPr>
              <a:t>●ご注意事項</a:t>
            </a:r>
            <a:endParaRPr sz="1600" b="1"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1000"/>
              <a:buFont typeface="Arial"/>
              <a:buNone/>
            </a:pPr>
            <a:r>
              <a:rPr lang="ja-JP" sz="1800" b="0" i="0" u="none" strike="noStrike" cap="none">
                <a:solidFill>
                  <a:srgbClr val="000000"/>
                </a:solidFill>
                <a:latin typeface="Arial"/>
                <a:ea typeface="Arial"/>
                <a:cs typeface="Arial"/>
                <a:sym typeface="Arial"/>
              </a:rPr>
              <a:t>　</a:t>
            </a:r>
            <a:r>
              <a:rPr lang="ja-JP" sz="1200" b="1" i="0" u="none" strike="noStrike" cap="none">
                <a:solidFill>
                  <a:srgbClr val="000000"/>
                </a:solidFill>
                <a:latin typeface="Arial"/>
                <a:ea typeface="Arial"/>
                <a:cs typeface="Arial"/>
                <a:sym typeface="Arial"/>
              </a:rPr>
              <a:t>日本語・英語以外の言語でのみ作成されている広告素材を納品いただく場合は、別途、素材審査用に日本語訳のご提出が必須となります。</a:t>
            </a:r>
            <a:endParaRPr sz="1200" b="1"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1000"/>
              <a:buFont typeface="Arial"/>
              <a:buNone/>
            </a:pPr>
            <a:r>
              <a:rPr lang="ja-JP" sz="1200" b="1" i="0" u="none" strike="noStrike" cap="none">
                <a:solidFill>
                  <a:srgbClr val="000000"/>
                </a:solidFill>
                <a:latin typeface="Arial"/>
                <a:ea typeface="Arial"/>
                <a:cs typeface="Arial"/>
                <a:sym typeface="Arial"/>
              </a:rPr>
              <a:t>　  対象メニュー・オプション料金については、次ページをご参照ください。　</a:t>
            </a:r>
            <a:endParaRPr sz="1200" b="1" i="0" u="none" strike="noStrike" cap="none">
              <a:solidFill>
                <a:srgbClr val="000000"/>
              </a:solidFill>
              <a:latin typeface="Arial"/>
              <a:ea typeface="Arial"/>
              <a:cs typeface="Arial"/>
              <a:sym typeface="Arial"/>
            </a:endParaRPr>
          </a:p>
        </p:txBody>
      </p:sp>
      <p:grpSp>
        <p:nvGrpSpPr>
          <p:cNvPr id="725" name="Google Shape;725;p31"/>
          <p:cNvGrpSpPr/>
          <p:nvPr/>
        </p:nvGrpSpPr>
        <p:grpSpPr>
          <a:xfrm>
            <a:off x="911852" y="2179341"/>
            <a:ext cx="9053075" cy="3854821"/>
            <a:chOff x="911852" y="2158942"/>
            <a:chExt cx="9053075" cy="3854821"/>
          </a:xfrm>
        </p:grpSpPr>
        <p:grpSp>
          <p:nvGrpSpPr>
            <p:cNvPr id="726" name="Google Shape;726;p31"/>
            <p:cNvGrpSpPr/>
            <p:nvPr/>
          </p:nvGrpSpPr>
          <p:grpSpPr>
            <a:xfrm>
              <a:off x="986732" y="2524491"/>
              <a:ext cx="8978195" cy="3489272"/>
              <a:chOff x="801895" y="2961803"/>
              <a:chExt cx="8978195" cy="3489272"/>
            </a:xfrm>
          </p:grpSpPr>
          <p:grpSp>
            <p:nvGrpSpPr>
              <p:cNvPr id="727" name="Google Shape;727;p31"/>
              <p:cNvGrpSpPr/>
              <p:nvPr/>
            </p:nvGrpSpPr>
            <p:grpSpPr>
              <a:xfrm>
                <a:off x="801895" y="2961803"/>
                <a:ext cx="2617824" cy="3489272"/>
                <a:chOff x="643911" y="2928284"/>
                <a:chExt cx="2617824" cy="3489272"/>
              </a:xfrm>
            </p:grpSpPr>
            <p:pic>
              <p:nvPicPr>
                <p:cNvPr id="728" name="Google Shape;728;p31"/>
                <p:cNvPicPr preferRelativeResize="0"/>
                <p:nvPr/>
              </p:nvPicPr>
              <p:blipFill rotWithShape="1">
                <a:blip r:embed="rId3">
                  <a:alphaModFix/>
                </a:blip>
                <a:srcRect/>
                <a:stretch/>
              </p:blipFill>
              <p:spPr>
                <a:xfrm>
                  <a:off x="643911" y="2928284"/>
                  <a:ext cx="2617824" cy="1467470"/>
                </a:xfrm>
                <a:prstGeom prst="rect">
                  <a:avLst/>
                </a:prstGeom>
                <a:noFill/>
                <a:ln>
                  <a:noFill/>
                </a:ln>
              </p:spPr>
            </p:pic>
            <p:pic>
              <p:nvPicPr>
                <p:cNvPr id="729" name="Google Shape;729;p31"/>
                <p:cNvPicPr preferRelativeResize="0"/>
                <p:nvPr/>
              </p:nvPicPr>
              <p:blipFill rotWithShape="1">
                <a:blip r:embed="rId4">
                  <a:alphaModFix/>
                </a:blip>
                <a:srcRect/>
                <a:stretch/>
              </p:blipFill>
              <p:spPr>
                <a:xfrm>
                  <a:off x="643911" y="4875374"/>
                  <a:ext cx="2611074" cy="1542182"/>
                </a:xfrm>
                <a:prstGeom prst="rect">
                  <a:avLst/>
                </a:prstGeom>
                <a:noFill/>
                <a:ln>
                  <a:noFill/>
                </a:ln>
              </p:spPr>
            </p:pic>
          </p:grpSp>
          <p:sp>
            <p:nvSpPr>
              <p:cNvPr id="730" name="Google Shape;730;p31"/>
              <p:cNvSpPr/>
              <p:nvPr/>
            </p:nvSpPr>
            <p:spPr>
              <a:xfrm rot="5400000">
                <a:off x="3703427" y="4606806"/>
                <a:ext cx="242131" cy="113900"/>
              </a:xfrm>
              <a:prstGeom prst="flowChartExtra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731" name="Google Shape;731;p31"/>
              <p:cNvGrpSpPr/>
              <p:nvPr/>
            </p:nvGrpSpPr>
            <p:grpSpPr>
              <a:xfrm>
                <a:off x="4138848" y="3421554"/>
                <a:ext cx="5641242" cy="2528479"/>
                <a:chOff x="4167776" y="3518281"/>
                <a:chExt cx="5641242" cy="2528479"/>
              </a:xfrm>
            </p:grpSpPr>
            <p:grpSp>
              <p:nvGrpSpPr>
                <p:cNvPr id="732" name="Google Shape;732;p31"/>
                <p:cNvGrpSpPr/>
                <p:nvPr/>
              </p:nvGrpSpPr>
              <p:grpSpPr>
                <a:xfrm>
                  <a:off x="4167776" y="3518281"/>
                  <a:ext cx="1636616" cy="2508733"/>
                  <a:chOff x="3543699" y="3517091"/>
                  <a:chExt cx="1636616" cy="2508733"/>
                </a:xfrm>
              </p:grpSpPr>
              <p:sp>
                <p:nvSpPr>
                  <p:cNvPr id="733" name="Google Shape;733;p31"/>
                  <p:cNvSpPr/>
                  <p:nvPr/>
                </p:nvSpPr>
                <p:spPr>
                  <a:xfrm>
                    <a:off x="3543699" y="3517091"/>
                    <a:ext cx="1603873" cy="1059009"/>
                  </a:xfrm>
                  <a:prstGeom prst="roundRect">
                    <a:avLst>
                      <a:gd name="adj" fmla="val 16667"/>
                    </a:avLst>
                  </a:prstGeom>
                  <a:solidFill>
                    <a:srgbClr val="FFF2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350" b="1" i="0" u="none" strike="noStrike" cap="none" dirty="0">
                        <a:solidFill>
                          <a:schemeClr val="dk1"/>
                        </a:solidFill>
                        <a:latin typeface="Arial"/>
                        <a:ea typeface="Arial"/>
                        <a:cs typeface="Arial"/>
                        <a:sym typeface="Arial"/>
                      </a:rPr>
                      <a:t>日本語</a:t>
                    </a:r>
                    <a:endParaRPr sz="1400" b="0" i="0" u="none" strike="noStrike" cap="none" dirty="0">
                      <a:solidFill>
                        <a:srgbClr val="000000"/>
                      </a:solidFill>
                      <a:latin typeface="Arial"/>
                      <a:ea typeface="Arial"/>
                      <a:cs typeface="Arial"/>
                      <a:sym typeface="Arial"/>
                    </a:endParaRPr>
                  </a:p>
                </p:txBody>
              </p:sp>
              <p:sp>
                <p:nvSpPr>
                  <p:cNvPr id="734" name="Google Shape;734;p31"/>
                  <p:cNvSpPr/>
                  <p:nvPr/>
                </p:nvSpPr>
                <p:spPr>
                  <a:xfrm>
                    <a:off x="3576442" y="4976056"/>
                    <a:ext cx="1603873" cy="1049768"/>
                  </a:xfrm>
                  <a:prstGeom prst="roundRect">
                    <a:avLst>
                      <a:gd name="adj" fmla="val 16667"/>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Arial"/>
                        <a:ea typeface="Arial"/>
                        <a:cs typeface="Arial"/>
                        <a:sym typeface="Arial"/>
                      </a:rPr>
                      <a:t>日本語以外の</a:t>
                    </a:r>
                    <a:endParaRPr sz="14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Arial"/>
                        <a:ea typeface="Arial"/>
                        <a:cs typeface="Arial"/>
                        <a:sym typeface="Arial"/>
                      </a:rPr>
                      <a:t>すべての言語</a:t>
                    </a:r>
                    <a:endParaRPr sz="1400" b="0" i="0" u="none" strike="noStrike" cap="none" dirty="0">
                      <a:solidFill>
                        <a:srgbClr val="000000"/>
                      </a:solidFill>
                      <a:latin typeface="Arial"/>
                      <a:ea typeface="Arial"/>
                      <a:cs typeface="Arial"/>
                      <a:sym typeface="Arial"/>
                    </a:endParaRPr>
                  </a:p>
                </p:txBody>
              </p:sp>
            </p:grpSp>
            <p:grpSp>
              <p:nvGrpSpPr>
                <p:cNvPr id="735" name="Google Shape;735;p31"/>
                <p:cNvGrpSpPr/>
                <p:nvPr/>
              </p:nvGrpSpPr>
              <p:grpSpPr>
                <a:xfrm>
                  <a:off x="6380399" y="3520636"/>
                  <a:ext cx="3428619" cy="2526124"/>
                  <a:chOff x="3595635" y="3494145"/>
                  <a:chExt cx="1693992" cy="2526124"/>
                </a:xfrm>
              </p:grpSpPr>
              <p:sp>
                <p:nvSpPr>
                  <p:cNvPr id="736" name="Google Shape;736;p31"/>
                  <p:cNvSpPr/>
                  <p:nvPr/>
                </p:nvSpPr>
                <p:spPr>
                  <a:xfrm>
                    <a:off x="3595635" y="3494145"/>
                    <a:ext cx="1693992" cy="1063712"/>
                  </a:xfrm>
                  <a:prstGeom prst="roundRect">
                    <a:avLst>
                      <a:gd name="adj" fmla="val 16667"/>
                    </a:avLst>
                  </a:prstGeom>
                  <a:solidFill>
                    <a:srgbClr val="FFF2CC"/>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1400"/>
                      <a:buFont typeface="Arial"/>
                      <a:buNone/>
                    </a:pPr>
                    <a:r>
                      <a:rPr lang="ja-JP" sz="1350" b="1" i="0" u="none" strike="noStrike" cap="none" dirty="0">
                        <a:solidFill>
                          <a:schemeClr val="dk1"/>
                        </a:solidFill>
                        <a:latin typeface="Arial"/>
                        <a:ea typeface="Arial"/>
                        <a:cs typeface="Arial"/>
                        <a:sym typeface="Arial"/>
                      </a:rPr>
                      <a:t>広告素材①</a:t>
                    </a:r>
                    <a:endParaRPr sz="1350" b="1" i="0" u="none" strike="noStrike" cap="none" dirty="0">
                      <a:solidFill>
                        <a:schemeClr val="dk1"/>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400"/>
                      <a:buFont typeface="Arial"/>
                      <a:buNone/>
                    </a:pPr>
                    <a:r>
                      <a:rPr lang="ja-JP" sz="1350" b="0" i="0" u="none" strike="noStrike" cap="none" dirty="0">
                        <a:solidFill>
                          <a:schemeClr val="dk1"/>
                        </a:solidFill>
                        <a:latin typeface="Arial"/>
                        <a:ea typeface="Arial"/>
                        <a:cs typeface="Arial"/>
                        <a:sym typeface="Arial"/>
                      </a:rPr>
                      <a:t>日本語を選択したお客さま用の広告素材</a:t>
                    </a:r>
                    <a:endParaRPr sz="1400" b="0" i="0" u="none" strike="noStrike" cap="none" dirty="0">
                      <a:solidFill>
                        <a:srgbClr val="000000"/>
                      </a:solidFill>
                      <a:latin typeface="Arial"/>
                      <a:ea typeface="Arial"/>
                      <a:cs typeface="Arial"/>
                      <a:sym typeface="Arial"/>
                    </a:endParaRPr>
                  </a:p>
                </p:txBody>
              </p:sp>
              <p:sp>
                <p:nvSpPr>
                  <p:cNvPr id="737" name="Google Shape;737;p31"/>
                  <p:cNvSpPr/>
                  <p:nvPr/>
                </p:nvSpPr>
                <p:spPr>
                  <a:xfrm>
                    <a:off x="3619756" y="4956556"/>
                    <a:ext cx="1669871" cy="1063713"/>
                  </a:xfrm>
                  <a:prstGeom prst="roundRect">
                    <a:avLst>
                      <a:gd name="adj" fmla="val 16667"/>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1400"/>
                      <a:buFont typeface="Arial"/>
                      <a:buNone/>
                    </a:pPr>
                    <a:r>
                      <a:rPr lang="ja-JP" sz="1400" b="1" i="0" u="none" strike="noStrike" cap="none" dirty="0">
                        <a:solidFill>
                          <a:schemeClr val="dk1"/>
                        </a:solidFill>
                        <a:latin typeface="Arial"/>
                        <a:ea typeface="Arial"/>
                        <a:cs typeface="Arial"/>
                        <a:sym typeface="Arial"/>
                      </a:rPr>
                      <a:t>広告素材②</a:t>
                    </a:r>
                    <a:endParaRPr sz="1400" b="0" i="0" u="none" strike="noStrike" cap="none" dirty="0">
                      <a:solidFill>
                        <a:schemeClr val="dk1"/>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400"/>
                      <a:buFont typeface="Arial"/>
                      <a:buNone/>
                    </a:pPr>
                    <a:r>
                      <a:rPr lang="ja-JP" sz="1400" b="0" i="0" u="none" strike="noStrike" cap="none" dirty="0">
                        <a:solidFill>
                          <a:schemeClr val="dk1"/>
                        </a:solidFill>
                        <a:latin typeface="Arial"/>
                        <a:ea typeface="Arial"/>
                        <a:cs typeface="Arial"/>
                        <a:sym typeface="Arial"/>
                      </a:rPr>
                      <a:t>日本語以外のすべての言語</a:t>
                    </a:r>
                    <a:endParaRPr sz="1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Arial"/>
                        <a:ea typeface="Arial"/>
                        <a:cs typeface="Arial"/>
                        <a:sym typeface="Arial"/>
                      </a:rPr>
                      <a:t>を選択したお客さま用の広告素材</a:t>
                    </a:r>
                    <a:endParaRPr sz="1400" b="0" i="0" u="none" strike="noStrike" cap="none" dirty="0">
                      <a:solidFill>
                        <a:srgbClr val="000000"/>
                      </a:solidFill>
                      <a:latin typeface="Arial"/>
                      <a:ea typeface="Arial"/>
                      <a:cs typeface="Arial"/>
                      <a:sym typeface="Arial"/>
                    </a:endParaRPr>
                  </a:p>
                </p:txBody>
              </p:sp>
            </p:grpSp>
            <p:sp>
              <p:nvSpPr>
                <p:cNvPr id="738" name="Google Shape;738;p31"/>
                <p:cNvSpPr/>
                <p:nvPr/>
              </p:nvSpPr>
              <p:spPr>
                <a:xfrm rot="5400000">
                  <a:off x="6007492" y="3995541"/>
                  <a:ext cx="242131" cy="113900"/>
                </a:xfrm>
                <a:prstGeom prst="flowChartExtra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39" name="Google Shape;739;p31"/>
                <p:cNvSpPr/>
                <p:nvPr/>
              </p:nvSpPr>
              <p:spPr>
                <a:xfrm rot="5400000">
                  <a:off x="5995740" y="5457953"/>
                  <a:ext cx="242131" cy="113900"/>
                </a:xfrm>
                <a:prstGeom prst="flowChartExtra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grpSp>
        <p:sp>
          <p:nvSpPr>
            <p:cNvPr id="740" name="Google Shape;740;p31"/>
            <p:cNvSpPr txBox="1"/>
            <p:nvPr/>
          </p:nvSpPr>
          <p:spPr>
            <a:xfrm>
              <a:off x="911852" y="2158942"/>
              <a:ext cx="2628069" cy="36554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700"/>
                <a:buFont typeface="Arial"/>
                <a:buNone/>
              </a:pPr>
              <a:r>
                <a:rPr lang="ja-JP" sz="1400" b="0" i="0" u="sng" strike="noStrike" cap="none">
                  <a:solidFill>
                    <a:schemeClr val="dk1"/>
                  </a:solidFill>
                  <a:latin typeface="Arial"/>
                  <a:ea typeface="Arial"/>
                  <a:cs typeface="Arial"/>
                  <a:sym typeface="Arial"/>
                </a:rPr>
                <a:t>国内線A350-900, B787-8</a:t>
              </a:r>
              <a:endParaRPr/>
            </a:p>
          </p:txBody>
        </p:sp>
        <p:sp>
          <p:nvSpPr>
            <p:cNvPr id="741" name="Google Shape;741;p31"/>
            <p:cNvSpPr txBox="1"/>
            <p:nvPr/>
          </p:nvSpPr>
          <p:spPr>
            <a:xfrm>
              <a:off x="911852" y="4163804"/>
              <a:ext cx="262806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1400" b="0" i="0" u="sng" strike="noStrike" cap="none">
                  <a:solidFill>
                    <a:schemeClr val="dk1"/>
                  </a:solidFill>
                  <a:latin typeface="Arial"/>
                  <a:ea typeface="Arial"/>
                  <a:cs typeface="Arial"/>
                  <a:sym typeface="Arial"/>
                </a:rPr>
                <a:t>国際線A350-1000</a:t>
              </a:r>
              <a:endParaRPr sz="1400" b="0" i="0" u="sng" strike="noStrike" cap="none">
                <a:solidFill>
                  <a:schemeClr val="dk1"/>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Google Shape;45;p15"/>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2</a:t>
            </a:fld>
            <a:endParaRPr/>
          </a:p>
        </p:txBody>
      </p:sp>
      <p:pic>
        <p:nvPicPr>
          <p:cNvPr id="46" name="Google Shape;46;p15"/>
          <p:cNvPicPr preferRelativeResize="0"/>
          <p:nvPr/>
        </p:nvPicPr>
        <p:blipFill rotWithShape="1">
          <a:blip r:embed="rId3">
            <a:alphaModFix/>
          </a:blip>
          <a:srcRect/>
          <a:stretch/>
        </p:blipFill>
        <p:spPr>
          <a:xfrm>
            <a:off x="736277" y="3297253"/>
            <a:ext cx="2213470" cy="2953506"/>
          </a:xfrm>
          <a:prstGeom prst="rect">
            <a:avLst/>
          </a:prstGeom>
          <a:noFill/>
          <a:ln>
            <a:noFill/>
          </a:ln>
        </p:spPr>
      </p:pic>
      <p:sp>
        <p:nvSpPr>
          <p:cNvPr id="47" name="Google Shape;47;p15"/>
          <p:cNvSpPr txBox="1"/>
          <p:nvPr/>
        </p:nvSpPr>
        <p:spPr>
          <a:xfrm>
            <a:off x="669644" y="687304"/>
            <a:ext cx="2116671"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SKYWARD</a:t>
            </a:r>
            <a:endParaRPr sz="1400" b="0" i="0" u="none" strike="noStrike" cap="none">
              <a:solidFill>
                <a:srgbClr val="000000"/>
              </a:solidFill>
              <a:latin typeface="Arial"/>
              <a:ea typeface="Arial"/>
              <a:cs typeface="Arial"/>
              <a:sym typeface="Arial"/>
            </a:endParaRPr>
          </a:p>
        </p:txBody>
      </p:sp>
      <p:cxnSp>
        <p:nvCxnSpPr>
          <p:cNvPr id="48" name="Google Shape;48;p15"/>
          <p:cNvCxnSpPr/>
          <p:nvPr/>
        </p:nvCxnSpPr>
        <p:spPr>
          <a:xfrm>
            <a:off x="656592" y="1159456"/>
            <a:ext cx="9703645" cy="0"/>
          </a:xfrm>
          <a:prstGeom prst="straightConnector1">
            <a:avLst/>
          </a:prstGeom>
          <a:noFill/>
          <a:ln w="9525" cap="flat" cmpd="sng">
            <a:solidFill>
              <a:schemeClr val="dk1"/>
            </a:solidFill>
            <a:prstDash val="solid"/>
            <a:miter lim="800000"/>
            <a:headEnd type="none" w="sm" len="sm"/>
            <a:tailEnd type="none" w="sm" len="sm"/>
          </a:ln>
        </p:spPr>
      </p:cxnSp>
      <p:graphicFrame>
        <p:nvGraphicFramePr>
          <p:cNvPr id="49" name="Google Shape;49;p15"/>
          <p:cNvGraphicFramePr/>
          <p:nvPr/>
        </p:nvGraphicFramePr>
        <p:xfrm>
          <a:off x="5188911" y="1184171"/>
          <a:ext cx="5171325" cy="1870150"/>
        </p:xfrm>
        <a:graphic>
          <a:graphicData uri="http://schemas.openxmlformats.org/drawingml/2006/table">
            <a:tbl>
              <a:tblPr firstCol="1" bandRow="1">
                <a:noFill/>
                <a:tableStyleId>{00B5FACB-EEB9-4DDA-9D02-248EF6438E66}</a:tableStyleId>
              </a:tblPr>
              <a:tblGrid>
                <a:gridCol w="1112950">
                  <a:extLst>
                    <a:ext uri="{9D8B030D-6E8A-4147-A177-3AD203B41FA5}">
                      <a16:colId xmlns:a16="http://schemas.microsoft.com/office/drawing/2014/main" val="20000"/>
                    </a:ext>
                  </a:extLst>
                </a:gridCol>
                <a:gridCol w="4058375">
                  <a:extLst>
                    <a:ext uri="{9D8B030D-6E8A-4147-A177-3AD203B41FA5}">
                      <a16:colId xmlns:a16="http://schemas.microsoft.com/office/drawing/2014/main" val="20001"/>
                    </a:ext>
                  </a:extLst>
                </a:gridCol>
              </a:tblGrid>
              <a:tr h="323300">
                <a:tc>
                  <a:txBody>
                    <a:bodyPr/>
                    <a:lstStyle/>
                    <a:p>
                      <a:pPr marL="0" marR="0" lvl="0" indent="0" algn="ctr" rtl="0">
                        <a:lnSpc>
                          <a:spcPct val="50000"/>
                        </a:lnSpc>
                        <a:spcBef>
                          <a:spcPts val="0"/>
                        </a:spcBef>
                        <a:spcAft>
                          <a:spcPts val="0"/>
                        </a:spcAft>
                        <a:buClr>
                          <a:srgbClr val="000000"/>
                        </a:buClr>
                        <a:buSzPts val="1000"/>
                        <a:buFont typeface="Arial"/>
                        <a:buNone/>
                      </a:pPr>
                      <a:r>
                        <a:rPr lang="ja-JP" sz="1000" b="1" i="0" u="none" strike="noStrike" cap="none">
                          <a:latin typeface="Arial"/>
                          <a:ea typeface="Arial"/>
                          <a:cs typeface="Arial"/>
                          <a:sym typeface="Arial"/>
                        </a:rPr>
                        <a:t>発行形態</a:t>
                      </a:r>
                      <a:endParaRPr sz="1400" u="none" strike="noStrike" cap="none"/>
                    </a:p>
                  </a:txBody>
                  <a:tcPr marL="88250" marR="88250" marT="72000" marB="0" anchor="ctr">
                    <a:solidFill>
                      <a:srgbClr val="CB0003"/>
                    </a:solidFill>
                  </a:tcPr>
                </a:tc>
                <a:tc>
                  <a:txBody>
                    <a:bodyPr/>
                    <a:lstStyle/>
                    <a:p>
                      <a:pPr marL="0" marR="0" lvl="0" indent="0" algn="l" rtl="0">
                        <a:lnSpc>
                          <a:spcPct val="50000"/>
                        </a:lnSpc>
                        <a:spcBef>
                          <a:spcPts val="0"/>
                        </a:spcBef>
                        <a:spcAft>
                          <a:spcPts val="0"/>
                        </a:spcAft>
                        <a:buClr>
                          <a:srgbClr val="000000"/>
                        </a:buClr>
                        <a:buSzPts val="1000"/>
                        <a:buFont typeface="Arial"/>
                        <a:buNone/>
                      </a:pPr>
                      <a:r>
                        <a:rPr lang="ja-JP" sz="1000" u="none" strike="noStrike" cap="none">
                          <a:latin typeface="Arial"/>
                          <a:ea typeface="Arial"/>
                          <a:cs typeface="Arial"/>
                          <a:sym typeface="Arial"/>
                        </a:rPr>
                        <a:t>月刊（毎月1日〜末日機内搭載、前月27日発行）</a:t>
                      </a:r>
                      <a:r>
                        <a:rPr lang="ja-JP" sz="1000" u="none" strike="noStrike" cap="none" baseline="30000">
                          <a:latin typeface="Arial"/>
                          <a:ea typeface="Arial"/>
                          <a:cs typeface="Arial"/>
                          <a:sym typeface="Arial"/>
                        </a:rPr>
                        <a:t>※2</a:t>
                      </a:r>
                      <a:endParaRPr sz="800" u="none" strike="noStrike" cap="none">
                        <a:latin typeface="Arial"/>
                        <a:ea typeface="Arial"/>
                        <a:cs typeface="Arial"/>
                        <a:sym typeface="Arial"/>
                      </a:endParaRPr>
                    </a:p>
                  </a:txBody>
                  <a:tcPr marL="180000" marR="180000" marT="72000" marB="0" anchor="ctr"/>
                </a:tc>
                <a:extLst>
                  <a:ext uri="{0D108BD9-81ED-4DB2-BD59-A6C34878D82A}">
                    <a16:rowId xmlns:a16="http://schemas.microsoft.com/office/drawing/2014/main" val="10000"/>
                  </a:ext>
                </a:extLst>
              </a:tr>
              <a:tr h="323300">
                <a:tc>
                  <a:txBody>
                    <a:bodyPr/>
                    <a:lstStyle/>
                    <a:p>
                      <a:pPr marL="0" marR="0" lvl="0" indent="0" algn="ctr" rtl="0">
                        <a:lnSpc>
                          <a:spcPct val="50000"/>
                        </a:lnSpc>
                        <a:spcBef>
                          <a:spcPts val="0"/>
                        </a:spcBef>
                        <a:spcAft>
                          <a:spcPts val="0"/>
                        </a:spcAft>
                        <a:buClr>
                          <a:srgbClr val="000000"/>
                        </a:buClr>
                        <a:buSzPts val="1000"/>
                        <a:buFont typeface="Arial"/>
                        <a:buNone/>
                      </a:pPr>
                      <a:r>
                        <a:rPr lang="ja-JP" sz="1000" b="1" i="0" u="none" strike="noStrike" cap="none">
                          <a:latin typeface="Arial"/>
                          <a:ea typeface="Arial"/>
                          <a:cs typeface="Arial"/>
                          <a:sym typeface="Arial"/>
                        </a:rPr>
                        <a:t>配布方法</a:t>
                      </a:r>
                      <a:endParaRPr sz="1400" u="none" strike="noStrike" cap="none"/>
                    </a:p>
                  </a:txBody>
                  <a:tcPr marL="88250" marR="88250" marT="72000" marB="0" anchor="ctr">
                    <a:solidFill>
                      <a:srgbClr val="CB0003"/>
                    </a:solidFill>
                  </a:tcPr>
                </a:tc>
                <a:tc>
                  <a:txBody>
                    <a:bodyPr/>
                    <a:lstStyle/>
                    <a:p>
                      <a:pPr marL="0" marR="0" lvl="0" indent="0" algn="l" rtl="0">
                        <a:lnSpc>
                          <a:spcPct val="50000"/>
                        </a:lnSpc>
                        <a:spcBef>
                          <a:spcPts val="0"/>
                        </a:spcBef>
                        <a:spcAft>
                          <a:spcPts val="0"/>
                        </a:spcAft>
                        <a:buClr>
                          <a:srgbClr val="000000"/>
                        </a:buClr>
                        <a:buSzPts val="1000"/>
                        <a:buFont typeface="Arial"/>
                        <a:buNone/>
                      </a:pPr>
                      <a:r>
                        <a:rPr lang="ja-JP" sz="1000" u="none" strike="noStrike" cap="none">
                          <a:latin typeface="Arial"/>
                          <a:ea typeface="Arial"/>
                          <a:cs typeface="Arial"/>
                          <a:sym typeface="Arial"/>
                        </a:rPr>
                        <a:t>JALグループ機内シートポケット</a:t>
                      </a:r>
                      <a:r>
                        <a:rPr lang="ja-JP" sz="1000" u="none" strike="noStrike" cap="none" baseline="30000">
                          <a:latin typeface="Arial"/>
                          <a:ea typeface="Arial"/>
                          <a:cs typeface="Arial"/>
                          <a:sym typeface="Arial"/>
                        </a:rPr>
                        <a:t>※3</a:t>
                      </a:r>
                      <a:endParaRPr sz="1000" u="none" strike="noStrike" cap="none" baseline="30000">
                        <a:latin typeface="Arial"/>
                        <a:ea typeface="Arial"/>
                        <a:cs typeface="Arial"/>
                        <a:sym typeface="Arial"/>
                      </a:endParaRPr>
                    </a:p>
                  </a:txBody>
                  <a:tcPr marL="180000" marR="180000" marT="72000" marB="0" anchor="ctr"/>
                </a:tc>
                <a:extLst>
                  <a:ext uri="{0D108BD9-81ED-4DB2-BD59-A6C34878D82A}">
                    <a16:rowId xmlns:a16="http://schemas.microsoft.com/office/drawing/2014/main" val="10001"/>
                  </a:ext>
                </a:extLst>
              </a:tr>
              <a:tr h="576950">
                <a:tc>
                  <a:txBody>
                    <a:bodyPr/>
                    <a:lstStyle/>
                    <a:p>
                      <a:pPr marL="0" marR="0" lvl="0" indent="0" algn="ctr" rtl="0">
                        <a:lnSpc>
                          <a:spcPct val="50000"/>
                        </a:lnSpc>
                        <a:spcBef>
                          <a:spcPts val="0"/>
                        </a:spcBef>
                        <a:spcAft>
                          <a:spcPts val="0"/>
                        </a:spcAft>
                        <a:buClr>
                          <a:srgbClr val="000000"/>
                        </a:buClr>
                        <a:buSzPts val="1000"/>
                        <a:buFont typeface="Arial"/>
                        <a:buNone/>
                      </a:pPr>
                      <a:r>
                        <a:rPr lang="ja-JP" sz="1000" b="1" i="0" u="none" strike="noStrike" cap="none">
                          <a:latin typeface="Arial"/>
                          <a:ea typeface="Arial"/>
                          <a:cs typeface="Arial"/>
                          <a:sym typeface="Arial"/>
                        </a:rPr>
                        <a:t>判型</a:t>
                      </a:r>
                      <a:endParaRPr sz="1400" u="none" strike="noStrike" cap="none"/>
                    </a:p>
                  </a:txBody>
                  <a:tcPr marL="88250" marR="88250" marT="72000" marB="0" anchor="ctr">
                    <a:solidFill>
                      <a:srgbClr val="CB0003"/>
                    </a:solidFill>
                  </a:tcPr>
                </a:tc>
                <a:tc>
                  <a:txBody>
                    <a:bodyPr/>
                    <a:lstStyle/>
                    <a:p>
                      <a:pPr marL="0" marR="0" lvl="0" indent="0" algn="l" rtl="0">
                        <a:lnSpc>
                          <a:spcPct val="150000"/>
                        </a:lnSpc>
                        <a:spcBef>
                          <a:spcPts val="0"/>
                        </a:spcBef>
                        <a:spcAft>
                          <a:spcPts val="0"/>
                        </a:spcAft>
                        <a:buClr>
                          <a:srgbClr val="000000"/>
                        </a:buClr>
                        <a:buSzPts val="1000"/>
                        <a:buFont typeface="Arial"/>
                        <a:buNone/>
                      </a:pPr>
                      <a:r>
                        <a:rPr lang="ja-JP" sz="1000" u="none" strike="noStrike" cap="none">
                          <a:latin typeface="Arial"/>
                          <a:ea typeface="Arial"/>
                          <a:cs typeface="Arial"/>
                          <a:sym typeface="Arial"/>
                        </a:rPr>
                        <a:t>天地280mm×左右210mm/無線綴じ/</a:t>
                      </a:r>
                      <a:endParaRPr sz="1400" u="none" strike="noStrike" cap="none"/>
                    </a:p>
                    <a:p>
                      <a:pPr marL="0" marR="0" lvl="0" indent="0" algn="l" rtl="0">
                        <a:lnSpc>
                          <a:spcPct val="150000"/>
                        </a:lnSpc>
                        <a:spcBef>
                          <a:spcPts val="0"/>
                        </a:spcBef>
                        <a:spcAft>
                          <a:spcPts val="0"/>
                        </a:spcAft>
                        <a:buClr>
                          <a:srgbClr val="000000"/>
                        </a:buClr>
                        <a:buSzPts val="1000"/>
                        <a:buFont typeface="Arial"/>
                        <a:buNone/>
                      </a:pPr>
                      <a:r>
                        <a:rPr lang="ja-JP" sz="1000" u="none" strike="noStrike" cap="none">
                          <a:latin typeface="Arial"/>
                          <a:ea typeface="Arial"/>
                          <a:cs typeface="Arial"/>
                          <a:sym typeface="Arial"/>
                        </a:rPr>
                        <a:t>オールカラー（4色オフセット印刷）</a:t>
                      </a:r>
                      <a:endParaRPr sz="1000" u="none" strike="noStrike" cap="none">
                        <a:latin typeface="Arial"/>
                        <a:ea typeface="Arial"/>
                        <a:cs typeface="Arial"/>
                        <a:sym typeface="Arial"/>
                      </a:endParaRPr>
                    </a:p>
                  </a:txBody>
                  <a:tcPr marL="180000" marR="180000" marT="72000" marB="72000" anchor="ctr"/>
                </a:tc>
                <a:extLst>
                  <a:ext uri="{0D108BD9-81ED-4DB2-BD59-A6C34878D82A}">
                    <a16:rowId xmlns:a16="http://schemas.microsoft.com/office/drawing/2014/main" val="10002"/>
                  </a:ext>
                </a:extLst>
              </a:tr>
              <a:tr h="323300">
                <a:tc>
                  <a:txBody>
                    <a:bodyPr/>
                    <a:lstStyle/>
                    <a:p>
                      <a:pPr marL="0" marR="0" lvl="0" indent="0" algn="ctr" rtl="0">
                        <a:lnSpc>
                          <a:spcPct val="50000"/>
                        </a:lnSpc>
                        <a:spcBef>
                          <a:spcPts val="0"/>
                        </a:spcBef>
                        <a:spcAft>
                          <a:spcPts val="0"/>
                        </a:spcAft>
                        <a:buClr>
                          <a:srgbClr val="000000"/>
                        </a:buClr>
                        <a:buSzPts val="1000"/>
                        <a:buFont typeface="Arial"/>
                        <a:buNone/>
                      </a:pPr>
                      <a:r>
                        <a:rPr lang="ja-JP" sz="1000" b="1" i="0" u="none" strike="noStrike" cap="none">
                          <a:latin typeface="Arial"/>
                          <a:ea typeface="Arial"/>
                          <a:cs typeface="Arial"/>
                          <a:sym typeface="Arial"/>
                        </a:rPr>
                        <a:t>申込締切</a:t>
                      </a:r>
                      <a:endParaRPr sz="1400" u="none" strike="noStrike" cap="none"/>
                    </a:p>
                  </a:txBody>
                  <a:tcPr marL="88250" marR="88250" marT="72000" marB="0" anchor="ctr">
                    <a:solidFill>
                      <a:srgbClr val="CB0003"/>
                    </a:solidFill>
                  </a:tcPr>
                </a:tc>
                <a:tc>
                  <a:txBody>
                    <a:bodyPr/>
                    <a:lstStyle/>
                    <a:p>
                      <a:pPr marL="0" marR="0" lvl="0" indent="0" algn="l" rtl="0">
                        <a:lnSpc>
                          <a:spcPct val="50000"/>
                        </a:lnSpc>
                        <a:spcBef>
                          <a:spcPts val="0"/>
                        </a:spcBef>
                        <a:spcAft>
                          <a:spcPts val="0"/>
                        </a:spcAft>
                        <a:buClr>
                          <a:srgbClr val="000000"/>
                        </a:buClr>
                        <a:buSzPts val="1000"/>
                        <a:buFont typeface="Arial"/>
                        <a:buNone/>
                      </a:pPr>
                      <a:r>
                        <a:rPr lang="ja-JP" sz="1000" u="none" strike="noStrike" cap="none">
                          <a:latin typeface="Arial"/>
                          <a:ea typeface="Arial"/>
                          <a:cs typeface="Arial"/>
                          <a:sym typeface="Arial"/>
                        </a:rPr>
                        <a:t>発行の</a:t>
                      </a:r>
                      <a:r>
                        <a:rPr lang="ja-JP" sz="1000" u="none" strike="noStrike" cap="none">
                          <a:solidFill>
                            <a:srgbClr val="FF0000"/>
                          </a:solidFill>
                          <a:latin typeface="Arial"/>
                          <a:ea typeface="Arial"/>
                          <a:cs typeface="Arial"/>
                          <a:sym typeface="Arial"/>
                        </a:rPr>
                        <a:t>50</a:t>
                      </a:r>
                      <a:r>
                        <a:rPr lang="ja-JP" sz="1000" u="none" strike="noStrike" cap="none">
                          <a:latin typeface="Arial"/>
                          <a:ea typeface="Arial"/>
                          <a:cs typeface="Arial"/>
                          <a:sym typeface="Arial"/>
                        </a:rPr>
                        <a:t>日前</a:t>
                      </a:r>
                      <a:endParaRPr sz="1000" u="none" strike="noStrike" cap="none">
                        <a:latin typeface="Arial"/>
                        <a:ea typeface="Arial"/>
                        <a:cs typeface="Arial"/>
                        <a:sym typeface="Arial"/>
                      </a:endParaRPr>
                    </a:p>
                  </a:txBody>
                  <a:tcPr marL="180000" marR="180000" marT="72000" marB="0" anchor="ctr"/>
                </a:tc>
                <a:extLst>
                  <a:ext uri="{0D108BD9-81ED-4DB2-BD59-A6C34878D82A}">
                    <a16:rowId xmlns:a16="http://schemas.microsoft.com/office/drawing/2014/main" val="10003"/>
                  </a:ext>
                </a:extLst>
              </a:tr>
              <a:tr h="323300">
                <a:tc>
                  <a:txBody>
                    <a:bodyPr/>
                    <a:lstStyle/>
                    <a:p>
                      <a:pPr marL="0" marR="0" lvl="0" indent="0" algn="ctr" rtl="0">
                        <a:lnSpc>
                          <a:spcPct val="50000"/>
                        </a:lnSpc>
                        <a:spcBef>
                          <a:spcPts val="0"/>
                        </a:spcBef>
                        <a:spcAft>
                          <a:spcPts val="0"/>
                        </a:spcAft>
                        <a:buClr>
                          <a:srgbClr val="000000"/>
                        </a:buClr>
                        <a:buSzPts val="1000"/>
                        <a:buFont typeface="Arial"/>
                        <a:buNone/>
                      </a:pPr>
                      <a:r>
                        <a:rPr lang="ja-JP" sz="1000" b="1" i="0" u="none" strike="noStrike" cap="none">
                          <a:latin typeface="Arial"/>
                          <a:ea typeface="Arial"/>
                          <a:cs typeface="Arial"/>
                          <a:sym typeface="Arial"/>
                        </a:rPr>
                        <a:t>入稿締切日</a:t>
                      </a:r>
                      <a:endParaRPr sz="1400" u="none" strike="noStrike" cap="none"/>
                    </a:p>
                  </a:txBody>
                  <a:tcPr marL="88250" marR="88250" marT="72000" marB="0" anchor="ctr">
                    <a:solidFill>
                      <a:srgbClr val="CB0003"/>
                    </a:solidFill>
                  </a:tcPr>
                </a:tc>
                <a:tc>
                  <a:txBody>
                    <a:bodyPr/>
                    <a:lstStyle/>
                    <a:p>
                      <a:pPr marL="0" marR="0" lvl="0" indent="0" algn="l" rtl="0">
                        <a:lnSpc>
                          <a:spcPct val="50000"/>
                        </a:lnSpc>
                        <a:spcBef>
                          <a:spcPts val="0"/>
                        </a:spcBef>
                        <a:spcAft>
                          <a:spcPts val="0"/>
                        </a:spcAft>
                        <a:buClr>
                          <a:srgbClr val="000000"/>
                        </a:buClr>
                        <a:buSzPts val="1000"/>
                        <a:buFont typeface="Arial"/>
                        <a:buNone/>
                      </a:pPr>
                      <a:r>
                        <a:rPr lang="ja-JP" sz="1000" u="none" strike="noStrike" cap="none">
                          <a:latin typeface="Arial"/>
                          <a:ea typeface="Arial"/>
                          <a:cs typeface="Arial"/>
                          <a:sym typeface="Arial"/>
                        </a:rPr>
                        <a:t>発行の約</a:t>
                      </a:r>
                      <a:r>
                        <a:rPr lang="ja-JP" sz="1000" u="none" strike="noStrike" cap="none">
                          <a:solidFill>
                            <a:srgbClr val="FF0000"/>
                          </a:solidFill>
                          <a:latin typeface="Arial"/>
                          <a:ea typeface="Arial"/>
                          <a:cs typeface="Arial"/>
                          <a:sym typeface="Arial"/>
                        </a:rPr>
                        <a:t>35</a:t>
                      </a:r>
                      <a:r>
                        <a:rPr lang="ja-JP" sz="1000" u="none" strike="noStrike" cap="none">
                          <a:latin typeface="Arial"/>
                          <a:ea typeface="Arial"/>
                          <a:cs typeface="Arial"/>
                          <a:sym typeface="Arial"/>
                        </a:rPr>
                        <a:t>日前</a:t>
                      </a:r>
                      <a:endParaRPr sz="1000" u="none" strike="noStrike" cap="none">
                        <a:latin typeface="Arial"/>
                        <a:ea typeface="Arial"/>
                        <a:cs typeface="Arial"/>
                        <a:sym typeface="Arial"/>
                      </a:endParaRPr>
                    </a:p>
                  </a:txBody>
                  <a:tcPr marL="180000" marR="180000" marT="72000" marB="0" anchor="ctr"/>
                </a:tc>
                <a:extLst>
                  <a:ext uri="{0D108BD9-81ED-4DB2-BD59-A6C34878D82A}">
                    <a16:rowId xmlns:a16="http://schemas.microsoft.com/office/drawing/2014/main" val="10004"/>
                  </a:ext>
                </a:extLst>
              </a:tr>
            </a:tbl>
          </a:graphicData>
        </a:graphic>
      </p:graphicFrame>
      <p:sp>
        <p:nvSpPr>
          <p:cNvPr id="50" name="Google Shape;50;p15"/>
          <p:cNvSpPr txBox="1"/>
          <p:nvPr/>
        </p:nvSpPr>
        <p:spPr>
          <a:xfrm>
            <a:off x="715604" y="571167"/>
            <a:ext cx="1332876" cy="264647"/>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スカイワード</a:t>
            </a:r>
            <a:endParaRPr sz="800" b="0" i="0" u="none" strike="noStrike" cap="none">
              <a:solidFill>
                <a:schemeClr val="dk1"/>
              </a:solidFill>
              <a:latin typeface="Arial"/>
              <a:ea typeface="Arial"/>
              <a:cs typeface="Arial"/>
              <a:sym typeface="Arial"/>
            </a:endParaRPr>
          </a:p>
        </p:txBody>
      </p:sp>
      <p:sp>
        <p:nvSpPr>
          <p:cNvPr id="51" name="Google Shape;51;p15"/>
          <p:cNvSpPr txBox="1"/>
          <p:nvPr/>
        </p:nvSpPr>
        <p:spPr>
          <a:xfrm>
            <a:off x="656592" y="1326022"/>
            <a:ext cx="4633260" cy="80633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600"/>
              <a:buFont typeface="Arial"/>
              <a:buNone/>
            </a:pPr>
            <a:r>
              <a:rPr lang="ja-JP" sz="1600" b="0" i="0" u="none" strike="noStrike" cap="none" dirty="0">
                <a:solidFill>
                  <a:schemeClr val="dk1"/>
                </a:solidFill>
                <a:latin typeface="Arial"/>
                <a:ea typeface="Arial"/>
                <a:cs typeface="Arial"/>
                <a:sym typeface="Arial"/>
              </a:rPr>
              <a:t>毎月約</a:t>
            </a:r>
            <a:r>
              <a:rPr lang="ja-JP" sz="1600" b="0" i="0" u="none" strike="noStrike" cap="none" dirty="0">
                <a:solidFill>
                  <a:srgbClr val="0C0C0C"/>
                </a:solidFill>
                <a:latin typeface="Arial"/>
                <a:ea typeface="Arial"/>
                <a:cs typeface="Arial"/>
                <a:sym typeface="Arial"/>
              </a:rPr>
              <a:t>364</a:t>
            </a:r>
            <a:r>
              <a:rPr lang="ja-JP" sz="1600" b="0" i="0" u="none" strike="noStrike" cap="none" dirty="0">
                <a:solidFill>
                  <a:schemeClr val="dk1"/>
                </a:solidFill>
                <a:latin typeface="Arial"/>
                <a:ea typeface="Arial"/>
                <a:cs typeface="Arial"/>
                <a:sym typeface="Arial"/>
              </a:rPr>
              <a:t>万人</a:t>
            </a:r>
            <a:r>
              <a:rPr lang="ja-JP" sz="1600" b="0" i="0" u="none" strike="noStrike" cap="none" dirty="0">
                <a:solidFill>
                  <a:srgbClr val="000000"/>
                </a:solidFill>
                <a:latin typeface="Arial"/>
                <a:ea typeface="Arial"/>
                <a:cs typeface="Arial"/>
                <a:sym typeface="Arial"/>
              </a:rPr>
              <a:t>もの</a:t>
            </a:r>
            <a:r>
              <a:rPr lang="ja-JP" sz="1600" b="0" i="0" u="none" strike="noStrike" cap="none" dirty="0">
                <a:solidFill>
                  <a:schemeClr val="dk1"/>
                </a:solidFill>
                <a:latin typeface="Arial"/>
                <a:ea typeface="Arial"/>
                <a:cs typeface="Arial"/>
                <a:sym typeface="Arial"/>
              </a:rPr>
              <a:t>お客さまに親しまれている</a:t>
            </a:r>
            <a:endParaRPr sz="1600" b="0" i="0" u="none" strike="noStrike" cap="none" dirty="0">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600"/>
              <a:buFont typeface="Arial"/>
              <a:buNone/>
            </a:pPr>
            <a:r>
              <a:rPr lang="ja-JP" sz="1600" b="0" i="0" u="none" strike="noStrike" cap="none" dirty="0">
                <a:solidFill>
                  <a:schemeClr val="dk1"/>
                </a:solidFill>
                <a:latin typeface="Arial"/>
                <a:ea typeface="Arial"/>
                <a:cs typeface="Arial"/>
                <a:sym typeface="Arial"/>
              </a:rPr>
              <a:t>JALグループの機内誌</a:t>
            </a:r>
            <a:endParaRPr sz="1600" b="0" i="0" u="none" strike="noStrike" cap="none" dirty="0">
              <a:solidFill>
                <a:schemeClr val="dk1"/>
              </a:solidFill>
              <a:latin typeface="Arial"/>
              <a:ea typeface="Arial"/>
              <a:cs typeface="Arial"/>
              <a:sym typeface="Arial"/>
            </a:endParaRPr>
          </a:p>
        </p:txBody>
      </p:sp>
      <p:grpSp>
        <p:nvGrpSpPr>
          <p:cNvPr id="52" name="Google Shape;52;p15"/>
          <p:cNvGrpSpPr/>
          <p:nvPr/>
        </p:nvGrpSpPr>
        <p:grpSpPr>
          <a:xfrm>
            <a:off x="669644" y="2008458"/>
            <a:ext cx="4488440" cy="632267"/>
            <a:chOff x="785057" y="2258516"/>
            <a:chExt cx="4488440" cy="632267"/>
          </a:xfrm>
        </p:grpSpPr>
        <p:sp>
          <p:nvSpPr>
            <p:cNvPr id="53" name="Google Shape;53;p15"/>
            <p:cNvSpPr txBox="1"/>
            <p:nvPr/>
          </p:nvSpPr>
          <p:spPr>
            <a:xfrm>
              <a:off x="785057" y="2515335"/>
              <a:ext cx="1514186"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JP" sz="1100" b="0" i="0" u="none" strike="noStrike" cap="none" dirty="0">
                  <a:solidFill>
                    <a:schemeClr val="dk1"/>
                  </a:solidFill>
                  <a:latin typeface="Arial"/>
                  <a:ea typeface="Arial"/>
                  <a:cs typeface="Arial"/>
                  <a:sym typeface="Arial"/>
                </a:rPr>
                <a:t>月間閲読可能者数</a:t>
              </a:r>
              <a:r>
                <a:rPr lang="ja-JP" sz="1100" b="0" i="0" u="none" strike="noStrike" cap="none" baseline="30000" dirty="0">
                  <a:solidFill>
                    <a:schemeClr val="dk1"/>
                  </a:solidFill>
                  <a:latin typeface="Arial"/>
                  <a:ea typeface="Arial"/>
                  <a:cs typeface="Arial"/>
                  <a:sym typeface="Arial"/>
                </a:rPr>
                <a:t>※1</a:t>
              </a:r>
              <a:endParaRPr sz="1100" b="0" i="0" u="none" strike="noStrike" cap="none" baseline="30000" dirty="0">
                <a:solidFill>
                  <a:schemeClr val="dk1"/>
                </a:solidFill>
                <a:latin typeface="Arial"/>
                <a:ea typeface="Arial"/>
                <a:cs typeface="Arial"/>
                <a:sym typeface="Arial"/>
              </a:endParaRPr>
            </a:p>
          </p:txBody>
        </p:sp>
        <p:sp>
          <p:nvSpPr>
            <p:cNvPr id="54" name="Google Shape;54;p15"/>
            <p:cNvSpPr txBox="1"/>
            <p:nvPr/>
          </p:nvSpPr>
          <p:spPr>
            <a:xfrm>
              <a:off x="2739097" y="2262959"/>
              <a:ext cx="1353701"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a:solidFill>
                    <a:srgbClr val="000000"/>
                  </a:solidFill>
                  <a:latin typeface="Arial"/>
                  <a:ea typeface="Arial"/>
                  <a:cs typeface="Arial"/>
                  <a:sym typeface="Arial"/>
                </a:rPr>
                <a:t>301</a:t>
              </a:r>
              <a:r>
                <a:rPr lang="ja-JP" sz="1400" b="0" i="0" u="none" strike="noStrike" cap="none">
                  <a:solidFill>
                    <a:srgbClr val="000000"/>
                  </a:solidFill>
                  <a:latin typeface="Arial"/>
                  <a:ea typeface="Arial"/>
                  <a:cs typeface="Arial"/>
                  <a:sym typeface="Arial"/>
                </a:rPr>
                <a:t>万人</a:t>
              </a:r>
              <a:endParaRPr sz="2400" b="0" i="0" u="none" strike="noStrike" cap="none" baseline="30000">
                <a:solidFill>
                  <a:srgbClr val="000000"/>
                </a:solidFill>
                <a:latin typeface="Arial"/>
                <a:ea typeface="Arial"/>
                <a:cs typeface="Arial"/>
                <a:sym typeface="Arial"/>
              </a:endParaRPr>
            </a:p>
          </p:txBody>
        </p:sp>
        <p:sp>
          <p:nvSpPr>
            <p:cNvPr id="55" name="Google Shape;55;p15"/>
            <p:cNvSpPr txBox="1"/>
            <p:nvPr/>
          </p:nvSpPr>
          <p:spPr>
            <a:xfrm>
              <a:off x="2163893" y="2523084"/>
              <a:ext cx="794812"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国内線版</a:t>
              </a:r>
              <a:endParaRPr sz="1000" b="0" i="0" u="none" strike="noStrike" cap="none">
                <a:solidFill>
                  <a:schemeClr val="dk1"/>
                </a:solidFill>
                <a:latin typeface="Arial"/>
                <a:ea typeface="Arial"/>
                <a:cs typeface="Arial"/>
                <a:sym typeface="Arial"/>
              </a:endParaRPr>
            </a:p>
          </p:txBody>
        </p:sp>
        <p:sp>
          <p:nvSpPr>
            <p:cNvPr id="56" name="Google Shape;56;p15"/>
            <p:cNvSpPr txBox="1"/>
            <p:nvPr/>
          </p:nvSpPr>
          <p:spPr>
            <a:xfrm>
              <a:off x="4213423" y="2258516"/>
              <a:ext cx="1060074"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a:solidFill>
                    <a:srgbClr val="000000"/>
                  </a:solidFill>
                  <a:latin typeface="Arial"/>
                  <a:ea typeface="Arial"/>
                  <a:cs typeface="Arial"/>
                  <a:sym typeface="Arial"/>
                </a:rPr>
                <a:t>63</a:t>
              </a:r>
              <a:r>
                <a:rPr lang="ja-JP" sz="1400" b="0" i="0" u="none" strike="noStrike" cap="none">
                  <a:solidFill>
                    <a:srgbClr val="000000"/>
                  </a:solidFill>
                  <a:latin typeface="Arial"/>
                  <a:ea typeface="Arial"/>
                  <a:cs typeface="Arial"/>
                  <a:sym typeface="Arial"/>
                </a:rPr>
                <a:t>万人</a:t>
              </a:r>
              <a:endParaRPr sz="2400" b="0" i="0" u="none" strike="noStrike" cap="none">
                <a:solidFill>
                  <a:srgbClr val="000000"/>
                </a:solidFill>
                <a:latin typeface="Arial"/>
                <a:ea typeface="Arial"/>
                <a:cs typeface="Arial"/>
                <a:sym typeface="Arial"/>
              </a:endParaRPr>
            </a:p>
          </p:txBody>
        </p:sp>
        <p:sp>
          <p:nvSpPr>
            <p:cNvPr id="57" name="Google Shape;57;p15"/>
            <p:cNvSpPr txBox="1"/>
            <p:nvPr/>
          </p:nvSpPr>
          <p:spPr>
            <a:xfrm>
              <a:off x="3665193" y="2530833"/>
              <a:ext cx="779284"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国際線版</a:t>
              </a:r>
              <a:endParaRPr sz="1000" b="0" i="0" u="none" strike="noStrike" cap="none">
                <a:solidFill>
                  <a:schemeClr val="dk1"/>
                </a:solidFill>
                <a:latin typeface="Arial"/>
                <a:ea typeface="Arial"/>
                <a:cs typeface="Arial"/>
                <a:sym typeface="Arial"/>
              </a:endParaRPr>
            </a:p>
          </p:txBody>
        </p:sp>
      </p:grpSp>
      <p:sp>
        <p:nvSpPr>
          <p:cNvPr id="58" name="Google Shape;58;p15"/>
          <p:cNvSpPr txBox="1"/>
          <p:nvPr/>
        </p:nvSpPr>
        <p:spPr>
          <a:xfrm>
            <a:off x="622818" y="2628432"/>
            <a:ext cx="4574979" cy="553957"/>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800"/>
              <a:buFont typeface="Arial"/>
              <a:buNone/>
            </a:pPr>
            <a:r>
              <a:rPr lang="ja-JP" sz="800" b="0" i="0" u="none" strike="noStrike" cap="none" dirty="0">
                <a:solidFill>
                  <a:srgbClr val="000000"/>
                </a:solidFill>
                <a:latin typeface="Arial"/>
                <a:ea typeface="Arial"/>
                <a:cs typeface="Arial"/>
                <a:sym typeface="Arial"/>
              </a:rPr>
              <a:t>※1：JALグループマンスリーレポート24年4月～25年3月 月間搭乗者数平均</a:t>
            </a:r>
            <a:endParaRPr sz="800" b="0" i="0" u="none" strike="noStrike" cap="none" dirty="0">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dirty="0">
                <a:solidFill>
                  <a:srgbClr val="000000"/>
                </a:solidFill>
                <a:latin typeface="Arial"/>
                <a:ea typeface="Arial"/>
                <a:cs typeface="Arial"/>
                <a:sym typeface="Arial"/>
              </a:rPr>
              <a:t>※機内誌は回読性という性質上、座席に座られるお客さまが同じ雑誌をご覧いただくため、</a:t>
            </a:r>
            <a:endParaRPr sz="800" b="0" i="0" u="none" strike="noStrike" cap="none" dirty="0">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dirty="0">
                <a:solidFill>
                  <a:srgbClr val="000000"/>
                </a:solidFill>
                <a:latin typeface="Arial"/>
                <a:ea typeface="Arial"/>
                <a:cs typeface="Arial"/>
                <a:sym typeface="Arial"/>
              </a:rPr>
              <a:t>発行部数は公表しておりません。</a:t>
            </a:r>
            <a:endParaRPr sz="800" b="0" i="0" u="none" strike="noStrike" cap="none" dirty="0">
              <a:solidFill>
                <a:srgbClr val="000000"/>
              </a:solidFill>
              <a:latin typeface="Arial"/>
              <a:ea typeface="Arial"/>
              <a:cs typeface="Arial"/>
              <a:sym typeface="Arial"/>
            </a:endParaRPr>
          </a:p>
        </p:txBody>
      </p:sp>
      <p:sp>
        <p:nvSpPr>
          <p:cNvPr id="59" name="Google Shape;59;p15"/>
          <p:cNvSpPr txBox="1"/>
          <p:nvPr/>
        </p:nvSpPr>
        <p:spPr>
          <a:xfrm>
            <a:off x="5120469" y="3054297"/>
            <a:ext cx="5033619" cy="553957"/>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※2：機材繰りなどの諸事情により搭載開始日及び終了日が前後する場合があります。</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※3：運航スケジュール・機材繰り等により一部の便で搭載されない場合があります。</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　　  一部グループ運航便では、搭載無し/予備搭載のみの場合があります。</a:t>
            </a:r>
            <a:endParaRPr sz="800" b="0" i="0" u="none" strike="noStrike" cap="none">
              <a:solidFill>
                <a:schemeClr val="dk1"/>
              </a:solidFill>
              <a:latin typeface="Arial"/>
              <a:ea typeface="Arial"/>
              <a:cs typeface="Arial"/>
              <a:sym typeface="Arial"/>
            </a:endParaRPr>
          </a:p>
        </p:txBody>
      </p:sp>
      <p:graphicFrame>
        <p:nvGraphicFramePr>
          <p:cNvPr id="60" name="Google Shape;60;p15"/>
          <p:cNvGraphicFramePr/>
          <p:nvPr/>
        </p:nvGraphicFramePr>
        <p:xfrm>
          <a:off x="5158084" y="3725085"/>
          <a:ext cx="5409075" cy="2867250"/>
        </p:xfrm>
        <a:graphic>
          <a:graphicData uri="http://schemas.openxmlformats.org/drawingml/2006/table">
            <a:tbl>
              <a:tblPr firstCol="1" bandRow="1">
                <a:noFill/>
                <a:tableStyleId>{00B5FACB-EEB9-4DDA-9D02-248EF6438E66}</a:tableStyleId>
              </a:tblPr>
              <a:tblGrid>
                <a:gridCol w="1764875">
                  <a:extLst>
                    <a:ext uri="{9D8B030D-6E8A-4147-A177-3AD203B41FA5}">
                      <a16:colId xmlns:a16="http://schemas.microsoft.com/office/drawing/2014/main" val="20000"/>
                    </a:ext>
                  </a:extLst>
                </a:gridCol>
                <a:gridCol w="911050">
                  <a:extLst>
                    <a:ext uri="{9D8B030D-6E8A-4147-A177-3AD203B41FA5}">
                      <a16:colId xmlns:a16="http://schemas.microsoft.com/office/drawing/2014/main" val="20001"/>
                    </a:ext>
                  </a:extLst>
                </a:gridCol>
                <a:gridCol w="911050">
                  <a:extLst>
                    <a:ext uri="{9D8B030D-6E8A-4147-A177-3AD203B41FA5}">
                      <a16:colId xmlns:a16="http://schemas.microsoft.com/office/drawing/2014/main" val="20002"/>
                    </a:ext>
                  </a:extLst>
                </a:gridCol>
                <a:gridCol w="911050">
                  <a:extLst>
                    <a:ext uri="{9D8B030D-6E8A-4147-A177-3AD203B41FA5}">
                      <a16:colId xmlns:a16="http://schemas.microsoft.com/office/drawing/2014/main" val="20003"/>
                    </a:ext>
                  </a:extLst>
                </a:gridCol>
                <a:gridCol w="911050">
                  <a:extLst>
                    <a:ext uri="{9D8B030D-6E8A-4147-A177-3AD203B41FA5}">
                      <a16:colId xmlns:a16="http://schemas.microsoft.com/office/drawing/2014/main" val="20004"/>
                    </a:ext>
                  </a:extLst>
                </a:gridCol>
              </a:tblGrid>
              <a:tr h="286725">
                <a:tc>
                  <a:txBody>
                    <a:bodyPr/>
                    <a:lstStyle/>
                    <a:p>
                      <a:pPr marL="0" marR="0" lvl="0" indent="0" algn="ctr" rtl="0">
                        <a:lnSpc>
                          <a:spcPct val="10000"/>
                        </a:lnSpc>
                        <a:spcBef>
                          <a:spcPts val="0"/>
                        </a:spcBef>
                        <a:spcAft>
                          <a:spcPts val="0"/>
                        </a:spcAft>
                        <a:buClr>
                          <a:schemeClr val="lt1"/>
                        </a:buClr>
                        <a:buSzPts val="800"/>
                        <a:buFont typeface="Arial"/>
                        <a:buNone/>
                      </a:pPr>
                      <a:r>
                        <a:rPr lang="ja-JP" sz="800" b="1" i="0" u="none" strike="noStrike" cap="none">
                          <a:solidFill>
                            <a:schemeClr val="lt1"/>
                          </a:solidFill>
                          <a:latin typeface="Arial"/>
                          <a:ea typeface="Arial"/>
                          <a:cs typeface="Arial"/>
                          <a:sym typeface="Arial"/>
                        </a:rPr>
                        <a:t>掲載スペース</a:t>
                      </a:r>
                      <a:endParaRPr sz="800" b="1" i="0" u="none" strike="noStrike" cap="none">
                        <a:solidFill>
                          <a:schemeClr val="lt1"/>
                        </a:solidFill>
                        <a:latin typeface="Arial"/>
                        <a:ea typeface="Arial"/>
                        <a:cs typeface="Arial"/>
                        <a:sym typeface="Arial"/>
                      </a:endParaRPr>
                    </a:p>
                  </a:txBody>
                  <a:tcPr marL="216000" marR="216000" marT="108000" marB="0" anchor="ctr">
                    <a:solidFill>
                      <a:srgbClr val="CB0003"/>
                    </a:solidFill>
                  </a:tcPr>
                </a:tc>
                <a:tc>
                  <a:txBody>
                    <a:bodyPr/>
                    <a:lstStyle/>
                    <a:p>
                      <a:pPr marL="0" marR="0" lvl="0" indent="0" algn="ctr" rtl="0">
                        <a:lnSpc>
                          <a:spcPct val="10000"/>
                        </a:lnSpc>
                        <a:spcBef>
                          <a:spcPts val="0"/>
                        </a:spcBef>
                        <a:spcAft>
                          <a:spcPts val="0"/>
                        </a:spcAft>
                        <a:buClr>
                          <a:schemeClr val="lt1"/>
                        </a:buClr>
                        <a:buSzPts val="800"/>
                        <a:buFont typeface="Arial"/>
                        <a:buNone/>
                      </a:pPr>
                      <a:r>
                        <a:rPr lang="ja-JP" sz="800" b="1" i="0" u="none" strike="noStrike" cap="none">
                          <a:solidFill>
                            <a:schemeClr val="lt1"/>
                          </a:solidFill>
                          <a:latin typeface="Arial"/>
                          <a:ea typeface="Arial"/>
                          <a:cs typeface="Arial"/>
                          <a:sym typeface="Arial"/>
                        </a:rPr>
                        <a:t>国内線版</a:t>
                      </a:r>
                      <a:endParaRPr sz="800" b="1" i="0" u="none" strike="noStrike" cap="none">
                        <a:solidFill>
                          <a:schemeClr val="lt1"/>
                        </a:solidFill>
                        <a:latin typeface="Arial"/>
                        <a:ea typeface="Arial"/>
                        <a:cs typeface="Arial"/>
                        <a:sym typeface="Arial"/>
                      </a:endParaRPr>
                    </a:p>
                  </a:txBody>
                  <a:tcPr marL="216000" marR="216000" marT="108000" marB="0" anchor="ctr">
                    <a:solidFill>
                      <a:srgbClr val="CB0003"/>
                    </a:solidFill>
                  </a:tcPr>
                </a:tc>
                <a:tc>
                  <a:txBody>
                    <a:bodyPr/>
                    <a:lstStyle/>
                    <a:p>
                      <a:pPr marL="0" marR="0" lvl="0" indent="0" algn="ctr" rtl="0">
                        <a:lnSpc>
                          <a:spcPct val="10000"/>
                        </a:lnSpc>
                        <a:spcBef>
                          <a:spcPts val="0"/>
                        </a:spcBef>
                        <a:spcAft>
                          <a:spcPts val="0"/>
                        </a:spcAft>
                        <a:buClr>
                          <a:schemeClr val="lt1"/>
                        </a:buClr>
                        <a:buSzPts val="800"/>
                        <a:buFont typeface="Arial"/>
                        <a:buNone/>
                      </a:pPr>
                      <a:r>
                        <a:rPr lang="ja-JP" sz="800" b="1" i="0" u="none" strike="noStrike" cap="none">
                          <a:solidFill>
                            <a:schemeClr val="lt1"/>
                          </a:solidFill>
                          <a:latin typeface="Arial"/>
                          <a:ea typeface="Arial"/>
                          <a:cs typeface="Arial"/>
                          <a:sym typeface="Arial"/>
                        </a:rPr>
                        <a:t>国際線版</a:t>
                      </a:r>
                      <a:endParaRPr sz="800" b="1" i="0" u="none" strike="noStrike" cap="none">
                        <a:solidFill>
                          <a:schemeClr val="lt1"/>
                        </a:solidFill>
                        <a:latin typeface="Arial"/>
                        <a:ea typeface="Arial"/>
                        <a:cs typeface="Arial"/>
                        <a:sym typeface="Arial"/>
                      </a:endParaRPr>
                    </a:p>
                  </a:txBody>
                  <a:tcPr marL="216000" marR="216000" marT="108000" marB="0" anchor="ctr">
                    <a:solidFill>
                      <a:srgbClr val="CB0003"/>
                    </a:solidFill>
                  </a:tcPr>
                </a:tc>
                <a:tc>
                  <a:txBody>
                    <a:bodyPr/>
                    <a:lstStyle/>
                    <a:p>
                      <a:pPr marL="0" marR="0" lvl="0" indent="0" algn="ctr" rtl="0">
                        <a:lnSpc>
                          <a:spcPct val="10000"/>
                        </a:lnSpc>
                        <a:spcBef>
                          <a:spcPts val="0"/>
                        </a:spcBef>
                        <a:spcAft>
                          <a:spcPts val="0"/>
                        </a:spcAft>
                        <a:buClr>
                          <a:schemeClr val="lt1"/>
                        </a:buClr>
                        <a:buSzPts val="800"/>
                        <a:buFont typeface="Arial"/>
                        <a:buNone/>
                      </a:pPr>
                      <a:r>
                        <a:rPr lang="ja-JP" sz="800" b="1" i="0" u="none" strike="noStrike" cap="none">
                          <a:solidFill>
                            <a:schemeClr val="lt1"/>
                          </a:solidFill>
                          <a:latin typeface="Arial"/>
                          <a:ea typeface="Arial"/>
                          <a:cs typeface="Arial"/>
                          <a:sym typeface="Arial"/>
                        </a:rPr>
                        <a:t>両誌掲載</a:t>
                      </a:r>
                      <a:endParaRPr sz="800" b="1" i="0" u="none" strike="noStrike" cap="none">
                        <a:solidFill>
                          <a:schemeClr val="lt1"/>
                        </a:solidFill>
                        <a:latin typeface="Arial"/>
                        <a:ea typeface="Arial"/>
                        <a:cs typeface="Arial"/>
                        <a:sym typeface="Arial"/>
                      </a:endParaRPr>
                    </a:p>
                  </a:txBody>
                  <a:tcPr marL="216000" marR="216000" marT="108000" marB="0" anchor="ctr">
                    <a:solidFill>
                      <a:srgbClr val="CB0003"/>
                    </a:solidFill>
                  </a:tcPr>
                </a:tc>
                <a:tc>
                  <a:txBody>
                    <a:bodyPr/>
                    <a:lstStyle/>
                    <a:p>
                      <a:pPr marL="0" marR="0" lvl="0" indent="0" algn="ctr" rtl="0">
                        <a:lnSpc>
                          <a:spcPct val="10000"/>
                        </a:lnSpc>
                        <a:spcBef>
                          <a:spcPts val="0"/>
                        </a:spcBef>
                        <a:spcAft>
                          <a:spcPts val="0"/>
                        </a:spcAft>
                        <a:buClr>
                          <a:schemeClr val="lt1"/>
                        </a:buClr>
                        <a:buSzPts val="700"/>
                        <a:buFont typeface="Arial"/>
                        <a:buNone/>
                      </a:pPr>
                      <a:r>
                        <a:rPr lang="ja-JP" sz="700" b="1" i="0" u="none" strike="noStrike" cap="none">
                          <a:solidFill>
                            <a:schemeClr val="lt1"/>
                          </a:solidFill>
                          <a:latin typeface="Arial"/>
                          <a:ea typeface="Arial"/>
                          <a:cs typeface="Arial"/>
                          <a:sym typeface="Arial"/>
                        </a:rPr>
                        <a:t>原稿サイズ</a:t>
                      </a:r>
                      <a:endParaRPr sz="700" b="1" i="0" u="none" strike="noStrike" cap="none">
                        <a:solidFill>
                          <a:schemeClr val="lt1"/>
                        </a:solidFill>
                        <a:latin typeface="Arial"/>
                        <a:ea typeface="Arial"/>
                        <a:cs typeface="Arial"/>
                        <a:sym typeface="Arial"/>
                      </a:endParaRPr>
                    </a:p>
                  </a:txBody>
                  <a:tcPr marL="216000" marR="216000" marT="108000" marB="0" anchor="ctr">
                    <a:solidFill>
                      <a:srgbClr val="CB0003"/>
                    </a:solidFill>
                  </a:tcPr>
                </a:tc>
                <a:extLst>
                  <a:ext uri="{0D108BD9-81ED-4DB2-BD59-A6C34878D82A}">
                    <a16:rowId xmlns:a16="http://schemas.microsoft.com/office/drawing/2014/main" val="10000"/>
                  </a:ext>
                </a:extLst>
              </a:tr>
              <a:tr h="286725">
                <a:tc>
                  <a:txBody>
                    <a:bodyPr/>
                    <a:lstStyle/>
                    <a:p>
                      <a:pPr marL="0" marR="0" lvl="0" indent="0" algn="ctr" rtl="0">
                        <a:lnSpc>
                          <a:spcPct val="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表2見開き</a:t>
                      </a:r>
                      <a:endParaRPr sz="1400" u="none" strike="noStrike" cap="none"/>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txBody>
                  <a:tcPr marL="216000" marR="216000" marT="108000" marB="0" anchor="ctr">
                    <a:solidFill>
                      <a:srgbClr val="F0F0F0"/>
                    </a:solidFill>
                  </a:tcP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2,900,000</a:t>
                      </a:r>
                      <a:endParaRPr sz="1400" u="none" strike="noStrike" cap="none"/>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2,350,000</a:t>
                      </a:r>
                      <a:endParaRPr sz="1400" u="none" strike="noStrike" cap="none"/>
                    </a:p>
                  </a:txBody>
                  <a:tcPr marL="216000" marR="216000" marT="108000" marB="0" anchor="ctr"/>
                </a:tc>
                <a:tc>
                  <a:txBody>
                    <a:bodyPr/>
                    <a:lstStyle/>
                    <a:p>
                      <a:pPr marL="0" marR="0" lvl="0" indent="0" algn="ctr" rtl="0">
                        <a:lnSpc>
                          <a:spcPct val="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4,550,000</a:t>
                      </a:r>
                      <a:endParaRPr sz="1400" u="none" strike="noStrike" cap="none"/>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280×420</a:t>
                      </a:r>
                      <a:endParaRPr sz="1400" u="none" strike="noStrike" cap="none"/>
                    </a:p>
                  </a:txBody>
                  <a:tcPr marL="216000" marR="216000" marT="108000" marB="0" anchor="ctr"/>
                </a:tc>
                <a:extLst>
                  <a:ext uri="{0D108BD9-81ED-4DB2-BD59-A6C34878D82A}">
                    <a16:rowId xmlns:a16="http://schemas.microsoft.com/office/drawing/2014/main" val="10001"/>
                  </a:ext>
                </a:extLst>
              </a:tr>
              <a:tr h="286725">
                <a:tc>
                  <a:txBody>
                    <a:bodyPr/>
                    <a:lstStyle/>
                    <a:p>
                      <a:pPr marL="0" marR="0" lvl="0" indent="0" algn="ctr" rtl="0">
                        <a:lnSpc>
                          <a:spcPct val="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第2表2見開き</a:t>
                      </a:r>
                      <a:endParaRPr sz="1400" u="none" strike="noStrike" cap="none"/>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txBody>
                  <a:tcPr marL="216000" marR="216000" marT="108000" marB="0" anchor="ctr">
                    <a:solidFill>
                      <a:srgbClr val="E1E1E1"/>
                    </a:solidFill>
                  </a:tcP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a:t>
                      </a:r>
                      <a:endParaRPr sz="1400" u="none" strike="noStrike" cap="none"/>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a:t>
                      </a:r>
                      <a:endParaRPr sz="1400" u="none" strike="noStrike" cap="none"/>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4,400,000</a:t>
                      </a:r>
                      <a:endParaRPr sz="1400" u="none" strike="noStrike" cap="none"/>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280×420</a:t>
                      </a:r>
                      <a:endParaRPr sz="1400" u="none" strike="noStrike" cap="none"/>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extLst>
                  <a:ext uri="{0D108BD9-81ED-4DB2-BD59-A6C34878D82A}">
                    <a16:rowId xmlns:a16="http://schemas.microsoft.com/office/drawing/2014/main" val="10002"/>
                  </a:ext>
                </a:extLst>
              </a:tr>
              <a:tr h="286725">
                <a:tc>
                  <a:txBody>
                    <a:bodyPr/>
                    <a:lstStyle/>
                    <a:p>
                      <a:pPr marL="0" marR="0" lvl="0" indent="0" algn="ctr" rtl="0">
                        <a:lnSpc>
                          <a:spcPct val="0"/>
                        </a:lnSpc>
                        <a:spcBef>
                          <a:spcPts val="0"/>
                        </a:spcBef>
                        <a:spcAft>
                          <a:spcPts val="0"/>
                        </a:spcAft>
                        <a:buClr>
                          <a:schemeClr val="dk1"/>
                        </a:buClr>
                        <a:buSzPts val="800"/>
                        <a:buFont typeface="Arial"/>
                        <a:buNone/>
                      </a:pPr>
                      <a:r>
                        <a:rPr lang="ja-JP" sz="800" b="0" i="0" u="none" strike="noStrike" cap="none" dirty="0">
                          <a:solidFill>
                            <a:schemeClr val="dk1"/>
                          </a:solidFill>
                          <a:latin typeface="Arial"/>
                          <a:ea typeface="Arial"/>
                          <a:cs typeface="Arial"/>
                          <a:sym typeface="Arial"/>
                        </a:rPr>
                        <a:t>目次対向1P</a:t>
                      </a:r>
                      <a:endParaRPr sz="1400" u="none" strike="noStrike" cap="none" dirty="0"/>
                    </a:p>
                  </a:txBody>
                  <a:tcPr marL="216000" marR="216000" marT="108000" marB="0" anchor="ctr">
                    <a:solidFill>
                      <a:srgbClr val="F0F0F0"/>
                    </a:solidFill>
                  </a:tcP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1,600,000</a:t>
                      </a:r>
                      <a:endParaRPr sz="1400" u="none" strike="noStrike" cap="none"/>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1,250,000</a:t>
                      </a:r>
                      <a:endParaRPr sz="1400" u="none" strike="noStrike" cap="none"/>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2,600,000</a:t>
                      </a:r>
                      <a:endParaRPr sz="1400" u="none" strike="noStrike" cap="none"/>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280×210</a:t>
                      </a:r>
                      <a:endParaRPr sz="1400" u="none" strike="noStrike" cap="none"/>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extLst>
                  <a:ext uri="{0D108BD9-81ED-4DB2-BD59-A6C34878D82A}">
                    <a16:rowId xmlns:a16="http://schemas.microsoft.com/office/drawing/2014/main" val="10003"/>
                  </a:ext>
                </a:extLst>
              </a:tr>
              <a:tr h="286725">
                <a:tc>
                  <a:txBody>
                    <a:bodyPr/>
                    <a:lstStyle/>
                    <a:p>
                      <a:pPr marL="0" marR="0" lvl="0" indent="0" algn="ctr" rtl="0">
                        <a:lnSpc>
                          <a:spcPct val="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記事対向1P</a:t>
                      </a:r>
                      <a:endParaRPr sz="1400" u="none" strike="noStrike" cap="none"/>
                    </a:p>
                  </a:txBody>
                  <a:tcPr marL="216000" marR="216000" marT="108000" marB="0" anchor="ctr">
                    <a:solidFill>
                      <a:srgbClr val="E1E1E1"/>
                    </a:solidFill>
                  </a:tcP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1,550,000</a:t>
                      </a:r>
                      <a:endParaRPr sz="1400" u="none" strike="noStrike" cap="none"/>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1,200,000</a:t>
                      </a:r>
                      <a:endParaRPr sz="1400" u="none" strike="noStrike" cap="none"/>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2,350,000</a:t>
                      </a:r>
                      <a:endParaRPr sz="1400" u="none" strike="noStrike" cap="none"/>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280×210</a:t>
                      </a:r>
                      <a:endParaRPr sz="1400" u="none" strike="noStrike" cap="none"/>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extLst>
                  <a:ext uri="{0D108BD9-81ED-4DB2-BD59-A6C34878D82A}">
                    <a16:rowId xmlns:a16="http://schemas.microsoft.com/office/drawing/2014/main" val="10004"/>
                  </a:ext>
                </a:extLst>
              </a:tr>
              <a:tr h="286725">
                <a:tc>
                  <a:txBody>
                    <a:bodyPr/>
                    <a:lstStyle/>
                    <a:p>
                      <a:pPr marL="0" marR="0" lvl="0" indent="0" algn="ctr" rtl="0">
                        <a:lnSpc>
                          <a:spcPct val="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本文中見開き</a:t>
                      </a:r>
                      <a:endParaRPr sz="800" b="0" i="0" u="none" strike="noStrike" cap="none">
                        <a:solidFill>
                          <a:schemeClr val="dk1"/>
                        </a:solidFill>
                        <a:latin typeface="Arial"/>
                        <a:ea typeface="Arial"/>
                        <a:cs typeface="Arial"/>
                        <a:sym typeface="Arial"/>
                      </a:endParaRPr>
                    </a:p>
                  </a:txBody>
                  <a:tcPr marL="216000" marR="216000" marT="108000" marB="0" anchor="ctr">
                    <a:solidFill>
                      <a:srgbClr val="F0F0F0"/>
                    </a:solidFill>
                  </a:tcP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2,650,000</a:t>
                      </a:r>
                      <a:endParaRPr sz="1400" u="none" strike="noStrike" cap="none"/>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2,150,000</a:t>
                      </a:r>
                      <a:endParaRPr sz="1400" u="none" strike="noStrike" cap="none"/>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4,150,000</a:t>
                      </a:r>
                      <a:endParaRPr sz="1400" u="none" strike="noStrike" cap="none"/>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280×420</a:t>
                      </a:r>
                      <a:endParaRPr sz="1400" u="none" strike="noStrike" cap="none"/>
                    </a:p>
                  </a:txBody>
                  <a:tcPr marL="216000" marR="216000" marT="108000" marB="0" anchor="ctr"/>
                </a:tc>
                <a:extLst>
                  <a:ext uri="{0D108BD9-81ED-4DB2-BD59-A6C34878D82A}">
                    <a16:rowId xmlns:a16="http://schemas.microsoft.com/office/drawing/2014/main" val="10005"/>
                  </a:ext>
                </a:extLst>
              </a:tr>
              <a:tr h="286725">
                <a:tc>
                  <a:txBody>
                    <a:bodyPr/>
                    <a:lstStyle/>
                    <a:p>
                      <a:pPr marL="0" marR="0" lvl="0" indent="0" algn="ctr" rtl="0">
                        <a:lnSpc>
                          <a:spcPct val="1000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本文1P（外国語ページ）</a:t>
                      </a:r>
                      <a:endParaRPr sz="1400" u="none" strike="noStrike" cap="none"/>
                    </a:p>
                  </a:txBody>
                  <a:tcPr marL="216000" marR="216000" marT="108000" marB="0" anchor="ctr">
                    <a:solidFill>
                      <a:srgbClr val="D8E2F3"/>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1,100,000</a:t>
                      </a:r>
                      <a:endParaRPr sz="1400" u="none" strike="noStrike" cap="none"/>
                    </a:p>
                  </a:txBody>
                  <a:tcPr marL="216000" marR="216000" marT="108000" marB="0" anchor="ctr">
                    <a:solidFill>
                      <a:srgbClr val="D8E2F3"/>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1,100,000</a:t>
                      </a:r>
                      <a:endParaRPr sz="1400" u="none" strike="noStrike" cap="none"/>
                    </a:p>
                  </a:txBody>
                  <a:tcPr marL="216000" marR="216000" marT="108000" marB="0" anchor="ctr">
                    <a:solidFill>
                      <a:srgbClr val="D8E2F3"/>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2,000,000</a:t>
                      </a:r>
                      <a:endParaRPr sz="1400" u="none" strike="noStrike" cap="none"/>
                    </a:p>
                  </a:txBody>
                  <a:tcPr marL="216000" marR="216000" marT="108000" marB="0" anchor="ctr">
                    <a:solidFill>
                      <a:srgbClr val="D8E2F3"/>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280×210</a:t>
                      </a:r>
                      <a:endParaRPr sz="1400" u="none" strike="noStrike" cap="none"/>
                    </a:p>
                  </a:txBody>
                  <a:tcPr marL="216000" marR="216000" marT="108000" marB="0" anchor="ctr">
                    <a:solidFill>
                      <a:srgbClr val="D8E2F3"/>
                    </a:solidFill>
                  </a:tcPr>
                </a:tc>
                <a:extLst>
                  <a:ext uri="{0D108BD9-81ED-4DB2-BD59-A6C34878D82A}">
                    <a16:rowId xmlns:a16="http://schemas.microsoft.com/office/drawing/2014/main" val="10006"/>
                  </a:ext>
                </a:extLst>
              </a:tr>
              <a:tr h="286725">
                <a:tc>
                  <a:txBody>
                    <a:bodyPr/>
                    <a:lstStyle/>
                    <a:p>
                      <a:pPr marL="0" marR="0" lvl="0" indent="0" algn="ctr" rtl="0">
                        <a:lnSpc>
                          <a:spcPct val="0"/>
                        </a:lnSpc>
                        <a:spcBef>
                          <a:spcPts val="0"/>
                        </a:spcBef>
                        <a:spcAft>
                          <a:spcPts val="0"/>
                        </a:spcAft>
                        <a:buClr>
                          <a:schemeClr val="dk1"/>
                        </a:buClr>
                        <a:buSzPts val="700"/>
                        <a:buFont typeface="Arial"/>
                        <a:buNone/>
                      </a:pPr>
                      <a:r>
                        <a:rPr lang="ja-JP" sz="700" b="0" i="0" u="none" strike="noStrike" cap="none">
                          <a:solidFill>
                            <a:schemeClr val="dk1"/>
                          </a:solidFill>
                          <a:latin typeface="Arial"/>
                          <a:ea typeface="Arial"/>
                          <a:cs typeface="Arial"/>
                          <a:sym typeface="Arial"/>
                        </a:rPr>
                        <a:t>本文中見開き（外国語ページ）</a:t>
                      </a:r>
                      <a:endParaRPr sz="1400" u="none" strike="noStrike" cap="none"/>
                    </a:p>
                  </a:txBody>
                  <a:tcPr marL="216000" marR="216000" marT="108000" marB="0" anchor="ctr">
                    <a:solidFill>
                      <a:srgbClr val="D8E2F3"/>
                    </a:solidFill>
                  </a:tcP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2,150,000</a:t>
                      </a:r>
                      <a:endParaRPr sz="1400" u="none" strike="noStrike" cap="none"/>
                    </a:p>
                  </a:txBody>
                  <a:tcPr marL="216000" marR="216000" marT="108000" marB="0" anchor="ctr">
                    <a:solidFill>
                      <a:srgbClr val="D8E2F3"/>
                    </a:solidFill>
                  </a:tcP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2,150,000</a:t>
                      </a:r>
                      <a:endParaRPr sz="1400" u="none" strike="noStrike" cap="none"/>
                    </a:p>
                  </a:txBody>
                  <a:tcPr marL="216000" marR="216000" marT="108000" marB="0" anchor="ctr">
                    <a:solidFill>
                      <a:srgbClr val="D8E2F3"/>
                    </a:solidFill>
                  </a:tcP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3,700,000</a:t>
                      </a:r>
                      <a:endParaRPr sz="1400" u="none" strike="noStrike" cap="none"/>
                    </a:p>
                  </a:txBody>
                  <a:tcPr marL="216000" marR="216000" marT="108000" marB="0" anchor="ctr">
                    <a:solidFill>
                      <a:srgbClr val="D8E2F3"/>
                    </a:solidFill>
                  </a:tcP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280×420</a:t>
                      </a:r>
                      <a:endParaRPr sz="1400" u="none" strike="noStrike" cap="none"/>
                    </a:p>
                  </a:txBody>
                  <a:tcPr marL="216000" marR="216000" marT="108000" marB="0" anchor="ctr">
                    <a:solidFill>
                      <a:srgbClr val="D8E2F3"/>
                    </a:solidFill>
                  </a:tcPr>
                </a:tc>
                <a:extLst>
                  <a:ext uri="{0D108BD9-81ED-4DB2-BD59-A6C34878D82A}">
                    <a16:rowId xmlns:a16="http://schemas.microsoft.com/office/drawing/2014/main" val="10007"/>
                  </a:ext>
                </a:extLst>
              </a:tr>
              <a:tr h="286725">
                <a:tc>
                  <a:txBody>
                    <a:bodyPr/>
                    <a:lstStyle/>
                    <a:p>
                      <a:pPr marL="0" marR="0" lvl="0" indent="0" algn="ctr" rtl="0">
                        <a:lnSpc>
                          <a:spcPct val="1000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表3</a:t>
                      </a:r>
                      <a:endParaRPr sz="1400" u="none" strike="noStrike" cap="none"/>
                    </a:p>
                  </a:txBody>
                  <a:tcPr marL="216000" marR="216000" marT="108000" marB="0" anchor="ctr">
                    <a:solidFill>
                      <a:srgbClr val="D8D8D8"/>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1,250,000</a:t>
                      </a:r>
                      <a:endParaRPr sz="1400" u="none" strike="noStrike" cap="none"/>
                    </a:p>
                  </a:txBody>
                  <a:tcPr marL="216000" marR="216000" marT="108000" marB="0" anchor="ctr">
                    <a:solidFill>
                      <a:srgbClr val="D8D8D8"/>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1,250,000</a:t>
                      </a:r>
                      <a:endParaRPr sz="1400" u="none" strike="noStrike" cap="none"/>
                    </a:p>
                  </a:txBody>
                  <a:tcPr marL="216000" marR="216000" marT="108000" marB="0" anchor="ctr">
                    <a:solidFill>
                      <a:srgbClr val="D8D8D8"/>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2,300,000</a:t>
                      </a:r>
                      <a:endParaRPr sz="1400" u="none" strike="noStrike" cap="none"/>
                    </a:p>
                  </a:txBody>
                  <a:tcPr marL="216000" marR="216000" marT="108000" marB="0" anchor="ctr">
                    <a:solidFill>
                      <a:srgbClr val="D8D8D8"/>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280×210</a:t>
                      </a:r>
                      <a:endParaRPr sz="1400" u="none" strike="noStrike" cap="none"/>
                    </a:p>
                  </a:txBody>
                  <a:tcPr marL="216000" marR="216000" marT="108000" marB="0" anchor="ctr">
                    <a:solidFill>
                      <a:srgbClr val="D8D8D8"/>
                    </a:solidFill>
                  </a:tcPr>
                </a:tc>
                <a:extLst>
                  <a:ext uri="{0D108BD9-81ED-4DB2-BD59-A6C34878D82A}">
                    <a16:rowId xmlns:a16="http://schemas.microsoft.com/office/drawing/2014/main" val="10008"/>
                  </a:ext>
                </a:extLst>
              </a:tr>
              <a:tr h="286725">
                <a:tc>
                  <a:txBody>
                    <a:bodyPr/>
                    <a:lstStyle/>
                    <a:p>
                      <a:pPr marL="0" marR="0" lvl="0" indent="0" algn="ctr" rtl="0">
                        <a:lnSpc>
                          <a:spcPct val="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表4</a:t>
                      </a:r>
                      <a:endParaRPr sz="1400" u="none" strike="noStrike" cap="none"/>
                    </a:p>
                  </a:txBody>
                  <a:tcPr marL="216000" marR="216000" marT="108000" marB="0" anchor="ctr">
                    <a:solidFill>
                      <a:srgbClr val="F0F0F0"/>
                    </a:solidFill>
                  </a:tcP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2,250,000</a:t>
                      </a:r>
                      <a:endParaRPr sz="1400" u="none" strike="noStrike" cap="none"/>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1,800,000</a:t>
                      </a:r>
                      <a:endParaRPr sz="1400" u="none" strike="noStrike" cap="none"/>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a:latin typeface="Arial"/>
                          <a:ea typeface="Arial"/>
                          <a:cs typeface="Arial"/>
                          <a:sym typeface="Arial"/>
                        </a:rPr>
                        <a:t>-</a:t>
                      </a:r>
                      <a:endParaRPr sz="1400" u="none" strike="noStrike" cap="none"/>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ja-JP" sz="800" u="none" strike="noStrike" cap="none" dirty="0">
                          <a:latin typeface="Arial"/>
                          <a:ea typeface="Arial"/>
                          <a:cs typeface="Arial"/>
                          <a:sym typeface="Arial"/>
                        </a:rPr>
                        <a:t>280×200</a:t>
                      </a:r>
                      <a:endParaRPr sz="1400" u="none" strike="noStrike" cap="none" dirty="0"/>
                    </a:p>
                  </a:txBody>
                  <a:tcPr marL="216000" marR="216000" marT="108000" marB="0" anchor="ctr"/>
                </a:tc>
                <a:extLst>
                  <a:ext uri="{0D108BD9-81ED-4DB2-BD59-A6C34878D82A}">
                    <a16:rowId xmlns:a16="http://schemas.microsoft.com/office/drawing/2014/main" val="10009"/>
                  </a:ext>
                </a:extLst>
              </a:tr>
            </a:tbl>
          </a:graphicData>
        </a:graphic>
      </p:graphicFrame>
      <p:sp>
        <p:nvSpPr>
          <p:cNvPr id="61" name="Google Shape;61;p15"/>
          <p:cNvSpPr txBox="1"/>
          <p:nvPr/>
        </p:nvSpPr>
        <p:spPr>
          <a:xfrm>
            <a:off x="5188911" y="6648948"/>
            <a:ext cx="5361470" cy="70784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※上記は掲載料金です。</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※タイアップ広告：掲載料金＋制作費（1ページにつき30万円~）。別途ご相談ください。</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※第2表2見開きは、国内線版/国際線版両誌掲載の場合のみスペースを作成いたします。常設ではありません。</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※外国語ページは英語・中国語（簡体字）です。</a:t>
            </a:r>
            <a:endParaRPr sz="1400" b="0" i="0" u="none" strike="noStrike" cap="none">
              <a:solidFill>
                <a:srgbClr val="000000"/>
              </a:solidFill>
              <a:latin typeface="Arial"/>
              <a:ea typeface="Arial"/>
              <a:cs typeface="Arial"/>
              <a:sym typeface="Arial"/>
            </a:endParaRPr>
          </a:p>
        </p:txBody>
      </p:sp>
      <p:sp>
        <p:nvSpPr>
          <p:cNvPr id="62" name="Google Shape;62;p15"/>
          <p:cNvSpPr txBox="1"/>
          <p:nvPr/>
        </p:nvSpPr>
        <p:spPr>
          <a:xfrm>
            <a:off x="10180891" y="3851674"/>
            <a:ext cx="428414" cy="18847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500"/>
              <a:buFont typeface="Arial"/>
              <a:buNone/>
            </a:pPr>
            <a:r>
              <a:rPr lang="ja-JP" sz="500" b="1" i="0" u="none" strike="noStrike" cap="none">
                <a:solidFill>
                  <a:schemeClr val="lt1"/>
                </a:solidFill>
                <a:latin typeface="Arial"/>
                <a:ea typeface="Arial"/>
                <a:cs typeface="Arial"/>
                <a:sym typeface="Arial"/>
              </a:rPr>
              <a:t>（mm）</a:t>
            </a:r>
            <a:endParaRPr sz="1400" b="0" i="0" u="none" strike="noStrike" cap="none">
              <a:solidFill>
                <a:srgbClr val="000000"/>
              </a:solidFill>
              <a:latin typeface="Arial"/>
              <a:ea typeface="Arial"/>
              <a:cs typeface="Arial"/>
              <a:sym typeface="Arial"/>
            </a:endParaRPr>
          </a:p>
        </p:txBody>
      </p:sp>
      <p:sp>
        <p:nvSpPr>
          <p:cNvPr id="63" name="Google Shape;63;p15"/>
          <p:cNvSpPr txBox="1"/>
          <p:nvPr/>
        </p:nvSpPr>
        <p:spPr>
          <a:xfrm>
            <a:off x="655514" y="6410442"/>
            <a:ext cx="4364716"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主な記事内容：海外特集、国内特集、インタビュー、コラム、エッセイ、</a:t>
            </a:r>
            <a:endParaRPr sz="10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JALグループ情報、運航マップ　etc.</a:t>
            </a:r>
            <a:endParaRPr sz="1000" b="0" i="0" u="none" strike="noStrike" cap="none">
              <a:solidFill>
                <a:schemeClr val="dk1"/>
              </a:solidFill>
              <a:latin typeface="Arial"/>
              <a:ea typeface="Arial"/>
              <a:cs typeface="Arial"/>
              <a:sym typeface="Arial"/>
            </a:endParaRPr>
          </a:p>
        </p:txBody>
      </p:sp>
      <p:sp>
        <p:nvSpPr>
          <p:cNvPr id="64" name="Google Shape;64;p15"/>
          <p:cNvSpPr txBox="1"/>
          <p:nvPr/>
        </p:nvSpPr>
        <p:spPr>
          <a:xfrm>
            <a:off x="9774689" y="3535343"/>
            <a:ext cx="933252" cy="22694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単位：円／税抜</a:t>
            </a:r>
            <a:endParaRPr sz="700" b="0" i="0" u="none" strike="noStrike" cap="none">
              <a:solidFill>
                <a:schemeClr val="dk1"/>
              </a:solidFill>
              <a:latin typeface="Arial"/>
              <a:ea typeface="Arial"/>
              <a:cs typeface="Arial"/>
              <a:sym typeface="Arial"/>
            </a:endParaRPr>
          </a:p>
        </p:txBody>
      </p:sp>
      <p:sp>
        <p:nvSpPr>
          <p:cNvPr id="65" name="Google Shape;65;p15"/>
          <p:cNvSpPr/>
          <p:nvPr/>
        </p:nvSpPr>
        <p:spPr>
          <a:xfrm>
            <a:off x="3105795" y="4910693"/>
            <a:ext cx="752994" cy="153956"/>
          </a:xfrm>
          <a:prstGeom prst="roundRect">
            <a:avLst>
              <a:gd name="adj" fmla="val 0"/>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ja-JP" sz="800" b="1" i="0" u="none" strike="noStrike" cap="none">
                <a:solidFill>
                  <a:schemeClr val="lt1"/>
                </a:solidFill>
                <a:latin typeface="Arial"/>
                <a:ea typeface="Arial"/>
                <a:cs typeface="Arial"/>
                <a:sym typeface="Arial"/>
              </a:rPr>
              <a:t>国際線版</a:t>
            </a:r>
            <a:endParaRPr sz="1400" b="0" i="0" u="none" strike="noStrike" cap="none">
              <a:solidFill>
                <a:srgbClr val="000000"/>
              </a:solidFill>
              <a:latin typeface="Arial"/>
              <a:ea typeface="Arial"/>
              <a:cs typeface="Arial"/>
              <a:sym typeface="Arial"/>
            </a:endParaRPr>
          </a:p>
        </p:txBody>
      </p:sp>
      <p:sp>
        <p:nvSpPr>
          <p:cNvPr id="66" name="Google Shape;66;p15"/>
          <p:cNvSpPr/>
          <p:nvPr/>
        </p:nvSpPr>
        <p:spPr>
          <a:xfrm>
            <a:off x="3105795" y="3371980"/>
            <a:ext cx="752994" cy="153956"/>
          </a:xfrm>
          <a:prstGeom prst="roundRect">
            <a:avLst>
              <a:gd name="adj" fmla="val 0"/>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ja-JP" sz="800" b="1" i="0" u="none" strike="noStrike" cap="none">
                <a:solidFill>
                  <a:schemeClr val="lt1"/>
                </a:solidFill>
                <a:latin typeface="Arial"/>
                <a:ea typeface="Arial"/>
                <a:cs typeface="Arial"/>
                <a:sym typeface="Arial"/>
              </a:rPr>
              <a:t>国内線版</a:t>
            </a:r>
            <a:endParaRPr sz="1400" b="0" i="0" u="none" strike="noStrike" cap="none">
              <a:solidFill>
                <a:srgbClr val="000000"/>
              </a:solidFill>
              <a:latin typeface="Arial"/>
              <a:ea typeface="Arial"/>
              <a:cs typeface="Arial"/>
              <a:sym typeface="Arial"/>
            </a:endParaRPr>
          </a:p>
        </p:txBody>
      </p:sp>
      <p:pic>
        <p:nvPicPr>
          <p:cNvPr id="67" name="Google Shape;67;p15"/>
          <p:cNvPicPr preferRelativeResize="0"/>
          <p:nvPr/>
        </p:nvPicPr>
        <p:blipFill rotWithShape="1">
          <a:blip r:embed="rId4">
            <a:alphaModFix/>
          </a:blip>
          <a:srcRect/>
          <a:stretch/>
        </p:blipFill>
        <p:spPr>
          <a:xfrm>
            <a:off x="3531847" y="3874267"/>
            <a:ext cx="785936" cy="816422"/>
          </a:xfrm>
          <a:prstGeom prst="rect">
            <a:avLst/>
          </a:prstGeom>
          <a:noFill/>
          <a:ln>
            <a:noFill/>
          </a:ln>
          <a:effectLst>
            <a:outerShdw blurRad="50800" dist="38100" dir="2700000" algn="tl" rotWithShape="0">
              <a:schemeClr val="dk2">
                <a:alpha val="40000"/>
              </a:schemeClr>
            </a:outerShdw>
          </a:effectLst>
        </p:spPr>
      </p:pic>
      <p:sp>
        <p:nvSpPr>
          <p:cNvPr id="68" name="Google Shape;68;p15"/>
          <p:cNvSpPr txBox="1"/>
          <p:nvPr/>
        </p:nvSpPr>
        <p:spPr>
          <a:xfrm>
            <a:off x="3001503" y="3637906"/>
            <a:ext cx="690480" cy="20770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日本語ページ</a:t>
            </a:r>
            <a:endParaRPr sz="600" b="0" i="0" u="none" strike="noStrike" cap="none">
              <a:solidFill>
                <a:schemeClr val="dk1"/>
              </a:solidFill>
              <a:latin typeface="Arial"/>
              <a:ea typeface="Arial"/>
              <a:cs typeface="Arial"/>
              <a:sym typeface="Arial"/>
            </a:endParaRPr>
          </a:p>
        </p:txBody>
      </p:sp>
      <p:sp>
        <p:nvSpPr>
          <p:cNvPr id="69" name="Google Shape;69;p15"/>
          <p:cNvSpPr txBox="1"/>
          <p:nvPr/>
        </p:nvSpPr>
        <p:spPr>
          <a:xfrm>
            <a:off x="2977762" y="4178558"/>
            <a:ext cx="495831" cy="207709"/>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表紙</a:t>
            </a:r>
            <a:endParaRPr sz="600" b="0" i="0" u="none" strike="noStrike" cap="none">
              <a:solidFill>
                <a:schemeClr val="dk1"/>
              </a:solidFill>
              <a:latin typeface="Arial"/>
              <a:ea typeface="Arial"/>
              <a:cs typeface="Arial"/>
              <a:sym typeface="Arial"/>
            </a:endParaRPr>
          </a:p>
        </p:txBody>
      </p:sp>
      <p:sp>
        <p:nvSpPr>
          <p:cNvPr id="70" name="Google Shape;70;p15"/>
          <p:cNvSpPr txBox="1"/>
          <p:nvPr/>
        </p:nvSpPr>
        <p:spPr>
          <a:xfrm>
            <a:off x="4196287" y="3637906"/>
            <a:ext cx="690480" cy="20770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外国語ページ</a:t>
            </a:r>
            <a:endParaRPr sz="600" b="0" i="0" u="none" strike="noStrike" cap="none">
              <a:solidFill>
                <a:schemeClr val="dk1"/>
              </a:solidFill>
              <a:latin typeface="Arial"/>
              <a:ea typeface="Arial"/>
              <a:cs typeface="Arial"/>
              <a:sym typeface="Arial"/>
            </a:endParaRPr>
          </a:p>
        </p:txBody>
      </p:sp>
      <p:sp>
        <p:nvSpPr>
          <p:cNvPr id="71" name="Google Shape;71;p15"/>
          <p:cNvSpPr/>
          <p:nvPr/>
        </p:nvSpPr>
        <p:spPr>
          <a:xfrm>
            <a:off x="3338043" y="4323289"/>
            <a:ext cx="180000" cy="45719"/>
          </a:xfrm>
          <a:custGeom>
            <a:avLst/>
            <a:gdLst/>
            <a:ahLst/>
            <a:cxnLst/>
            <a:rect l="l" t="t" r="r" b="b"/>
            <a:pathLst>
              <a:path w="241629" h="120000" extrusionOk="0">
                <a:moveTo>
                  <a:pt x="241629" y="0"/>
                </a:move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2" name="Google Shape;72;p15"/>
          <p:cNvSpPr/>
          <p:nvPr/>
        </p:nvSpPr>
        <p:spPr>
          <a:xfrm>
            <a:off x="3588647" y="3736800"/>
            <a:ext cx="122400" cy="176400"/>
          </a:xfrm>
          <a:custGeom>
            <a:avLst/>
            <a:gdLst/>
            <a:ahLst/>
            <a:cxnLst/>
            <a:rect l="l" t="t" r="r" b="b"/>
            <a:pathLst>
              <a:path w="122400" h="176400" extrusionOk="0">
                <a:moveTo>
                  <a:pt x="122400" y="176400"/>
                </a:moveTo>
                <a:lnTo>
                  <a:pt x="122400" y="0"/>
                </a:ln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3" name="Google Shape;73;p15"/>
          <p:cNvSpPr/>
          <p:nvPr/>
        </p:nvSpPr>
        <p:spPr>
          <a:xfrm flipH="1">
            <a:off x="4070739" y="3736800"/>
            <a:ext cx="122400" cy="176400"/>
          </a:xfrm>
          <a:custGeom>
            <a:avLst/>
            <a:gdLst/>
            <a:ahLst/>
            <a:cxnLst/>
            <a:rect l="l" t="t" r="r" b="b"/>
            <a:pathLst>
              <a:path w="122400" h="176400" extrusionOk="0">
                <a:moveTo>
                  <a:pt x="122400" y="176400"/>
                </a:moveTo>
                <a:lnTo>
                  <a:pt x="122400" y="0"/>
                </a:ln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4" name="Google Shape;74;p15"/>
          <p:cNvPicPr preferRelativeResize="0"/>
          <p:nvPr/>
        </p:nvPicPr>
        <p:blipFill rotWithShape="1">
          <a:blip r:embed="rId4">
            <a:alphaModFix/>
          </a:blip>
          <a:srcRect/>
          <a:stretch/>
        </p:blipFill>
        <p:spPr>
          <a:xfrm>
            <a:off x="3531847" y="5429862"/>
            <a:ext cx="785936" cy="816422"/>
          </a:xfrm>
          <a:prstGeom prst="rect">
            <a:avLst/>
          </a:prstGeom>
          <a:noFill/>
          <a:ln>
            <a:noFill/>
          </a:ln>
          <a:effectLst>
            <a:outerShdw blurRad="50800" dist="38100" dir="2700000" algn="tl" rotWithShape="0">
              <a:schemeClr val="dk2">
                <a:alpha val="40000"/>
              </a:schemeClr>
            </a:outerShdw>
          </a:effectLst>
        </p:spPr>
      </p:pic>
      <p:sp>
        <p:nvSpPr>
          <p:cNvPr id="75" name="Google Shape;75;p15"/>
          <p:cNvSpPr txBox="1"/>
          <p:nvPr/>
        </p:nvSpPr>
        <p:spPr>
          <a:xfrm>
            <a:off x="3001503" y="5193501"/>
            <a:ext cx="690480" cy="20770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日本語ページ</a:t>
            </a:r>
            <a:endParaRPr sz="600" b="0" i="0" u="none" strike="noStrike" cap="none">
              <a:solidFill>
                <a:schemeClr val="dk1"/>
              </a:solidFill>
              <a:latin typeface="Arial"/>
              <a:ea typeface="Arial"/>
              <a:cs typeface="Arial"/>
              <a:sym typeface="Arial"/>
            </a:endParaRPr>
          </a:p>
        </p:txBody>
      </p:sp>
      <p:sp>
        <p:nvSpPr>
          <p:cNvPr id="76" name="Google Shape;76;p15"/>
          <p:cNvSpPr txBox="1"/>
          <p:nvPr/>
        </p:nvSpPr>
        <p:spPr>
          <a:xfrm>
            <a:off x="2977762" y="5734153"/>
            <a:ext cx="495831" cy="207709"/>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表紙</a:t>
            </a:r>
            <a:endParaRPr sz="600" b="0" i="0" u="none" strike="noStrike" cap="none">
              <a:solidFill>
                <a:schemeClr val="dk1"/>
              </a:solidFill>
              <a:latin typeface="Arial"/>
              <a:ea typeface="Arial"/>
              <a:cs typeface="Arial"/>
              <a:sym typeface="Arial"/>
            </a:endParaRPr>
          </a:p>
        </p:txBody>
      </p:sp>
      <p:sp>
        <p:nvSpPr>
          <p:cNvPr id="77" name="Google Shape;77;p15"/>
          <p:cNvSpPr txBox="1"/>
          <p:nvPr/>
        </p:nvSpPr>
        <p:spPr>
          <a:xfrm>
            <a:off x="4196287" y="5193501"/>
            <a:ext cx="690480" cy="20770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外国語ページ</a:t>
            </a:r>
            <a:endParaRPr sz="600" b="0" i="0" u="none" strike="noStrike" cap="none">
              <a:solidFill>
                <a:schemeClr val="dk1"/>
              </a:solidFill>
              <a:latin typeface="Arial"/>
              <a:ea typeface="Arial"/>
              <a:cs typeface="Arial"/>
              <a:sym typeface="Arial"/>
            </a:endParaRPr>
          </a:p>
        </p:txBody>
      </p:sp>
      <p:sp>
        <p:nvSpPr>
          <p:cNvPr id="78" name="Google Shape;78;p15"/>
          <p:cNvSpPr/>
          <p:nvPr/>
        </p:nvSpPr>
        <p:spPr>
          <a:xfrm>
            <a:off x="3338043" y="5878884"/>
            <a:ext cx="180000" cy="45719"/>
          </a:xfrm>
          <a:custGeom>
            <a:avLst/>
            <a:gdLst/>
            <a:ahLst/>
            <a:cxnLst/>
            <a:rect l="l" t="t" r="r" b="b"/>
            <a:pathLst>
              <a:path w="241629" h="120000" extrusionOk="0">
                <a:moveTo>
                  <a:pt x="241629" y="0"/>
                </a:move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9" name="Google Shape;79;p15"/>
          <p:cNvSpPr/>
          <p:nvPr/>
        </p:nvSpPr>
        <p:spPr>
          <a:xfrm>
            <a:off x="3588647" y="5292395"/>
            <a:ext cx="122400" cy="176400"/>
          </a:xfrm>
          <a:custGeom>
            <a:avLst/>
            <a:gdLst/>
            <a:ahLst/>
            <a:cxnLst/>
            <a:rect l="l" t="t" r="r" b="b"/>
            <a:pathLst>
              <a:path w="122400" h="176400" extrusionOk="0">
                <a:moveTo>
                  <a:pt x="122400" y="176400"/>
                </a:moveTo>
                <a:lnTo>
                  <a:pt x="122400" y="0"/>
                </a:ln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0" name="Google Shape;80;p15"/>
          <p:cNvSpPr/>
          <p:nvPr/>
        </p:nvSpPr>
        <p:spPr>
          <a:xfrm flipH="1">
            <a:off x="4070739" y="5292395"/>
            <a:ext cx="122400" cy="176400"/>
          </a:xfrm>
          <a:custGeom>
            <a:avLst/>
            <a:gdLst/>
            <a:ahLst/>
            <a:cxnLst/>
            <a:rect l="l" t="t" r="r" b="b"/>
            <a:pathLst>
              <a:path w="122400" h="176400" extrusionOk="0">
                <a:moveTo>
                  <a:pt x="122400" y="176400"/>
                </a:moveTo>
                <a:lnTo>
                  <a:pt x="122400" y="0"/>
                </a:ln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1" name="Google Shape;81;p15"/>
          <p:cNvSpPr txBox="1"/>
          <p:nvPr/>
        </p:nvSpPr>
        <p:spPr>
          <a:xfrm>
            <a:off x="4440841" y="4178558"/>
            <a:ext cx="495831" cy="323125"/>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表4</a:t>
            </a:r>
            <a:endParaRPr sz="1400" b="0" i="0" u="none" strike="noStrike" cap="none">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（広告）</a:t>
            </a:r>
            <a:endParaRPr sz="600" b="0" i="0" u="none" strike="noStrike" cap="none">
              <a:solidFill>
                <a:schemeClr val="dk1"/>
              </a:solidFill>
              <a:latin typeface="Arial"/>
              <a:ea typeface="Arial"/>
              <a:cs typeface="Arial"/>
              <a:sym typeface="Arial"/>
            </a:endParaRPr>
          </a:p>
        </p:txBody>
      </p:sp>
      <p:sp>
        <p:nvSpPr>
          <p:cNvPr id="82" name="Google Shape;82;p15"/>
          <p:cNvSpPr/>
          <p:nvPr/>
        </p:nvSpPr>
        <p:spPr>
          <a:xfrm>
            <a:off x="4196428" y="4323289"/>
            <a:ext cx="288000" cy="45719"/>
          </a:xfrm>
          <a:custGeom>
            <a:avLst/>
            <a:gdLst/>
            <a:ahLst/>
            <a:cxnLst/>
            <a:rect l="l" t="t" r="r" b="b"/>
            <a:pathLst>
              <a:path w="241629" h="120000" extrusionOk="0">
                <a:moveTo>
                  <a:pt x="241629" y="0"/>
                </a:move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3" name="Google Shape;83;p15"/>
          <p:cNvSpPr txBox="1"/>
          <p:nvPr/>
        </p:nvSpPr>
        <p:spPr>
          <a:xfrm>
            <a:off x="4440841" y="5734153"/>
            <a:ext cx="495831" cy="323125"/>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表4</a:t>
            </a:r>
            <a:endParaRPr sz="1400" b="0" i="0" u="none" strike="noStrike" cap="none">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（広告）</a:t>
            </a:r>
            <a:endParaRPr sz="600" b="0" i="0" u="none" strike="noStrike" cap="none">
              <a:solidFill>
                <a:schemeClr val="dk1"/>
              </a:solidFill>
              <a:latin typeface="Arial"/>
              <a:ea typeface="Arial"/>
              <a:cs typeface="Arial"/>
              <a:sym typeface="Arial"/>
            </a:endParaRPr>
          </a:p>
        </p:txBody>
      </p:sp>
      <p:sp>
        <p:nvSpPr>
          <p:cNvPr id="84" name="Google Shape;84;p15"/>
          <p:cNvSpPr/>
          <p:nvPr/>
        </p:nvSpPr>
        <p:spPr>
          <a:xfrm>
            <a:off x="4196428" y="5878884"/>
            <a:ext cx="288000" cy="45719"/>
          </a:xfrm>
          <a:custGeom>
            <a:avLst/>
            <a:gdLst/>
            <a:ahLst/>
            <a:cxnLst/>
            <a:rect l="l" t="t" r="r" b="b"/>
            <a:pathLst>
              <a:path w="241629" h="120000" extrusionOk="0">
                <a:moveTo>
                  <a:pt x="241629" y="0"/>
                </a:move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12"/>
          <p:cNvSpPr txBox="1"/>
          <p:nvPr/>
        </p:nvSpPr>
        <p:spPr>
          <a:xfrm>
            <a:off x="986732" y="396003"/>
            <a:ext cx="8593203"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言語出し分けオプションのご案内　※一部メニュー限定</a:t>
            </a:r>
            <a:endParaRPr sz="1400" b="0" i="0" u="none" strike="noStrike" cap="none">
              <a:solidFill>
                <a:srgbClr val="000000"/>
              </a:solidFill>
              <a:latin typeface="Arial"/>
              <a:ea typeface="Arial"/>
              <a:cs typeface="Arial"/>
              <a:sym typeface="Arial"/>
            </a:endParaRPr>
          </a:p>
        </p:txBody>
      </p:sp>
      <p:sp>
        <p:nvSpPr>
          <p:cNvPr id="747" name="Google Shape;747;p12"/>
          <p:cNvSpPr/>
          <p:nvPr/>
        </p:nvSpPr>
        <p:spPr>
          <a:xfrm>
            <a:off x="118470" y="99759"/>
            <a:ext cx="263236" cy="1380390"/>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8" name="Google Shape;748;p12"/>
          <p:cNvSpPr txBox="1"/>
          <p:nvPr/>
        </p:nvSpPr>
        <p:spPr>
          <a:xfrm rot="5400000">
            <a:off x="-440108" y="621083"/>
            <a:ext cx="1380392"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100"/>
              <a:buFont typeface="Arial"/>
              <a:buNone/>
            </a:pPr>
            <a:r>
              <a:rPr lang="ja-JP" sz="1100" b="0" i="0" u="none" strike="noStrike" cap="none">
                <a:solidFill>
                  <a:schemeClr val="lt1"/>
                </a:solidFill>
                <a:latin typeface="Arial"/>
                <a:ea typeface="Arial"/>
                <a:cs typeface="Arial"/>
                <a:sym typeface="Arial"/>
              </a:rPr>
              <a:t>有料オプション</a:t>
            </a:r>
            <a:endParaRPr sz="1400" b="0" i="0" u="none" strike="noStrike" cap="none">
              <a:solidFill>
                <a:srgbClr val="000000"/>
              </a:solidFill>
              <a:latin typeface="Arial"/>
              <a:ea typeface="Arial"/>
              <a:cs typeface="Arial"/>
              <a:sym typeface="Arial"/>
            </a:endParaRPr>
          </a:p>
        </p:txBody>
      </p:sp>
      <p:sp>
        <p:nvSpPr>
          <p:cNvPr id="749" name="Google Shape;749;p12"/>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20</a:t>
            </a:fld>
            <a:endParaRPr/>
          </a:p>
        </p:txBody>
      </p:sp>
      <p:cxnSp>
        <p:nvCxnSpPr>
          <p:cNvPr id="750" name="Google Shape;750;p12"/>
          <p:cNvCxnSpPr/>
          <p:nvPr/>
        </p:nvCxnSpPr>
        <p:spPr>
          <a:xfrm>
            <a:off x="986732" y="934572"/>
            <a:ext cx="8902920" cy="0"/>
          </a:xfrm>
          <a:prstGeom prst="straightConnector1">
            <a:avLst/>
          </a:prstGeom>
          <a:noFill/>
          <a:ln w="9525" cap="flat" cmpd="sng">
            <a:solidFill>
              <a:schemeClr val="dk1"/>
            </a:solidFill>
            <a:prstDash val="solid"/>
            <a:miter lim="800000"/>
            <a:headEnd type="none" w="sm" len="sm"/>
            <a:tailEnd type="none" w="sm" len="sm"/>
          </a:ln>
        </p:spPr>
      </p:cxnSp>
      <p:graphicFrame>
        <p:nvGraphicFramePr>
          <p:cNvPr id="751" name="Google Shape;751;p12"/>
          <p:cNvGraphicFramePr/>
          <p:nvPr>
            <p:extLst>
              <p:ext uri="{D42A27DB-BD31-4B8C-83A1-F6EECF244321}">
                <p14:modId xmlns:p14="http://schemas.microsoft.com/office/powerpoint/2010/main" val="2834644081"/>
              </p:ext>
            </p:extLst>
          </p:nvPr>
        </p:nvGraphicFramePr>
        <p:xfrm>
          <a:off x="986732" y="1575926"/>
          <a:ext cx="8902925" cy="5627330"/>
        </p:xfrm>
        <a:graphic>
          <a:graphicData uri="http://schemas.openxmlformats.org/drawingml/2006/table">
            <a:tbl>
              <a:tblPr>
                <a:noFill/>
                <a:tableStyleId>{C91D7573-8F3B-4C52-A294-5E186322EEFB}</a:tableStyleId>
              </a:tblPr>
              <a:tblGrid>
                <a:gridCol w="3919100">
                  <a:extLst>
                    <a:ext uri="{9D8B030D-6E8A-4147-A177-3AD203B41FA5}">
                      <a16:colId xmlns:a16="http://schemas.microsoft.com/office/drawing/2014/main" val="20000"/>
                    </a:ext>
                  </a:extLst>
                </a:gridCol>
                <a:gridCol w="2540000">
                  <a:extLst>
                    <a:ext uri="{9D8B030D-6E8A-4147-A177-3AD203B41FA5}">
                      <a16:colId xmlns:a16="http://schemas.microsoft.com/office/drawing/2014/main" val="20001"/>
                    </a:ext>
                  </a:extLst>
                </a:gridCol>
                <a:gridCol w="2443825">
                  <a:extLst>
                    <a:ext uri="{9D8B030D-6E8A-4147-A177-3AD203B41FA5}">
                      <a16:colId xmlns:a16="http://schemas.microsoft.com/office/drawing/2014/main" val="20002"/>
                    </a:ext>
                  </a:extLst>
                </a:gridCol>
              </a:tblGrid>
              <a:tr h="458225">
                <a:tc>
                  <a:txBody>
                    <a:bodyPr/>
                    <a:lstStyle/>
                    <a:p>
                      <a:pPr marL="0" marR="0" lvl="0" indent="0" algn="ctr" rtl="0">
                        <a:lnSpc>
                          <a:spcPct val="100000"/>
                        </a:lnSpc>
                        <a:spcBef>
                          <a:spcPts val="0"/>
                        </a:spcBef>
                        <a:spcAft>
                          <a:spcPts val="0"/>
                        </a:spcAft>
                        <a:buNone/>
                      </a:pPr>
                      <a:r>
                        <a:rPr lang="ja-JP" sz="1400" b="1" u="none" strike="noStrike" cap="none">
                          <a:solidFill>
                            <a:srgbClr val="FFFFFF"/>
                          </a:solidFill>
                          <a:latin typeface="+mj-lt"/>
                          <a:ea typeface="Arial"/>
                          <a:cs typeface="Arial"/>
                          <a:sym typeface="Arial"/>
                        </a:rPr>
                        <a:t>対象メニュー</a:t>
                      </a:r>
                      <a:endParaRPr>
                        <a:latin typeface="+mj-lt"/>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ctr" rtl="0">
                        <a:lnSpc>
                          <a:spcPct val="100000"/>
                        </a:lnSpc>
                        <a:spcBef>
                          <a:spcPts val="0"/>
                        </a:spcBef>
                        <a:spcAft>
                          <a:spcPts val="0"/>
                        </a:spcAft>
                        <a:buNone/>
                      </a:pPr>
                      <a:r>
                        <a:rPr lang="ja-JP" sz="1400" b="1" u="none" strike="noStrike" cap="none">
                          <a:solidFill>
                            <a:srgbClr val="FFFFFF"/>
                          </a:solidFill>
                          <a:latin typeface="+mj-lt"/>
                          <a:ea typeface="Arial"/>
                          <a:cs typeface="Arial"/>
                          <a:sym typeface="Arial"/>
                        </a:rPr>
                        <a:t>掲載料定価/枠/月(税抜)</a:t>
                      </a:r>
                      <a:endParaRPr sz="1400" b="1" u="none" strike="noStrike" cap="none">
                        <a:solidFill>
                          <a:srgbClr val="FFFFFF"/>
                        </a:solidFill>
                        <a:latin typeface="+mj-lt"/>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ctr" rtl="0">
                        <a:lnSpc>
                          <a:spcPct val="100000"/>
                        </a:lnSpc>
                        <a:spcBef>
                          <a:spcPts val="0"/>
                        </a:spcBef>
                        <a:spcAft>
                          <a:spcPts val="0"/>
                        </a:spcAft>
                        <a:buNone/>
                      </a:pPr>
                      <a:r>
                        <a:rPr lang="ja-JP" sz="1400" b="1" u="none" strike="noStrike" cap="none">
                          <a:solidFill>
                            <a:srgbClr val="FFFFFF"/>
                          </a:solidFill>
                          <a:latin typeface="+mj-lt"/>
                          <a:ea typeface="Arial"/>
                          <a:cs typeface="Arial"/>
                          <a:sym typeface="Arial"/>
                        </a:rPr>
                        <a:t>オプション料金/枠/月(税抜)</a:t>
                      </a:r>
                      <a:endParaRPr sz="1400" b="1" u="none" strike="noStrike" cap="none">
                        <a:solidFill>
                          <a:srgbClr val="FFFFFF"/>
                        </a:solidFill>
                        <a:latin typeface="+mj-lt"/>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extLst>
                  <a:ext uri="{0D108BD9-81ED-4DB2-BD59-A6C34878D82A}">
                    <a16:rowId xmlns:a16="http://schemas.microsoft.com/office/drawing/2014/main" val="10000"/>
                  </a:ext>
                </a:extLst>
              </a:tr>
              <a:tr h="477175">
                <a:tc>
                  <a:txBody>
                    <a:bodyPr/>
                    <a:lstStyle/>
                    <a:p>
                      <a:pPr marL="0" marR="0" lvl="0" indent="0" algn="l" rtl="0">
                        <a:lnSpc>
                          <a:spcPct val="100000"/>
                        </a:lnSpc>
                        <a:spcBef>
                          <a:spcPts val="0"/>
                        </a:spcBef>
                        <a:spcAft>
                          <a:spcPts val="0"/>
                        </a:spcAft>
                        <a:buNone/>
                      </a:pPr>
                      <a:r>
                        <a:rPr lang="ja-JP" sz="1400" u="none" strike="noStrike" cap="none" dirty="0">
                          <a:latin typeface="+mj-lt"/>
                          <a:ea typeface="Arial"/>
                          <a:cs typeface="Arial"/>
                          <a:sym typeface="Arial"/>
                        </a:rPr>
                        <a:t>国内線 ウェルカムインタースティシャル動画 </a:t>
                      </a:r>
                      <a:endParaRPr sz="1400" u="none" strike="noStrike" cap="none" dirty="0">
                        <a:latin typeface="+mj-lt"/>
                        <a:ea typeface="Arial"/>
                        <a:cs typeface="Arial"/>
                        <a:sym typeface="Arial"/>
                      </a:endParaRPr>
                    </a:p>
                    <a:p>
                      <a:pPr marL="0" marR="0" lvl="0" indent="0" algn="l" rtl="0">
                        <a:lnSpc>
                          <a:spcPct val="100000"/>
                        </a:lnSpc>
                        <a:spcBef>
                          <a:spcPts val="0"/>
                        </a:spcBef>
                        <a:spcAft>
                          <a:spcPts val="0"/>
                        </a:spcAft>
                        <a:buNone/>
                      </a:pPr>
                      <a:r>
                        <a:rPr lang="ja-JP" sz="1400" u="none" strike="noStrike" cap="none" dirty="0">
                          <a:latin typeface="+mj-lt"/>
                          <a:ea typeface="Arial"/>
                          <a:cs typeface="Arial"/>
                          <a:sym typeface="Arial"/>
                        </a:rPr>
                        <a:t>　　　　　ファースト・クラスJ　1枠目</a:t>
                      </a:r>
                      <a:endParaRPr dirty="0">
                        <a:latin typeface="+mj-lt"/>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1600" b="0" i="0" u="none" strike="noStrike" cap="none">
                          <a:solidFill>
                            <a:schemeClr val="dk1"/>
                          </a:solidFill>
                          <a:latin typeface="+mj-lt"/>
                          <a:ea typeface="Arial"/>
                          <a:cs typeface="Arial"/>
                          <a:sym typeface="Arial"/>
                        </a:rPr>
                        <a:t>2,800,000円</a:t>
                      </a:r>
                      <a:endParaRPr sz="1600" b="0" u="none" strike="noStrike" cap="none">
                        <a:latin typeface="+mj-lt"/>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1600" b="0" u="none" strike="noStrike" cap="none">
                          <a:latin typeface="+mj-lt"/>
                        </a:rPr>
                        <a:t>560,000</a:t>
                      </a:r>
                      <a:r>
                        <a:rPr lang="ja-JP" sz="1600" b="0" i="0" u="none" strike="noStrike" cap="none">
                          <a:solidFill>
                            <a:schemeClr val="dk1"/>
                          </a:solidFill>
                          <a:latin typeface="+mj-lt"/>
                          <a:ea typeface="Arial"/>
                          <a:cs typeface="Arial"/>
                          <a:sym typeface="Arial"/>
                        </a:rPr>
                        <a:t>円</a:t>
                      </a:r>
                      <a:endParaRPr sz="1600" b="0" u="none" strike="noStrike" cap="none">
                        <a:latin typeface="+mj-lt"/>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01"/>
                  </a:ext>
                </a:extLst>
              </a:tr>
              <a:tr h="477175">
                <a:tc>
                  <a:txBody>
                    <a:bodyPr/>
                    <a:lstStyle/>
                    <a:p>
                      <a:pPr marL="0" marR="0" lvl="0" indent="0" algn="l" rtl="0">
                        <a:lnSpc>
                          <a:spcPct val="100000"/>
                        </a:lnSpc>
                        <a:spcBef>
                          <a:spcPts val="0"/>
                        </a:spcBef>
                        <a:spcAft>
                          <a:spcPts val="0"/>
                        </a:spcAft>
                        <a:buNone/>
                      </a:pPr>
                      <a:r>
                        <a:rPr lang="ja-JP" sz="1400" u="none" strike="noStrike" cap="none" dirty="0">
                          <a:latin typeface="+mj-lt"/>
                          <a:ea typeface="Arial"/>
                          <a:cs typeface="Arial"/>
                          <a:sym typeface="Arial"/>
                        </a:rPr>
                        <a:t>国内線 ウェルカムインタースティシャル動画 </a:t>
                      </a:r>
                      <a:endParaRPr sz="1400" u="none" strike="noStrike" cap="none" dirty="0">
                        <a:latin typeface="+mj-lt"/>
                        <a:ea typeface="Arial"/>
                        <a:cs typeface="Arial"/>
                        <a:sym typeface="Arial"/>
                      </a:endParaRPr>
                    </a:p>
                    <a:p>
                      <a:pPr marL="0" marR="0" lvl="0" indent="0" algn="l" rtl="0">
                        <a:lnSpc>
                          <a:spcPct val="100000"/>
                        </a:lnSpc>
                        <a:spcBef>
                          <a:spcPts val="0"/>
                        </a:spcBef>
                        <a:spcAft>
                          <a:spcPts val="0"/>
                        </a:spcAft>
                        <a:buNone/>
                      </a:pPr>
                      <a:r>
                        <a:rPr lang="ja-JP" sz="1400" u="none" strike="noStrike" cap="none" dirty="0">
                          <a:latin typeface="+mj-lt"/>
                          <a:ea typeface="Arial"/>
                          <a:cs typeface="Arial"/>
                          <a:sym typeface="Arial"/>
                        </a:rPr>
                        <a:t>　　　　　ファースト・クラスJ　2枠目</a:t>
                      </a:r>
                      <a:endParaRPr dirty="0">
                        <a:latin typeface="+mj-lt"/>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1600" b="0" i="0" u="none" strike="noStrike" cap="none">
                          <a:solidFill>
                            <a:schemeClr val="dk1"/>
                          </a:solidFill>
                          <a:latin typeface="+mj-lt"/>
                          <a:ea typeface="Arial"/>
                          <a:cs typeface="Arial"/>
                          <a:sym typeface="Arial"/>
                        </a:rPr>
                        <a:t>2,350,000円</a:t>
                      </a:r>
                      <a:endParaRPr sz="1600" b="0" u="none" strike="noStrike" cap="none">
                        <a:latin typeface="+mj-lt"/>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1600" b="0" u="none" strike="noStrike" cap="none">
                          <a:latin typeface="+mj-lt"/>
                        </a:rPr>
                        <a:t>470,000</a:t>
                      </a:r>
                      <a:r>
                        <a:rPr lang="ja-JP" sz="1600" b="0" i="0" u="none" strike="noStrike" cap="none">
                          <a:solidFill>
                            <a:schemeClr val="dk1"/>
                          </a:solidFill>
                          <a:latin typeface="+mj-lt"/>
                          <a:ea typeface="Arial"/>
                          <a:cs typeface="Arial"/>
                          <a:sym typeface="Arial"/>
                        </a:rPr>
                        <a:t>円</a:t>
                      </a:r>
                      <a:endParaRPr sz="1600" b="0" u="none" strike="noStrike" cap="none">
                        <a:latin typeface="+mj-lt"/>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2"/>
                  </a:ext>
                </a:extLst>
              </a:tr>
              <a:tr h="477175">
                <a:tc>
                  <a:txBody>
                    <a:bodyPr/>
                    <a:lstStyle/>
                    <a:p>
                      <a:pPr marL="0" marR="0" lvl="0" indent="0" algn="l" rtl="0">
                        <a:lnSpc>
                          <a:spcPct val="100000"/>
                        </a:lnSpc>
                        <a:spcBef>
                          <a:spcPts val="0"/>
                        </a:spcBef>
                        <a:spcAft>
                          <a:spcPts val="0"/>
                        </a:spcAft>
                        <a:buNone/>
                      </a:pPr>
                      <a:r>
                        <a:rPr lang="ja-JP" sz="1400" u="none" strike="noStrike" cap="none">
                          <a:latin typeface="+mj-lt"/>
                          <a:ea typeface="Arial"/>
                          <a:cs typeface="Arial"/>
                          <a:sym typeface="Arial"/>
                        </a:rPr>
                        <a:t>国内線 ウェルカムインタースティシャル動画 </a:t>
                      </a:r>
                      <a:endParaRPr sz="1400" u="none" strike="noStrike" cap="none">
                        <a:latin typeface="+mj-lt"/>
                        <a:ea typeface="Arial"/>
                        <a:cs typeface="Arial"/>
                        <a:sym typeface="Arial"/>
                      </a:endParaRPr>
                    </a:p>
                    <a:p>
                      <a:pPr marL="0" marR="0" lvl="0" indent="0" algn="l" rtl="0">
                        <a:lnSpc>
                          <a:spcPct val="100000"/>
                        </a:lnSpc>
                        <a:spcBef>
                          <a:spcPts val="0"/>
                        </a:spcBef>
                        <a:spcAft>
                          <a:spcPts val="0"/>
                        </a:spcAft>
                        <a:buNone/>
                      </a:pPr>
                      <a:r>
                        <a:rPr lang="ja-JP" sz="1400" u="none" strike="noStrike" cap="none">
                          <a:latin typeface="+mj-lt"/>
                          <a:ea typeface="Arial"/>
                          <a:cs typeface="Arial"/>
                          <a:sym typeface="Arial"/>
                        </a:rPr>
                        <a:t>　　　　　エコノミー　　　　　　 1枠目</a:t>
                      </a:r>
                      <a:endParaRPr>
                        <a:latin typeface="+mj-lt"/>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1600" b="0" i="0" u="none" strike="noStrike" cap="none">
                          <a:solidFill>
                            <a:schemeClr val="dk1"/>
                          </a:solidFill>
                          <a:latin typeface="+mj-lt"/>
                          <a:ea typeface="Arial"/>
                          <a:cs typeface="Arial"/>
                          <a:sym typeface="Arial"/>
                        </a:rPr>
                        <a:t>3,000,000円</a:t>
                      </a:r>
                      <a:endParaRPr sz="1600" b="0" u="none" strike="noStrike" cap="none">
                        <a:latin typeface="+mj-lt"/>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1600" b="0" u="none" strike="noStrike" cap="none">
                          <a:latin typeface="+mj-lt"/>
                        </a:rPr>
                        <a:t>600,000</a:t>
                      </a:r>
                      <a:r>
                        <a:rPr lang="ja-JP" sz="1600" b="0" i="0" u="none" strike="noStrike" cap="none">
                          <a:solidFill>
                            <a:schemeClr val="dk1"/>
                          </a:solidFill>
                          <a:latin typeface="+mj-lt"/>
                          <a:ea typeface="Arial"/>
                          <a:cs typeface="Arial"/>
                          <a:sym typeface="Arial"/>
                        </a:rPr>
                        <a:t>円</a:t>
                      </a:r>
                      <a:endParaRPr sz="1600" b="0" u="none" strike="noStrike" cap="none">
                        <a:latin typeface="+mj-lt"/>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03"/>
                  </a:ext>
                </a:extLst>
              </a:tr>
              <a:tr h="477175">
                <a:tc>
                  <a:txBody>
                    <a:bodyPr/>
                    <a:lstStyle/>
                    <a:p>
                      <a:pPr marL="0" marR="0" lvl="0" indent="0" algn="l" rtl="0">
                        <a:lnSpc>
                          <a:spcPct val="100000"/>
                        </a:lnSpc>
                        <a:spcBef>
                          <a:spcPts val="0"/>
                        </a:spcBef>
                        <a:spcAft>
                          <a:spcPts val="0"/>
                        </a:spcAft>
                        <a:buNone/>
                      </a:pPr>
                      <a:r>
                        <a:rPr lang="ja-JP" sz="1400" u="none" strike="noStrike" cap="none">
                          <a:latin typeface="+mj-lt"/>
                          <a:ea typeface="Arial"/>
                          <a:cs typeface="Arial"/>
                          <a:sym typeface="Arial"/>
                        </a:rPr>
                        <a:t>国内線 ウェルカムインタースティシャル動画 </a:t>
                      </a:r>
                      <a:endParaRPr sz="1400" u="none" strike="noStrike" cap="none">
                        <a:latin typeface="+mj-lt"/>
                        <a:ea typeface="Arial"/>
                        <a:cs typeface="Arial"/>
                        <a:sym typeface="Arial"/>
                      </a:endParaRPr>
                    </a:p>
                    <a:p>
                      <a:pPr marL="0" marR="0" lvl="0" indent="0" algn="l" rtl="0">
                        <a:lnSpc>
                          <a:spcPct val="100000"/>
                        </a:lnSpc>
                        <a:spcBef>
                          <a:spcPts val="0"/>
                        </a:spcBef>
                        <a:spcAft>
                          <a:spcPts val="0"/>
                        </a:spcAft>
                        <a:buNone/>
                      </a:pPr>
                      <a:r>
                        <a:rPr lang="ja-JP" sz="1400" u="none" strike="noStrike" cap="none">
                          <a:latin typeface="+mj-lt"/>
                          <a:ea typeface="Arial"/>
                          <a:cs typeface="Arial"/>
                          <a:sym typeface="Arial"/>
                        </a:rPr>
                        <a:t>　　　　　エコノミー　　　　　　 2枠目</a:t>
                      </a:r>
                      <a:endParaRPr>
                        <a:latin typeface="+mj-lt"/>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1600" b="0" i="0" u="none" strike="noStrike" cap="none">
                          <a:solidFill>
                            <a:schemeClr val="dk1"/>
                          </a:solidFill>
                          <a:latin typeface="+mj-lt"/>
                          <a:ea typeface="Arial"/>
                          <a:cs typeface="Arial"/>
                          <a:sym typeface="Arial"/>
                        </a:rPr>
                        <a:t>2,500,000円</a:t>
                      </a:r>
                      <a:endParaRPr sz="1600" b="0" u="none" strike="noStrike" cap="none">
                        <a:latin typeface="+mj-lt"/>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1600" b="0" u="none" strike="noStrike" cap="none">
                          <a:latin typeface="+mj-lt"/>
                        </a:rPr>
                        <a:t>500,000</a:t>
                      </a:r>
                      <a:r>
                        <a:rPr lang="ja-JP" sz="1600" b="0" i="0" u="none" strike="noStrike" cap="none">
                          <a:solidFill>
                            <a:schemeClr val="dk1"/>
                          </a:solidFill>
                          <a:latin typeface="+mj-lt"/>
                          <a:ea typeface="Arial"/>
                          <a:cs typeface="Arial"/>
                          <a:sym typeface="Arial"/>
                        </a:rPr>
                        <a:t>円</a:t>
                      </a:r>
                      <a:endParaRPr sz="1600" b="0" u="none" strike="noStrike" cap="none">
                        <a:latin typeface="+mj-lt"/>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4"/>
                  </a:ext>
                </a:extLst>
              </a:tr>
              <a:tr h="317925">
                <a:tc>
                  <a:txBody>
                    <a:bodyPr/>
                    <a:lstStyle/>
                    <a:p>
                      <a:pPr marL="0" marR="0" lvl="0" indent="0" algn="l" rtl="0">
                        <a:lnSpc>
                          <a:spcPct val="100000"/>
                        </a:lnSpc>
                        <a:spcBef>
                          <a:spcPts val="0"/>
                        </a:spcBef>
                        <a:spcAft>
                          <a:spcPts val="0"/>
                        </a:spcAft>
                        <a:buNone/>
                      </a:pPr>
                      <a:r>
                        <a:rPr lang="ja-JP" sz="1400" u="none" strike="noStrike" cap="none">
                          <a:latin typeface="+mj-lt"/>
                          <a:ea typeface="Arial"/>
                          <a:cs typeface="Arial"/>
                          <a:sym typeface="Arial"/>
                        </a:rPr>
                        <a:t>国内線 バナーアド</a:t>
                      </a:r>
                      <a:endParaRPr sz="1400" u="none" strike="noStrike" cap="none">
                        <a:latin typeface="+mj-lt"/>
                        <a:ea typeface="Arial"/>
                        <a:cs typeface="Arial"/>
                        <a:sym typeface="Arial"/>
                      </a:endParaRPr>
                    </a:p>
                    <a:p>
                      <a:pPr marL="0" marR="0" lvl="0" indent="0" algn="l" rtl="0">
                        <a:lnSpc>
                          <a:spcPct val="100000"/>
                        </a:lnSpc>
                        <a:spcBef>
                          <a:spcPts val="0"/>
                        </a:spcBef>
                        <a:spcAft>
                          <a:spcPts val="0"/>
                        </a:spcAft>
                        <a:buNone/>
                      </a:pPr>
                      <a:endParaRPr sz="1400" u="none" strike="noStrike" cap="none">
                        <a:latin typeface="+mj-lt"/>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1600" b="0" u="none" strike="noStrike" cap="none">
                          <a:latin typeface="+mj-lt"/>
                        </a:rPr>
                        <a:t>1,800,000</a:t>
                      </a:r>
                      <a:r>
                        <a:rPr lang="ja-JP" sz="1600" b="0" i="0" u="none" strike="noStrike" cap="none">
                          <a:solidFill>
                            <a:schemeClr val="dk1"/>
                          </a:solidFill>
                          <a:latin typeface="+mj-lt"/>
                          <a:ea typeface="Arial"/>
                          <a:cs typeface="Arial"/>
                          <a:sym typeface="Arial"/>
                        </a:rPr>
                        <a:t>円</a:t>
                      </a:r>
                      <a:endParaRPr sz="1600" b="0" u="none" strike="noStrike" cap="none">
                        <a:latin typeface="+mj-lt"/>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1600" b="0" u="none" strike="noStrike" cap="none">
                          <a:latin typeface="+mj-lt"/>
                        </a:rPr>
                        <a:t>360,000</a:t>
                      </a:r>
                      <a:r>
                        <a:rPr lang="ja-JP" sz="1600" b="0" i="0" u="none" strike="noStrike" cap="none">
                          <a:solidFill>
                            <a:schemeClr val="dk1"/>
                          </a:solidFill>
                          <a:latin typeface="+mj-lt"/>
                          <a:ea typeface="Arial"/>
                          <a:cs typeface="Arial"/>
                          <a:sym typeface="Arial"/>
                        </a:rPr>
                        <a:t>円</a:t>
                      </a:r>
                      <a:endParaRPr sz="1600" b="0" u="none" strike="noStrike" cap="none">
                        <a:latin typeface="+mj-lt"/>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05"/>
                  </a:ext>
                </a:extLst>
              </a:tr>
              <a:tr h="477175">
                <a:tc>
                  <a:txBody>
                    <a:bodyPr/>
                    <a:lstStyle/>
                    <a:p>
                      <a:pPr marL="0" marR="0" lvl="0" indent="0" algn="l" rtl="0">
                        <a:lnSpc>
                          <a:spcPct val="100000"/>
                        </a:lnSpc>
                        <a:spcBef>
                          <a:spcPts val="0"/>
                        </a:spcBef>
                        <a:spcAft>
                          <a:spcPts val="0"/>
                        </a:spcAft>
                        <a:buNone/>
                      </a:pPr>
                      <a:r>
                        <a:rPr lang="ja-JP" sz="1400" u="none" strike="noStrike" cap="none">
                          <a:latin typeface="+mj-lt"/>
                          <a:ea typeface="Arial"/>
                          <a:cs typeface="Arial"/>
                          <a:sym typeface="Arial"/>
                        </a:rPr>
                        <a:t>国際線 ウェルカムインタースティシャル動画 </a:t>
                      </a:r>
                      <a:endParaRPr sz="1400" u="none" strike="noStrike" cap="none">
                        <a:latin typeface="+mj-lt"/>
                        <a:ea typeface="Arial"/>
                        <a:cs typeface="Arial"/>
                        <a:sym typeface="Arial"/>
                      </a:endParaRPr>
                    </a:p>
                    <a:p>
                      <a:pPr marL="0" marR="0" lvl="0" indent="0" algn="l" rtl="0">
                        <a:lnSpc>
                          <a:spcPct val="100000"/>
                        </a:lnSpc>
                        <a:spcBef>
                          <a:spcPts val="0"/>
                        </a:spcBef>
                        <a:spcAft>
                          <a:spcPts val="0"/>
                        </a:spcAft>
                        <a:buNone/>
                      </a:pPr>
                      <a:r>
                        <a:rPr lang="ja-JP" sz="1400" u="none" strike="noStrike" cap="none">
                          <a:latin typeface="+mj-lt"/>
                          <a:ea typeface="Arial"/>
                          <a:cs typeface="Arial"/>
                          <a:sym typeface="Arial"/>
                        </a:rPr>
                        <a:t>　　　　　ファーストクラス　　</a:t>
                      </a:r>
                      <a:endParaRPr>
                        <a:latin typeface="+mj-lt"/>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1600" b="0" u="none" strike="noStrike" cap="none">
                          <a:latin typeface="+mj-lt"/>
                        </a:rPr>
                        <a:t>1,400,000</a:t>
                      </a:r>
                      <a:r>
                        <a:rPr lang="ja-JP" sz="1600" b="0" i="0" u="none" strike="noStrike" cap="none">
                          <a:solidFill>
                            <a:schemeClr val="dk1"/>
                          </a:solidFill>
                          <a:latin typeface="+mj-lt"/>
                          <a:ea typeface="Arial"/>
                          <a:cs typeface="Arial"/>
                          <a:sym typeface="Arial"/>
                        </a:rPr>
                        <a:t>円</a:t>
                      </a:r>
                      <a:endParaRPr sz="1600" b="0" u="none" strike="noStrike" cap="none">
                        <a:latin typeface="+mj-lt"/>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1600" b="0" u="none" strike="noStrike" cap="none">
                          <a:latin typeface="+mj-lt"/>
                        </a:rPr>
                        <a:t>280,000</a:t>
                      </a:r>
                      <a:r>
                        <a:rPr lang="ja-JP" sz="1600" b="0" i="0" u="none" strike="noStrike" cap="none">
                          <a:solidFill>
                            <a:schemeClr val="dk1"/>
                          </a:solidFill>
                          <a:latin typeface="+mj-lt"/>
                          <a:ea typeface="Arial"/>
                          <a:cs typeface="Arial"/>
                          <a:sym typeface="Arial"/>
                        </a:rPr>
                        <a:t>円</a:t>
                      </a:r>
                      <a:endParaRPr sz="1600" b="0" u="none" strike="noStrike" cap="none">
                        <a:latin typeface="+mj-lt"/>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6"/>
                  </a:ext>
                </a:extLst>
              </a:tr>
              <a:tr h="477175">
                <a:tc>
                  <a:txBody>
                    <a:bodyPr/>
                    <a:lstStyle/>
                    <a:p>
                      <a:pPr marL="0" marR="0" lvl="0" indent="0" algn="l" rtl="0">
                        <a:lnSpc>
                          <a:spcPct val="100000"/>
                        </a:lnSpc>
                        <a:spcBef>
                          <a:spcPts val="0"/>
                        </a:spcBef>
                        <a:spcAft>
                          <a:spcPts val="0"/>
                        </a:spcAft>
                        <a:buNone/>
                      </a:pPr>
                      <a:r>
                        <a:rPr lang="ja-JP" sz="1400" u="none" strike="noStrike" cap="none">
                          <a:latin typeface="+mj-lt"/>
                          <a:ea typeface="Arial"/>
                          <a:cs typeface="Arial"/>
                          <a:sym typeface="Arial"/>
                        </a:rPr>
                        <a:t>国際線 ウェルカムインタースティシャル動画 </a:t>
                      </a:r>
                      <a:endParaRPr sz="1400" u="none" strike="noStrike" cap="none">
                        <a:latin typeface="+mj-lt"/>
                        <a:ea typeface="Arial"/>
                        <a:cs typeface="Arial"/>
                        <a:sym typeface="Arial"/>
                      </a:endParaRPr>
                    </a:p>
                    <a:p>
                      <a:pPr marL="0" marR="0" lvl="0" indent="0" algn="l" rtl="0">
                        <a:lnSpc>
                          <a:spcPct val="100000"/>
                        </a:lnSpc>
                        <a:spcBef>
                          <a:spcPts val="0"/>
                        </a:spcBef>
                        <a:spcAft>
                          <a:spcPts val="0"/>
                        </a:spcAft>
                        <a:buNone/>
                      </a:pPr>
                      <a:r>
                        <a:rPr lang="ja-JP" sz="1400" u="none" strike="noStrike" cap="none">
                          <a:latin typeface="+mj-lt"/>
                          <a:ea typeface="Arial"/>
                          <a:cs typeface="Arial"/>
                          <a:sym typeface="Arial"/>
                        </a:rPr>
                        <a:t>　　　　　ビジネスクラス　　</a:t>
                      </a:r>
                      <a:endParaRPr>
                        <a:latin typeface="+mj-lt"/>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1600" b="0" i="0" u="none" strike="noStrike" cap="none">
                          <a:solidFill>
                            <a:schemeClr val="dk1"/>
                          </a:solidFill>
                          <a:latin typeface="+mj-lt"/>
                          <a:ea typeface="Arial"/>
                          <a:cs typeface="Arial"/>
                          <a:sym typeface="Arial"/>
                        </a:rPr>
                        <a:t>1,000,000円</a:t>
                      </a:r>
                      <a:endParaRPr sz="1600" b="0" u="none" strike="noStrike" cap="none">
                        <a:latin typeface="+mj-lt"/>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1600" b="0" u="none" strike="noStrike" cap="none">
                          <a:latin typeface="+mj-lt"/>
                        </a:rPr>
                        <a:t>200,000</a:t>
                      </a:r>
                      <a:r>
                        <a:rPr lang="ja-JP" sz="1600" b="0" i="0" u="none" strike="noStrike" cap="none">
                          <a:solidFill>
                            <a:schemeClr val="dk1"/>
                          </a:solidFill>
                          <a:latin typeface="+mj-lt"/>
                          <a:ea typeface="Arial"/>
                          <a:cs typeface="Arial"/>
                          <a:sym typeface="Arial"/>
                        </a:rPr>
                        <a:t>円</a:t>
                      </a:r>
                      <a:endParaRPr sz="1600" b="0" u="none" strike="noStrike" cap="none">
                        <a:latin typeface="+mj-lt"/>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07"/>
                  </a:ext>
                </a:extLst>
              </a:tr>
              <a:tr h="477175">
                <a:tc>
                  <a:txBody>
                    <a:bodyPr/>
                    <a:lstStyle/>
                    <a:p>
                      <a:pPr marL="0" marR="0" lvl="0" indent="0" algn="l" rtl="0">
                        <a:lnSpc>
                          <a:spcPct val="100000"/>
                        </a:lnSpc>
                        <a:spcBef>
                          <a:spcPts val="0"/>
                        </a:spcBef>
                        <a:spcAft>
                          <a:spcPts val="0"/>
                        </a:spcAft>
                        <a:buNone/>
                      </a:pPr>
                      <a:r>
                        <a:rPr lang="ja-JP" sz="1400" u="none" strike="noStrike" cap="none">
                          <a:latin typeface="+mj-lt"/>
                          <a:ea typeface="Arial"/>
                          <a:cs typeface="Arial"/>
                          <a:sym typeface="Arial"/>
                        </a:rPr>
                        <a:t>国際線 ウェルカムインタースティシャル動画 </a:t>
                      </a:r>
                      <a:endParaRPr sz="1400" u="none" strike="noStrike" cap="none">
                        <a:latin typeface="+mj-lt"/>
                        <a:ea typeface="Arial"/>
                        <a:cs typeface="Arial"/>
                        <a:sym typeface="Arial"/>
                      </a:endParaRPr>
                    </a:p>
                    <a:p>
                      <a:pPr marL="0" marR="0" lvl="0" indent="0" algn="l" rtl="0">
                        <a:lnSpc>
                          <a:spcPct val="100000"/>
                        </a:lnSpc>
                        <a:spcBef>
                          <a:spcPts val="0"/>
                        </a:spcBef>
                        <a:spcAft>
                          <a:spcPts val="0"/>
                        </a:spcAft>
                        <a:buNone/>
                      </a:pPr>
                      <a:r>
                        <a:rPr lang="ja-JP" sz="1400" u="none" strike="noStrike" cap="none">
                          <a:latin typeface="+mj-lt"/>
                          <a:ea typeface="Arial"/>
                          <a:cs typeface="Arial"/>
                          <a:sym typeface="Arial"/>
                        </a:rPr>
                        <a:t>　　　　　プレミアムエコノミー・エコノミー　　</a:t>
                      </a:r>
                      <a:endParaRPr>
                        <a:latin typeface="+mj-lt"/>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1600" b="0" i="0" u="none" strike="noStrike" cap="none">
                          <a:solidFill>
                            <a:schemeClr val="dk1"/>
                          </a:solidFill>
                          <a:latin typeface="+mj-lt"/>
                          <a:ea typeface="Arial"/>
                          <a:cs typeface="Arial"/>
                          <a:sym typeface="Arial"/>
                        </a:rPr>
                        <a:t>1,700,000円</a:t>
                      </a:r>
                      <a:endParaRPr sz="1600" b="0" u="none" strike="noStrike" cap="none">
                        <a:latin typeface="+mj-lt"/>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1600" b="0" u="none" strike="noStrike" cap="none">
                          <a:latin typeface="+mj-lt"/>
                        </a:rPr>
                        <a:t>340,000</a:t>
                      </a:r>
                      <a:r>
                        <a:rPr lang="ja-JP" sz="1600" b="0" i="0" u="none" strike="noStrike" cap="none">
                          <a:solidFill>
                            <a:schemeClr val="dk1"/>
                          </a:solidFill>
                          <a:latin typeface="+mj-lt"/>
                          <a:ea typeface="Arial"/>
                          <a:cs typeface="Arial"/>
                          <a:sym typeface="Arial"/>
                        </a:rPr>
                        <a:t>円</a:t>
                      </a:r>
                      <a:endParaRPr sz="1600" b="0" u="none" strike="noStrike" cap="none">
                        <a:latin typeface="+mj-lt"/>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8"/>
                  </a:ext>
                </a:extLst>
              </a:tr>
              <a:tr h="317925">
                <a:tc>
                  <a:txBody>
                    <a:bodyPr/>
                    <a:lstStyle/>
                    <a:p>
                      <a:pPr marL="0" marR="0" lvl="0" indent="0" algn="l" rtl="0">
                        <a:lnSpc>
                          <a:spcPct val="100000"/>
                        </a:lnSpc>
                        <a:spcBef>
                          <a:spcPts val="0"/>
                        </a:spcBef>
                        <a:spcAft>
                          <a:spcPts val="0"/>
                        </a:spcAft>
                        <a:buNone/>
                      </a:pPr>
                      <a:r>
                        <a:rPr lang="ja-JP" sz="1400" u="none" strike="noStrike" cap="none">
                          <a:latin typeface="+mj-lt"/>
                          <a:ea typeface="Arial"/>
                          <a:cs typeface="Arial"/>
                          <a:sym typeface="Arial"/>
                        </a:rPr>
                        <a:t>国際線 バナーアド</a:t>
                      </a:r>
                      <a:endParaRPr sz="1400" u="none" strike="noStrike" cap="none">
                        <a:latin typeface="+mj-lt"/>
                        <a:ea typeface="Arial"/>
                        <a:cs typeface="Arial"/>
                        <a:sym typeface="Arial"/>
                      </a:endParaRPr>
                    </a:p>
                    <a:p>
                      <a:pPr marL="0" marR="0" lvl="0" indent="0" algn="l" rtl="0">
                        <a:lnSpc>
                          <a:spcPct val="100000"/>
                        </a:lnSpc>
                        <a:spcBef>
                          <a:spcPts val="0"/>
                        </a:spcBef>
                        <a:spcAft>
                          <a:spcPts val="0"/>
                        </a:spcAft>
                        <a:buNone/>
                      </a:pPr>
                      <a:endParaRPr sz="1400" u="none" strike="noStrike" cap="none">
                        <a:latin typeface="+mj-lt"/>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1600" b="0" i="0" u="none" strike="noStrike" cap="none">
                          <a:solidFill>
                            <a:schemeClr val="dk1"/>
                          </a:solidFill>
                          <a:latin typeface="+mj-lt"/>
                          <a:ea typeface="Arial"/>
                          <a:cs typeface="Arial"/>
                          <a:sym typeface="Arial"/>
                        </a:rPr>
                        <a:t>   750,000円</a:t>
                      </a:r>
                      <a:endParaRPr sz="1600" b="0" u="none" strike="noStrike" cap="none">
                        <a:latin typeface="+mj-lt"/>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1600" b="0" u="none" strike="noStrike" cap="none">
                          <a:latin typeface="+mj-lt"/>
                        </a:rPr>
                        <a:t>150,000</a:t>
                      </a:r>
                      <a:r>
                        <a:rPr lang="ja-JP" sz="1600" b="0" i="0" u="none" strike="noStrike" cap="none">
                          <a:solidFill>
                            <a:schemeClr val="dk1"/>
                          </a:solidFill>
                          <a:latin typeface="+mj-lt"/>
                          <a:ea typeface="Arial"/>
                          <a:cs typeface="Arial"/>
                          <a:sym typeface="Arial"/>
                        </a:rPr>
                        <a:t>円</a:t>
                      </a:r>
                      <a:endParaRPr sz="1600" b="0" u="none" strike="noStrike" cap="none">
                        <a:latin typeface="+mj-lt"/>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09"/>
                  </a:ext>
                </a:extLst>
              </a:tr>
              <a:tr h="317925">
                <a:tc>
                  <a:txBody>
                    <a:bodyPr/>
                    <a:lstStyle/>
                    <a:p>
                      <a:pPr marL="0" marR="0" lvl="0" indent="0" algn="l" rtl="0">
                        <a:lnSpc>
                          <a:spcPct val="100000"/>
                        </a:lnSpc>
                        <a:spcBef>
                          <a:spcPts val="0"/>
                        </a:spcBef>
                        <a:spcAft>
                          <a:spcPts val="0"/>
                        </a:spcAft>
                        <a:buNone/>
                      </a:pPr>
                      <a:r>
                        <a:rPr lang="ja-JP" sz="1400" u="none" strike="noStrike" cap="none">
                          <a:latin typeface="+mj-lt"/>
                          <a:ea typeface="Arial"/>
                          <a:cs typeface="Arial"/>
                          <a:sym typeface="Arial"/>
                        </a:rPr>
                        <a:t>国際線 ポスターアド</a:t>
                      </a:r>
                      <a:endParaRPr sz="1400" u="none" strike="noStrike" cap="none">
                        <a:latin typeface="+mj-lt"/>
                        <a:ea typeface="Arial"/>
                        <a:cs typeface="Arial"/>
                        <a:sym typeface="Arial"/>
                      </a:endParaRPr>
                    </a:p>
                    <a:p>
                      <a:pPr marL="0" marR="0" lvl="0" indent="0" algn="l" rtl="0">
                        <a:lnSpc>
                          <a:spcPct val="100000"/>
                        </a:lnSpc>
                        <a:spcBef>
                          <a:spcPts val="0"/>
                        </a:spcBef>
                        <a:spcAft>
                          <a:spcPts val="0"/>
                        </a:spcAft>
                        <a:buNone/>
                      </a:pPr>
                      <a:r>
                        <a:rPr lang="ja-JP" sz="1400" u="none" strike="noStrike" cap="none">
                          <a:latin typeface="+mj-lt"/>
                          <a:ea typeface="Arial"/>
                          <a:cs typeface="Arial"/>
                          <a:sym typeface="Arial"/>
                        </a:rPr>
                        <a:t> </a:t>
                      </a:r>
                      <a:endParaRPr>
                        <a:latin typeface="+mj-lt"/>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1600" b="0" i="0" u="none" strike="noStrike" cap="none">
                          <a:solidFill>
                            <a:schemeClr val="dk1"/>
                          </a:solidFill>
                          <a:latin typeface="+mj-lt"/>
                          <a:ea typeface="Arial"/>
                          <a:cs typeface="Arial"/>
                          <a:sym typeface="Arial"/>
                        </a:rPr>
                        <a:t>   500,000円</a:t>
                      </a:r>
                      <a:endParaRPr sz="1600" b="0" u="none" strike="noStrike" cap="none">
                        <a:latin typeface="+mj-lt"/>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None/>
                      </a:pPr>
                      <a:r>
                        <a:rPr lang="ja-JP" sz="1600" b="0" u="none" strike="noStrike" cap="none">
                          <a:latin typeface="+mj-lt"/>
                        </a:rPr>
                        <a:t>100,000</a:t>
                      </a:r>
                      <a:r>
                        <a:rPr lang="ja-JP" sz="1600" b="0" i="0" u="none" strike="noStrike" cap="none">
                          <a:solidFill>
                            <a:schemeClr val="dk1"/>
                          </a:solidFill>
                          <a:latin typeface="+mj-lt"/>
                          <a:ea typeface="Arial"/>
                          <a:cs typeface="Arial"/>
                          <a:sym typeface="Arial"/>
                        </a:rPr>
                        <a:t>円</a:t>
                      </a:r>
                      <a:endParaRPr sz="1600" b="0" u="none" strike="noStrike" cap="none">
                        <a:latin typeface="+mj-lt"/>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10"/>
                  </a:ext>
                </a:extLst>
              </a:tr>
              <a:tr h="317925">
                <a:tc>
                  <a:txBody>
                    <a:bodyPr/>
                    <a:lstStyle/>
                    <a:p>
                      <a:pPr marL="0" marR="0" lvl="0" indent="0" algn="l" rtl="0">
                        <a:lnSpc>
                          <a:spcPct val="100000"/>
                        </a:lnSpc>
                        <a:spcBef>
                          <a:spcPts val="0"/>
                        </a:spcBef>
                        <a:spcAft>
                          <a:spcPts val="0"/>
                        </a:spcAft>
                        <a:buNone/>
                      </a:pPr>
                      <a:r>
                        <a:rPr lang="ja-JP" sz="1400" u="none" strike="noStrike" cap="none">
                          <a:latin typeface="+mj-lt"/>
                          <a:ea typeface="Arial"/>
                          <a:cs typeface="Arial"/>
                          <a:sym typeface="Arial"/>
                        </a:rPr>
                        <a:t>国際線 ワイドスクリーンアド</a:t>
                      </a:r>
                      <a:endParaRPr sz="1400" u="none" strike="noStrike" cap="none">
                        <a:latin typeface="+mj-lt"/>
                        <a:ea typeface="Arial"/>
                        <a:cs typeface="Arial"/>
                        <a:sym typeface="Arial"/>
                      </a:endParaRPr>
                    </a:p>
                    <a:p>
                      <a:pPr marL="0" marR="0" lvl="0" indent="0" algn="l" rtl="0">
                        <a:lnSpc>
                          <a:spcPct val="100000"/>
                        </a:lnSpc>
                        <a:spcBef>
                          <a:spcPts val="0"/>
                        </a:spcBef>
                        <a:spcAft>
                          <a:spcPts val="0"/>
                        </a:spcAft>
                        <a:buNone/>
                      </a:pPr>
                      <a:endParaRPr sz="1400" u="none" strike="noStrike" cap="none">
                        <a:latin typeface="+mj-lt"/>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1600" b="0" i="0" u="none" strike="noStrike" cap="none">
                          <a:solidFill>
                            <a:schemeClr val="dk1"/>
                          </a:solidFill>
                          <a:latin typeface="+mj-lt"/>
                          <a:ea typeface="Arial"/>
                          <a:cs typeface="Arial"/>
                          <a:sym typeface="Arial"/>
                        </a:rPr>
                        <a:t>   500,000円</a:t>
                      </a:r>
                      <a:endParaRPr sz="1600" b="0" u="none" strike="noStrike" cap="none">
                        <a:latin typeface="+mj-lt"/>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None/>
                      </a:pPr>
                      <a:r>
                        <a:rPr lang="ja-JP" sz="1600" b="0" u="none" strike="noStrike" cap="none" dirty="0">
                          <a:latin typeface="+mj-lt"/>
                        </a:rPr>
                        <a:t>100,000</a:t>
                      </a:r>
                      <a:r>
                        <a:rPr lang="ja-JP" sz="1600" b="0" i="0" u="none" strike="noStrike" cap="none" dirty="0">
                          <a:solidFill>
                            <a:schemeClr val="dk1"/>
                          </a:solidFill>
                          <a:latin typeface="+mj-lt"/>
                          <a:ea typeface="Arial"/>
                          <a:cs typeface="Arial"/>
                          <a:sym typeface="Arial"/>
                        </a:rPr>
                        <a:t>円</a:t>
                      </a:r>
                      <a:endParaRPr sz="1600" b="0" u="none" strike="noStrike" cap="none" dirty="0">
                        <a:latin typeface="+mj-lt"/>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11"/>
                  </a:ext>
                </a:extLst>
              </a:tr>
            </a:tbl>
          </a:graphicData>
        </a:graphic>
      </p:graphicFrame>
      <p:sp>
        <p:nvSpPr>
          <p:cNvPr id="752" name="Google Shape;752;p12"/>
          <p:cNvSpPr/>
          <p:nvPr/>
        </p:nvSpPr>
        <p:spPr>
          <a:xfrm>
            <a:off x="8399721" y="33916"/>
            <a:ext cx="2150637" cy="538570"/>
          </a:xfrm>
          <a:prstGeom prst="roundRect">
            <a:avLst>
              <a:gd name="adj" fmla="val 16667"/>
            </a:avLst>
          </a:prstGeom>
          <a:solidFill>
            <a:srgbClr val="FFCC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sz="1400" b="1" i="0" u="none" strike="noStrike" cap="none">
                <a:solidFill>
                  <a:schemeClr val="dk1"/>
                </a:solidFill>
                <a:latin typeface="Arial"/>
                <a:ea typeface="Arial"/>
                <a:cs typeface="Arial"/>
                <a:sym typeface="Arial"/>
              </a:rPr>
              <a:t>NEW</a:t>
            </a:r>
            <a:endParaRPr sz="1100" b="0" i="0" u="none" strike="noStrike" cap="none">
              <a:solidFill>
                <a:schemeClr val="dk1"/>
              </a:solidFill>
              <a:latin typeface="Arial"/>
              <a:ea typeface="Arial"/>
              <a:cs typeface="Arial"/>
              <a:sym typeface="Arial"/>
            </a:endParaRPr>
          </a:p>
        </p:txBody>
      </p:sp>
      <p:grpSp>
        <p:nvGrpSpPr>
          <p:cNvPr id="753" name="Google Shape;753;p12"/>
          <p:cNvGrpSpPr/>
          <p:nvPr/>
        </p:nvGrpSpPr>
        <p:grpSpPr>
          <a:xfrm>
            <a:off x="903605" y="1072955"/>
            <a:ext cx="9366461" cy="437002"/>
            <a:chOff x="903605" y="1111055"/>
            <a:chExt cx="9366461" cy="437002"/>
          </a:xfrm>
        </p:grpSpPr>
        <p:sp>
          <p:nvSpPr>
            <p:cNvPr id="754" name="Google Shape;754;p12"/>
            <p:cNvSpPr txBox="1"/>
            <p:nvPr/>
          </p:nvSpPr>
          <p:spPr>
            <a:xfrm>
              <a:off x="903605" y="1111055"/>
              <a:ext cx="8223831" cy="437002"/>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600" b="0" i="0" u="none" strike="noStrike" cap="none">
                  <a:solidFill>
                    <a:schemeClr val="dk1"/>
                  </a:solidFill>
                  <a:latin typeface="Arial"/>
                  <a:ea typeface="Arial"/>
                  <a:cs typeface="Arial"/>
                  <a:sym typeface="Arial"/>
                </a:rPr>
                <a:t>●対象メニュー・オプション料金 一覧表</a:t>
              </a:r>
              <a:endParaRPr sz="1800" b="0" i="0" u="none" strike="noStrike" cap="none">
                <a:solidFill>
                  <a:srgbClr val="000000"/>
                </a:solidFill>
                <a:latin typeface="Arial"/>
                <a:ea typeface="Arial"/>
                <a:cs typeface="Arial"/>
                <a:sym typeface="Arial"/>
              </a:endParaRPr>
            </a:p>
          </p:txBody>
        </p:sp>
        <p:sp>
          <p:nvSpPr>
            <p:cNvPr id="755" name="Google Shape;755;p12"/>
            <p:cNvSpPr txBox="1"/>
            <p:nvPr/>
          </p:nvSpPr>
          <p:spPr>
            <a:xfrm>
              <a:off x="4864383" y="1188748"/>
              <a:ext cx="5405683" cy="28161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000"/>
                <a:buFont typeface="Arial"/>
                <a:buNone/>
              </a:pPr>
              <a:r>
                <a:rPr lang="ja-JP" sz="1100" b="0" i="0" u="none" strike="noStrike" cap="none">
                  <a:solidFill>
                    <a:schemeClr val="dk1"/>
                  </a:solidFill>
                  <a:latin typeface="Arial"/>
                  <a:ea typeface="Arial"/>
                  <a:cs typeface="Arial"/>
                  <a:sym typeface="Arial"/>
                </a:rPr>
                <a:t>※各掲載料定価の20％を申し受けます。</a:t>
              </a:r>
              <a:endParaRPr sz="1100" b="0" i="0" u="none" strike="noStrike" cap="none">
                <a:solidFill>
                  <a:schemeClr val="dk1"/>
                </a:solidFill>
                <a:latin typeface="Arial"/>
                <a:ea typeface="Arial"/>
                <a:cs typeface="Arial"/>
                <a:sym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13"/>
          <p:cNvSpPr txBox="1"/>
          <p:nvPr/>
        </p:nvSpPr>
        <p:spPr>
          <a:xfrm>
            <a:off x="1104742" y="635978"/>
            <a:ext cx="6275004"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広告メディア 予定スケジュール（申込締切）</a:t>
            </a:r>
            <a:endParaRPr sz="1400" b="0" i="0" u="none" strike="noStrike" cap="none">
              <a:solidFill>
                <a:srgbClr val="000000"/>
              </a:solidFill>
              <a:latin typeface="Arial"/>
              <a:ea typeface="Arial"/>
              <a:cs typeface="Arial"/>
              <a:sym typeface="Arial"/>
            </a:endParaRPr>
          </a:p>
        </p:txBody>
      </p:sp>
      <p:sp>
        <p:nvSpPr>
          <p:cNvPr id="761" name="Google Shape;761;p13"/>
          <p:cNvSpPr txBox="1"/>
          <p:nvPr/>
        </p:nvSpPr>
        <p:spPr>
          <a:xfrm>
            <a:off x="1104742" y="1102383"/>
            <a:ext cx="7277407" cy="318508"/>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50"/>
              <a:buFont typeface="Arial"/>
              <a:buNone/>
            </a:pPr>
            <a:r>
              <a:rPr lang="ja-JP" sz="1050" b="0" i="0" u="none" strike="noStrike" cap="none" dirty="0">
                <a:solidFill>
                  <a:schemeClr val="dk1"/>
                </a:solidFill>
                <a:latin typeface="Arial"/>
                <a:ea typeface="Arial"/>
                <a:cs typeface="Arial"/>
                <a:sym typeface="Arial"/>
              </a:rPr>
              <a:t>下記スケジュールは予定の為、変更となる場合があります。最新情報については営業担当にご確認ください。 </a:t>
            </a:r>
            <a:endParaRPr sz="1400" b="0" i="0" u="none" strike="noStrike" cap="none" dirty="0">
              <a:solidFill>
                <a:srgbClr val="000000"/>
              </a:solidFill>
              <a:latin typeface="Arial"/>
              <a:ea typeface="Arial"/>
              <a:cs typeface="Arial"/>
              <a:sym typeface="Arial"/>
            </a:endParaRPr>
          </a:p>
        </p:txBody>
      </p:sp>
      <p:sp>
        <p:nvSpPr>
          <p:cNvPr id="762" name="Google Shape;762;p13"/>
          <p:cNvSpPr/>
          <p:nvPr/>
        </p:nvSpPr>
        <p:spPr>
          <a:xfrm>
            <a:off x="118470" y="99759"/>
            <a:ext cx="263236" cy="1380390"/>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63" name="Google Shape;763;p13"/>
          <p:cNvSpPr txBox="1"/>
          <p:nvPr/>
        </p:nvSpPr>
        <p:spPr>
          <a:xfrm rot="5400000">
            <a:off x="-440108" y="621083"/>
            <a:ext cx="1380392"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100"/>
              <a:buFont typeface="Arial"/>
              <a:buNone/>
            </a:pPr>
            <a:r>
              <a:rPr lang="ja-JP" sz="1100" b="0" i="0" u="none" strike="noStrike" cap="none">
                <a:solidFill>
                  <a:schemeClr val="lt1"/>
                </a:solidFill>
                <a:latin typeface="Arial"/>
                <a:ea typeface="Arial"/>
                <a:cs typeface="Arial"/>
                <a:sym typeface="Arial"/>
              </a:rPr>
              <a:t>予定スケジュール</a:t>
            </a:r>
            <a:endParaRPr sz="1400" b="0" i="0" u="none" strike="noStrike" cap="none">
              <a:solidFill>
                <a:srgbClr val="000000"/>
              </a:solidFill>
              <a:latin typeface="Arial"/>
              <a:ea typeface="Arial"/>
              <a:cs typeface="Arial"/>
              <a:sym typeface="Arial"/>
            </a:endParaRPr>
          </a:p>
        </p:txBody>
      </p:sp>
      <p:sp>
        <p:nvSpPr>
          <p:cNvPr id="764" name="Google Shape;764;p13"/>
          <p:cNvSpPr txBox="1"/>
          <p:nvPr/>
        </p:nvSpPr>
        <p:spPr>
          <a:xfrm>
            <a:off x="718060" y="1835088"/>
            <a:ext cx="1938372" cy="40468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SKYWARD</a:t>
            </a:r>
            <a:endParaRPr sz="1400" b="0" i="0" u="none" strike="noStrike" cap="none">
              <a:solidFill>
                <a:schemeClr val="dk1"/>
              </a:solidFill>
              <a:latin typeface="Arial"/>
              <a:ea typeface="Arial"/>
              <a:cs typeface="Arial"/>
              <a:sym typeface="Arial"/>
            </a:endParaRPr>
          </a:p>
        </p:txBody>
      </p:sp>
      <p:sp>
        <p:nvSpPr>
          <p:cNvPr id="765" name="Google Shape;765;p13"/>
          <p:cNvSpPr txBox="1"/>
          <p:nvPr/>
        </p:nvSpPr>
        <p:spPr>
          <a:xfrm>
            <a:off x="3028080" y="1700436"/>
            <a:ext cx="2428328" cy="6739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050"/>
              <a:buFont typeface="Arial"/>
              <a:buNone/>
            </a:pPr>
            <a:r>
              <a:rPr lang="ja-JP" sz="1050" b="0" i="0" u="none" strike="noStrike" cap="none">
                <a:solidFill>
                  <a:schemeClr val="dk1"/>
                </a:solidFill>
                <a:latin typeface="Arial"/>
                <a:ea typeface="Arial"/>
                <a:cs typeface="Arial"/>
                <a:sym typeface="Arial"/>
              </a:rPr>
              <a:t>国内線・国際線 映画前 / ビデオ前CM国際線 ｳｪﾙｶﾑｲﾝﾀｰｽﾃｨｼｬﾙ動画</a:t>
            </a:r>
            <a:endParaRPr sz="1050" b="0"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050"/>
              <a:buFont typeface="Arial"/>
              <a:buNone/>
            </a:pPr>
            <a:r>
              <a:rPr lang="ja-JP" sz="1050" b="0" i="0" u="none" strike="noStrike" cap="none">
                <a:solidFill>
                  <a:schemeClr val="dk1"/>
                </a:solidFill>
                <a:latin typeface="Arial"/>
                <a:ea typeface="Arial"/>
                <a:cs typeface="Arial"/>
                <a:sym typeface="Arial"/>
              </a:rPr>
              <a:t>バナー各種</a:t>
            </a:r>
            <a:r>
              <a:rPr lang="ja-JP" sz="1050" b="0" i="0" u="none" strike="noStrike" cap="none" baseline="30000">
                <a:solidFill>
                  <a:schemeClr val="dk1"/>
                </a:solidFill>
                <a:latin typeface="Arial"/>
                <a:ea typeface="Arial"/>
                <a:cs typeface="Arial"/>
                <a:sym typeface="Arial"/>
              </a:rPr>
              <a:t>※1</a:t>
            </a:r>
            <a:endParaRPr sz="1050" b="0" i="0" u="none" strike="noStrike" cap="none" baseline="30000">
              <a:solidFill>
                <a:schemeClr val="dk1"/>
              </a:solidFill>
              <a:latin typeface="Arial"/>
              <a:ea typeface="Arial"/>
              <a:cs typeface="Arial"/>
              <a:sym typeface="Arial"/>
            </a:endParaRPr>
          </a:p>
        </p:txBody>
      </p:sp>
      <p:sp>
        <p:nvSpPr>
          <p:cNvPr id="766" name="Google Shape;766;p13"/>
          <p:cNvSpPr txBox="1"/>
          <p:nvPr/>
        </p:nvSpPr>
        <p:spPr>
          <a:xfrm>
            <a:off x="986732" y="6520800"/>
            <a:ext cx="8223831" cy="52318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※1：上記申込締切は、原則、審査用映像の同時提出が必要となります。</a:t>
            </a:r>
            <a:endParaRPr sz="1000" b="0" i="0" u="none" strike="noStrike" cap="none">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※その他のメニューに関しては、各詳細ページ記載の情報をご参照のうえ、具体的な日付に関しては各営業担当へお問い合わせください。　</a:t>
            </a:r>
            <a:endParaRPr sz="1400" b="0" i="0" u="none" strike="noStrike" cap="none">
              <a:solidFill>
                <a:srgbClr val="000000"/>
              </a:solidFill>
              <a:latin typeface="Arial"/>
              <a:ea typeface="Arial"/>
              <a:cs typeface="Arial"/>
              <a:sym typeface="Arial"/>
            </a:endParaRPr>
          </a:p>
        </p:txBody>
      </p:sp>
      <p:sp>
        <p:nvSpPr>
          <p:cNvPr id="767" name="Google Shape;767;p13"/>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21</a:t>
            </a:fld>
            <a:endParaRPr/>
          </a:p>
        </p:txBody>
      </p:sp>
      <p:sp>
        <p:nvSpPr>
          <p:cNvPr id="768" name="Google Shape;768;p13"/>
          <p:cNvSpPr txBox="1"/>
          <p:nvPr/>
        </p:nvSpPr>
        <p:spPr>
          <a:xfrm>
            <a:off x="8088791" y="1887296"/>
            <a:ext cx="2398811" cy="28619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050"/>
              <a:buFont typeface="Arial"/>
              <a:buNone/>
            </a:pPr>
            <a:r>
              <a:rPr lang="ja-JP" sz="1050" b="0" i="0" u="none" strike="noStrike" cap="none">
                <a:solidFill>
                  <a:schemeClr val="dk1"/>
                </a:solidFill>
                <a:latin typeface="Arial"/>
                <a:ea typeface="Arial"/>
                <a:cs typeface="Arial"/>
                <a:sym typeface="Arial"/>
              </a:rPr>
              <a:t>国内線前方スクリーンCM</a:t>
            </a:r>
            <a:r>
              <a:rPr lang="ja-JP" sz="1050" b="0" i="0" u="none" strike="noStrike" cap="none" baseline="30000">
                <a:solidFill>
                  <a:srgbClr val="000000"/>
                </a:solidFill>
                <a:latin typeface="Arial"/>
                <a:ea typeface="Arial"/>
                <a:cs typeface="Arial"/>
                <a:sym typeface="Arial"/>
              </a:rPr>
              <a:t> ※1</a:t>
            </a:r>
            <a:endParaRPr sz="1050" b="0" i="0" u="none" strike="noStrike" cap="none" baseline="30000">
              <a:solidFill>
                <a:schemeClr val="dk1"/>
              </a:solidFill>
              <a:latin typeface="Arial"/>
              <a:ea typeface="Arial"/>
              <a:cs typeface="Arial"/>
              <a:sym typeface="Arial"/>
            </a:endParaRPr>
          </a:p>
        </p:txBody>
      </p:sp>
      <p:graphicFrame>
        <p:nvGraphicFramePr>
          <p:cNvPr id="769" name="Google Shape;769;p13"/>
          <p:cNvGraphicFramePr/>
          <p:nvPr>
            <p:extLst>
              <p:ext uri="{D42A27DB-BD31-4B8C-83A1-F6EECF244321}">
                <p14:modId xmlns:p14="http://schemas.microsoft.com/office/powerpoint/2010/main" val="910021939"/>
              </p:ext>
            </p:extLst>
          </p:nvPr>
        </p:nvGraphicFramePr>
        <p:xfrm>
          <a:off x="419094" y="2358363"/>
          <a:ext cx="2536300" cy="3961400"/>
        </p:xfrm>
        <a:graphic>
          <a:graphicData uri="http://schemas.openxmlformats.org/drawingml/2006/table">
            <a:tbl>
              <a:tblPr>
                <a:noFill/>
                <a:tableStyleId>{C91D7573-8F3B-4C52-A294-5E186322EEFB}</a:tableStyleId>
              </a:tblPr>
              <a:tblGrid>
                <a:gridCol w="454325">
                  <a:extLst>
                    <a:ext uri="{9D8B030D-6E8A-4147-A177-3AD203B41FA5}">
                      <a16:colId xmlns:a16="http://schemas.microsoft.com/office/drawing/2014/main" val="20000"/>
                    </a:ext>
                  </a:extLst>
                </a:gridCol>
                <a:gridCol w="648975">
                  <a:extLst>
                    <a:ext uri="{9D8B030D-6E8A-4147-A177-3AD203B41FA5}">
                      <a16:colId xmlns:a16="http://schemas.microsoft.com/office/drawing/2014/main" val="20001"/>
                    </a:ext>
                  </a:extLst>
                </a:gridCol>
                <a:gridCol w="763275">
                  <a:extLst>
                    <a:ext uri="{9D8B030D-6E8A-4147-A177-3AD203B41FA5}">
                      <a16:colId xmlns:a16="http://schemas.microsoft.com/office/drawing/2014/main" val="20002"/>
                    </a:ext>
                  </a:extLst>
                </a:gridCol>
                <a:gridCol w="669725">
                  <a:extLst>
                    <a:ext uri="{9D8B030D-6E8A-4147-A177-3AD203B41FA5}">
                      <a16:colId xmlns:a16="http://schemas.microsoft.com/office/drawing/2014/main" val="20003"/>
                    </a:ext>
                  </a:extLst>
                </a:gridCol>
              </a:tblGrid>
              <a:tr h="305900">
                <a:tc>
                  <a:txBody>
                    <a:bodyPr/>
                    <a:lstStyle/>
                    <a:p>
                      <a:pPr marL="0" marR="0" lvl="0" indent="0" algn="ctr" rtl="0">
                        <a:lnSpc>
                          <a:spcPct val="100000"/>
                        </a:lnSpc>
                        <a:spcBef>
                          <a:spcPts val="0"/>
                        </a:spcBef>
                        <a:spcAft>
                          <a:spcPts val="0"/>
                        </a:spcAft>
                        <a:buNone/>
                      </a:pPr>
                      <a:r>
                        <a:rPr lang="ja-JP" sz="900" b="1" u="none" strike="noStrike" cap="none">
                          <a:solidFill>
                            <a:srgbClr val="FFFFFF"/>
                          </a:solidFill>
                        </a:rPr>
                        <a:t>掲載月</a:t>
                      </a:r>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ctr" rtl="0">
                        <a:lnSpc>
                          <a:spcPct val="100000"/>
                        </a:lnSpc>
                        <a:spcBef>
                          <a:spcPts val="0"/>
                        </a:spcBef>
                        <a:spcAft>
                          <a:spcPts val="0"/>
                        </a:spcAft>
                        <a:buNone/>
                      </a:pPr>
                      <a:r>
                        <a:rPr lang="ja-JP" sz="900" b="1" u="none" strike="noStrike" cap="none" dirty="0">
                          <a:solidFill>
                            <a:srgbClr val="FFFFFF"/>
                          </a:solidFill>
                        </a:rPr>
                        <a:t>申込締切</a:t>
                      </a:r>
                      <a:endParaRPr dirty="0"/>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CB0003"/>
                    </a:solidFill>
                  </a:tcPr>
                </a:tc>
                <a:tc>
                  <a:txBody>
                    <a:bodyPr/>
                    <a:lstStyle/>
                    <a:p>
                      <a:pPr marL="0" marR="0" lvl="0" indent="0" algn="ctr" rtl="0">
                        <a:lnSpc>
                          <a:spcPct val="100000"/>
                        </a:lnSpc>
                        <a:spcBef>
                          <a:spcPts val="0"/>
                        </a:spcBef>
                        <a:spcAft>
                          <a:spcPts val="0"/>
                        </a:spcAft>
                        <a:buNone/>
                      </a:pPr>
                      <a:r>
                        <a:rPr lang="ja-JP" sz="900" b="1" u="none" strike="noStrike" cap="none">
                          <a:solidFill>
                            <a:srgbClr val="FFFFFF"/>
                          </a:solidFill>
                        </a:rPr>
                        <a:t>広告審査締切</a:t>
                      </a:r>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CB0003"/>
                    </a:solidFill>
                  </a:tcPr>
                </a:tc>
                <a:tc>
                  <a:txBody>
                    <a:bodyPr/>
                    <a:lstStyle/>
                    <a:p>
                      <a:pPr marL="0" marR="0" lvl="0" indent="0" algn="ctr" rtl="0">
                        <a:lnSpc>
                          <a:spcPct val="100000"/>
                        </a:lnSpc>
                        <a:spcBef>
                          <a:spcPts val="0"/>
                        </a:spcBef>
                        <a:spcAft>
                          <a:spcPts val="0"/>
                        </a:spcAft>
                        <a:buNone/>
                      </a:pPr>
                      <a:r>
                        <a:rPr lang="ja-JP" sz="900" b="1" u="none" strike="noStrike" cap="none">
                          <a:solidFill>
                            <a:srgbClr val="FFFFFF"/>
                          </a:solidFill>
                        </a:rPr>
                        <a:t>校了日</a:t>
                      </a:r>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CB0003"/>
                    </a:solidFill>
                  </a:tcPr>
                </a:tc>
                <a:extLst>
                  <a:ext uri="{0D108BD9-81ED-4DB2-BD59-A6C34878D82A}">
                    <a16:rowId xmlns:a16="http://schemas.microsoft.com/office/drawing/2014/main" val="10000"/>
                  </a:ext>
                </a:extLst>
              </a:tr>
              <a:tr h="304625">
                <a:tc>
                  <a:txBody>
                    <a:bodyPr/>
                    <a:lstStyle/>
                    <a:p>
                      <a:pPr marL="0" marR="0" lvl="0" indent="0" algn="ctr" rtl="0">
                        <a:lnSpc>
                          <a:spcPct val="100000"/>
                        </a:lnSpc>
                        <a:spcBef>
                          <a:spcPts val="0"/>
                        </a:spcBef>
                        <a:spcAft>
                          <a:spcPts val="0"/>
                        </a:spcAft>
                        <a:buNone/>
                      </a:pPr>
                      <a:r>
                        <a:rPr lang="ja-JP" sz="900" u="none" strike="noStrike" cap="none"/>
                        <a:t>4月</a:t>
                      </a:r>
                      <a:endParaRPr/>
                    </a:p>
                  </a:txBody>
                  <a:tcPr marL="22850" marR="22850" marT="15250" marB="152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dirty="0">
                          <a:effectLst/>
                        </a:rPr>
                        <a:t>2025/01/31</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2025/02/14</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2025/02/25</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01"/>
                  </a:ext>
                </a:extLst>
              </a:tr>
              <a:tr h="304625">
                <a:tc>
                  <a:txBody>
                    <a:bodyPr/>
                    <a:lstStyle/>
                    <a:p>
                      <a:pPr marL="0" marR="0" lvl="0" indent="0" algn="ctr" rtl="0">
                        <a:lnSpc>
                          <a:spcPct val="100000"/>
                        </a:lnSpc>
                        <a:spcBef>
                          <a:spcPts val="0"/>
                        </a:spcBef>
                        <a:spcAft>
                          <a:spcPts val="0"/>
                        </a:spcAft>
                        <a:buNone/>
                      </a:pPr>
                      <a:r>
                        <a:rPr lang="ja-JP" sz="900" u="none" strike="noStrike" cap="none"/>
                        <a:t>5月</a:t>
                      </a:r>
                      <a:endParaRPr/>
                    </a:p>
                  </a:txBody>
                  <a:tcPr marL="22850" marR="22850" marT="15250" marB="152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2025/03/03</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2025/03/18</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2025/03/28</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2"/>
                  </a:ext>
                </a:extLst>
              </a:tr>
              <a:tr h="304625">
                <a:tc>
                  <a:txBody>
                    <a:bodyPr/>
                    <a:lstStyle/>
                    <a:p>
                      <a:pPr marL="0" marR="0" lvl="0" indent="0" algn="ctr" rtl="0">
                        <a:lnSpc>
                          <a:spcPct val="100000"/>
                        </a:lnSpc>
                        <a:spcBef>
                          <a:spcPts val="0"/>
                        </a:spcBef>
                        <a:spcAft>
                          <a:spcPts val="0"/>
                        </a:spcAft>
                        <a:buNone/>
                      </a:pPr>
                      <a:r>
                        <a:rPr lang="ja-JP" sz="900" u="none" strike="noStrike" cap="none"/>
                        <a:t>6月</a:t>
                      </a:r>
                      <a:endParaRPr/>
                    </a:p>
                  </a:txBody>
                  <a:tcPr marL="22850" marR="22850" marT="15250" marB="152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2025/04/02</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2025/04/17</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2025/04/28</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03"/>
                  </a:ext>
                </a:extLst>
              </a:tr>
              <a:tr h="304625">
                <a:tc>
                  <a:txBody>
                    <a:bodyPr/>
                    <a:lstStyle/>
                    <a:p>
                      <a:pPr marL="0" marR="0" lvl="0" indent="0" algn="ctr" rtl="0">
                        <a:lnSpc>
                          <a:spcPct val="100000"/>
                        </a:lnSpc>
                        <a:spcBef>
                          <a:spcPts val="0"/>
                        </a:spcBef>
                        <a:spcAft>
                          <a:spcPts val="0"/>
                        </a:spcAft>
                        <a:buNone/>
                      </a:pPr>
                      <a:r>
                        <a:rPr lang="ja-JP" sz="900" u="none" strike="noStrike" cap="none"/>
                        <a:t>7月</a:t>
                      </a:r>
                      <a:endParaRPr/>
                    </a:p>
                  </a:txBody>
                  <a:tcPr marL="22850" marR="22850" marT="15250" marB="152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2025/05/02</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2025/05/19</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2025/05/28</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4"/>
                  </a:ext>
                </a:extLst>
              </a:tr>
              <a:tr h="304625">
                <a:tc>
                  <a:txBody>
                    <a:bodyPr/>
                    <a:lstStyle/>
                    <a:p>
                      <a:pPr marL="0" marR="0" lvl="0" indent="0" algn="ctr" rtl="0">
                        <a:lnSpc>
                          <a:spcPct val="100000"/>
                        </a:lnSpc>
                        <a:spcBef>
                          <a:spcPts val="0"/>
                        </a:spcBef>
                        <a:spcAft>
                          <a:spcPts val="0"/>
                        </a:spcAft>
                        <a:buNone/>
                      </a:pPr>
                      <a:r>
                        <a:rPr lang="ja-JP" sz="900" u="none" strike="noStrike" cap="none"/>
                        <a:t>8月</a:t>
                      </a:r>
                      <a:endParaRPr/>
                    </a:p>
                  </a:txBody>
                  <a:tcPr marL="22850" marR="22850" marT="15250" marB="152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2025/06/02</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2025/06/17</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2025/06/27</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05"/>
                  </a:ext>
                </a:extLst>
              </a:tr>
              <a:tr h="304625">
                <a:tc>
                  <a:txBody>
                    <a:bodyPr/>
                    <a:lstStyle/>
                    <a:p>
                      <a:pPr marL="0" marR="0" lvl="0" indent="0" algn="ctr" rtl="0">
                        <a:lnSpc>
                          <a:spcPct val="100000"/>
                        </a:lnSpc>
                        <a:spcBef>
                          <a:spcPts val="0"/>
                        </a:spcBef>
                        <a:spcAft>
                          <a:spcPts val="0"/>
                        </a:spcAft>
                        <a:buNone/>
                      </a:pPr>
                      <a:r>
                        <a:rPr lang="ja-JP" sz="900" u="none" strike="noStrike" cap="none"/>
                        <a:t>9月</a:t>
                      </a:r>
                      <a:endParaRPr/>
                    </a:p>
                  </a:txBody>
                  <a:tcPr marL="22850" marR="22850" marT="15250" marB="152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2025/07/03</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2025/07/18</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2025/07/28</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6"/>
                  </a:ext>
                </a:extLst>
              </a:tr>
              <a:tr h="304625">
                <a:tc>
                  <a:txBody>
                    <a:bodyPr/>
                    <a:lstStyle/>
                    <a:p>
                      <a:pPr marL="0" marR="0" lvl="0" indent="0" algn="ctr" rtl="0">
                        <a:lnSpc>
                          <a:spcPct val="100000"/>
                        </a:lnSpc>
                        <a:spcBef>
                          <a:spcPts val="0"/>
                        </a:spcBef>
                        <a:spcAft>
                          <a:spcPts val="0"/>
                        </a:spcAft>
                        <a:buNone/>
                      </a:pPr>
                      <a:r>
                        <a:rPr lang="ja-JP" sz="900" u="none" strike="noStrike" cap="none"/>
                        <a:t>10月</a:t>
                      </a:r>
                      <a:endParaRPr/>
                    </a:p>
                  </a:txBody>
                  <a:tcPr marL="22850" marR="22850" marT="15250" marB="152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2025/08/04</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2025/08/18</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2025/08/28</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07"/>
                  </a:ext>
                </a:extLst>
              </a:tr>
              <a:tr h="304625">
                <a:tc>
                  <a:txBody>
                    <a:bodyPr/>
                    <a:lstStyle/>
                    <a:p>
                      <a:pPr marL="0" marR="0" lvl="0" indent="0" algn="ctr" rtl="0">
                        <a:lnSpc>
                          <a:spcPct val="100000"/>
                        </a:lnSpc>
                        <a:spcBef>
                          <a:spcPts val="0"/>
                        </a:spcBef>
                        <a:spcAft>
                          <a:spcPts val="0"/>
                        </a:spcAft>
                        <a:buNone/>
                      </a:pPr>
                      <a:r>
                        <a:rPr lang="ja-JP" sz="900" u="none" strike="noStrike" cap="none"/>
                        <a:t>11月</a:t>
                      </a:r>
                      <a:endParaRPr/>
                    </a:p>
                  </a:txBody>
                  <a:tcPr marL="22850" marR="22850" marT="15250" marB="152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2025/09/02</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2025/09/17</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2025/09/26</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8"/>
                  </a:ext>
                </a:extLst>
              </a:tr>
              <a:tr h="304625">
                <a:tc>
                  <a:txBody>
                    <a:bodyPr/>
                    <a:lstStyle/>
                    <a:p>
                      <a:pPr marL="0" marR="0" lvl="0" indent="0" algn="ctr" rtl="0">
                        <a:lnSpc>
                          <a:spcPct val="100000"/>
                        </a:lnSpc>
                        <a:spcBef>
                          <a:spcPts val="0"/>
                        </a:spcBef>
                        <a:spcAft>
                          <a:spcPts val="0"/>
                        </a:spcAft>
                        <a:buNone/>
                      </a:pPr>
                      <a:r>
                        <a:rPr lang="ja-JP" sz="900" u="none" strike="noStrike" cap="none"/>
                        <a:t>12月</a:t>
                      </a:r>
                      <a:endParaRPr/>
                    </a:p>
                  </a:txBody>
                  <a:tcPr marL="22850" marR="22850" marT="15250" marB="152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2025/10/03</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2025/10/17</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2025/10/28</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09"/>
                  </a:ext>
                </a:extLst>
              </a:tr>
              <a:tr h="304625">
                <a:tc>
                  <a:txBody>
                    <a:bodyPr/>
                    <a:lstStyle/>
                    <a:p>
                      <a:pPr marL="0" marR="0" lvl="0" indent="0" algn="ctr" rtl="0">
                        <a:lnSpc>
                          <a:spcPct val="100000"/>
                        </a:lnSpc>
                        <a:spcBef>
                          <a:spcPts val="0"/>
                        </a:spcBef>
                        <a:spcAft>
                          <a:spcPts val="0"/>
                        </a:spcAft>
                        <a:buNone/>
                      </a:pPr>
                      <a:r>
                        <a:rPr lang="ja-JP" sz="900" u="none" strike="noStrike" cap="none"/>
                        <a:t>1月</a:t>
                      </a:r>
                      <a:endParaRPr/>
                    </a:p>
                  </a:txBody>
                  <a:tcPr marL="22850" marR="22850" marT="15250" marB="152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2025/11/03</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2025/11/17</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2025/11/27</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10"/>
                  </a:ext>
                </a:extLst>
              </a:tr>
              <a:tr h="304625">
                <a:tc>
                  <a:txBody>
                    <a:bodyPr/>
                    <a:lstStyle/>
                    <a:p>
                      <a:pPr marL="0" marR="0" lvl="0" indent="0" algn="ctr" rtl="0">
                        <a:lnSpc>
                          <a:spcPct val="100000"/>
                        </a:lnSpc>
                        <a:spcBef>
                          <a:spcPts val="0"/>
                        </a:spcBef>
                        <a:spcAft>
                          <a:spcPts val="0"/>
                        </a:spcAft>
                        <a:buNone/>
                      </a:pPr>
                      <a:r>
                        <a:rPr lang="ja-JP" sz="900" u="none" strike="noStrike" cap="none"/>
                        <a:t>2月</a:t>
                      </a:r>
                      <a:endParaRPr/>
                    </a:p>
                  </a:txBody>
                  <a:tcPr marL="22850" marR="22850" marT="15250" marB="152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2025/12/03</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2025/12/18</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2025/12/24</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11"/>
                  </a:ext>
                </a:extLst>
              </a:tr>
              <a:tr h="304625">
                <a:tc>
                  <a:txBody>
                    <a:bodyPr/>
                    <a:lstStyle/>
                    <a:p>
                      <a:pPr marL="0" marR="0" lvl="0" indent="0" algn="ctr" rtl="0">
                        <a:lnSpc>
                          <a:spcPct val="100000"/>
                        </a:lnSpc>
                        <a:spcBef>
                          <a:spcPts val="0"/>
                        </a:spcBef>
                        <a:spcAft>
                          <a:spcPts val="0"/>
                        </a:spcAft>
                        <a:buNone/>
                      </a:pPr>
                      <a:r>
                        <a:rPr lang="ja-JP" sz="900" u="none" strike="noStrike" cap="none"/>
                        <a:t>3月</a:t>
                      </a:r>
                      <a:endParaRPr/>
                    </a:p>
                  </a:txBody>
                  <a:tcPr marL="22850" marR="22850" marT="15250" marB="152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2026/01/05</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tc>
                  <a:txBody>
                    <a:bodyPr/>
                    <a:lstStyle/>
                    <a:p>
                      <a:pPr algn="ctr" rtl="0" fontAlgn="b"/>
                      <a:r>
                        <a:rPr lang="en-US" altLang="ja-JP" sz="900">
                          <a:effectLst/>
                        </a:rPr>
                        <a:t>2026/01/19</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tc>
                  <a:txBody>
                    <a:bodyPr/>
                    <a:lstStyle/>
                    <a:p>
                      <a:pPr algn="ctr" rtl="0" fontAlgn="b"/>
                      <a:r>
                        <a:rPr lang="en-US" altLang="ja-JP" sz="900" dirty="0">
                          <a:effectLst/>
                        </a:rPr>
                        <a:t>2026/01/28</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12"/>
                  </a:ext>
                </a:extLst>
              </a:tr>
            </a:tbl>
          </a:graphicData>
        </a:graphic>
      </p:graphicFrame>
      <p:sp>
        <p:nvSpPr>
          <p:cNvPr id="770" name="Google Shape;770;p13"/>
          <p:cNvSpPr txBox="1"/>
          <p:nvPr/>
        </p:nvSpPr>
        <p:spPr>
          <a:xfrm>
            <a:off x="5564930" y="1693397"/>
            <a:ext cx="2428328" cy="6739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050"/>
              <a:buFont typeface="Arial"/>
              <a:buNone/>
            </a:pPr>
            <a:r>
              <a:rPr lang="ja-JP" sz="1050" b="0" i="0" u="none" strike="noStrike" cap="none">
                <a:solidFill>
                  <a:schemeClr val="dk1"/>
                </a:solidFill>
                <a:latin typeface="Arial"/>
                <a:ea typeface="Arial"/>
                <a:cs typeface="Arial"/>
                <a:sym typeface="Arial"/>
              </a:rPr>
              <a:t>国内線 ウェルカムスクリーンアド</a:t>
            </a:r>
            <a:endParaRPr sz="1050" b="0"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050"/>
              <a:buFont typeface="Arial"/>
              <a:buNone/>
            </a:pPr>
            <a:r>
              <a:rPr lang="ja-JP" sz="1050" b="0" i="0" u="none" strike="noStrike" cap="none">
                <a:solidFill>
                  <a:schemeClr val="dk1"/>
                </a:solidFill>
                <a:latin typeface="Arial"/>
                <a:ea typeface="Arial"/>
                <a:cs typeface="Arial"/>
                <a:sym typeface="Arial"/>
              </a:rPr>
              <a:t>国内線 ｳｪﾙｶﾑｲﾝﾀｰｽﾃｨｼｬﾙ動画</a:t>
            </a:r>
            <a:endParaRPr sz="1050" b="0"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050"/>
              <a:buFont typeface="Arial"/>
              <a:buNone/>
            </a:pPr>
            <a:r>
              <a:rPr lang="ja-JP" sz="1050" b="0" i="0" u="none" strike="noStrike" cap="none">
                <a:solidFill>
                  <a:schemeClr val="dk1"/>
                </a:solidFill>
                <a:latin typeface="Arial"/>
                <a:ea typeface="Arial"/>
                <a:cs typeface="Arial"/>
                <a:sym typeface="Arial"/>
              </a:rPr>
              <a:t>バナーアド</a:t>
            </a:r>
            <a:r>
              <a:rPr lang="ja-JP" sz="1050" b="0" i="0" u="none" strike="noStrike" cap="none" baseline="30000">
                <a:solidFill>
                  <a:schemeClr val="dk1"/>
                </a:solidFill>
                <a:latin typeface="Arial"/>
                <a:ea typeface="Arial"/>
                <a:cs typeface="Arial"/>
                <a:sym typeface="Arial"/>
              </a:rPr>
              <a:t>※1</a:t>
            </a:r>
            <a:endParaRPr sz="1050" b="0" i="0" u="none" strike="noStrike" cap="none" baseline="30000">
              <a:solidFill>
                <a:schemeClr val="dk1"/>
              </a:solidFill>
              <a:latin typeface="Arial"/>
              <a:ea typeface="Arial"/>
              <a:cs typeface="Arial"/>
              <a:sym typeface="Arial"/>
            </a:endParaRPr>
          </a:p>
        </p:txBody>
      </p:sp>
      <p:graphicFrame>
        <p:nvGraphicFramePr>
          <p:cNvPr id="771" name="Google Shape;771;p13"/>
          <p:cNvGraphicFramePr/>
          <p:nvPr>
            <p:extLst>
              <p:ext uri="{D42A27DB-BD31-4B8C-83A1-F6EECF244321}">
                <p14:modId xmlns:p14="http://schemas.microsoft.com/office/powerpoint/2010/main" val="4267250951"/>
              </p:ext>
            </p:extLst>
          </p:nvPr>
        </p:nvGraphicFramePr>
        <p:xfrm>
          <a:off x="3071676" y="2358364"/>
          <a:ext cx="2428350" cy="3961425"/>
        </p:xfrm>
        <a:graphic>
          <a:graphicData uri="http://schemas.openxmlformats.org/drawingml/2006/table">
            <a:tbl>
              <a:tblPr>
                <a:noFill/>
                <a:tableStyleId>{C91D7573-8F3B-4C52-A294-5E186322EEFB}</a:tableStyleId>
              </a:tblPr>
              <a:tblGrid>
                <a:gridCol w="432450">
                  <a:extLst>
                    <a:ext uri="{9D8B030D-6E8A-4147-A177-3AD203B41FA5}">
                      <a16:colId xmlns:a16="http://schemas.microsoft.com/office/drawing/2014/main" val="20000"/>
                    </a:ext>
                  </a:extLst>
                </a:gridCol>
                <a:gridCol w="1087971">
                  <a:extLst>
                    <a:ext uri="{9D8B030D-6E8A-4147-A177-3AD203B41FA5}">
                      <a16:colId xmlns:a16="http://schemas.microsoft.com/office/drawing/2014/main" val="20001"/>
                    </a:ext>
                  </a:extLst>
                </a:gridCol>
                <a:gridCol w="907929">
                  <a:extLst>
                    <a:ext uri="{9D8B030D-6E8A-4147-A177-3AD203B41FA5}">
                      <a16:colId xmlns:a16="http://schemas.microsoft.com/office/drawing/2014/main" val="20002"/>
                    </a:ext>
                  </a:extLst>
                </a:gridCol>
              </a:tblGrid>
              <a:tr h="304725">
                <a:tc>
                  <a:txBody>
                    <a:bodyPr/>
                    <a:lstStyle/>
                    <a:p>
                      <a:pPr marL="0" marR="0" lvl="0" indent="0" algn="ctr" rtl="0">
                        <a:lnSpc>
                          <a:spcPct val="100000"/>
                        </a:lnSpc>
                        <a:spcBef>
                          <a:spcPts val="0"/>
                        </a:spcBef>
                        <a:spcAft>
                          <a:spcPts val="0"/>
                        </a:spcAft>
                        <a:buNone/>
                      </a:pPr>
                      <a:r>
                        <a:rPr lang="ja-JP" sz="900" b="1" u="none" strike="noStrike" cap="none">
                          <a:solidFill>
                            <a:srgbClr val="FFFFFF"/>
                          </a:solidFill>
                        </a:rPr>
                        <a:t>掲載月</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ctr" rtl="0">
                        <a:lnSpc>
                          <a:spcPct val="100000"/>
                        </a:lnSpc>
                        <a:spcBef>
                          <a:spcPts val="0"/>
                        </a:spcBef>
                        <a:spcAft>
                          <a:spcPts val="0"/>
                        </a:spcAft>
                        <a:buNone/>
                      </a:pPr>
                      <a:r>
                        <a:rPr lang="ja-JP" sz="900" b="1" u="none" strike="noStrike" cap="none" dirty="0">
                          <a:solidFill>
                            <a:srgbClr val="FFFFFF"/>
                          </a:solidFill>
                        </a:rPr>
                        <a:t>申込・広告審査締切</a:t>
                      </a:r>
                      <a:endParaRPr dirty="0"/>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CB0003"/>
                    </a:solidFill>
                  </a:tcPr>
                </a:tc>
                <a:tc>
                  <a:txBody>
                    <a:bodyPr/>
                    <a:lstStyle/>
                    <a:p>
                      <a:pPr marL="0" marR="0" lvl="0" indent="0" algn="ctr" rtl="0">
                        <a:lnSpc>
                          <a:spcPct val="100000"/>
                        </a:lnSpc>
                        <a:spcBef>
                          <a:spcPts val="0"/>
                        </a:spcBef>
                        <a:spcAft>
                          <a:spcPts val="0"/>
                        </a:spcAft>
                        <a:buNone/>
                      </a:pPr>
                      <a:r>
                        <a:rPr lang="ja-JP" sz="900" b="1" u="none" strike="noStrike" cap="none" dirty="0">
                          <a:solidFill>
                            <a:srgbClr val="FFFFFF"/>
                          </a:solidFill>
                        </a:rPr>
                        <a:t>素材納品締切</a:t>
                      </a:r>
                      <a:endParaRPr dirty="0"/>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CB0003"/>
                    </a:solidFill>
                  </a:tcPr>
                </a:tc>
                <a:extLst>
                  <a:ext uri="{0D108BD9-81ED-4DB2-BD59-A6C34878D82A}">
                    <a16:rowId xmlns:a16="http://schemas.microsoft.com/office/drawing/2014/main" val="10000"/>
                  </a:ext>
                </a:extLst>
              </a:tr>
              <a:tr h="304725">
                <a:tc>
                  <a:txBody>
                    <a:bodyPr/>
                    <a:lstStyle/>
                    <a:p>
                      <a:pPr marL="0" marR="0" lvl="0" indent="0" algn="ctr" rtl="0">
                        <a:lnSpc>
                          <a:spcPct val="100000"/>
                        </a:lnSpc>
                        <a:spcBef>
                          <a:spcPts val="0"/>
                        </a:spcBef>
                        <a:spcAft>
                          <a:spcPts val="0"/>
                        </a:spcAft>
                        <a:buNone/>
                      </a:pPr>
                      <a:r>
                        <a:rPr lang="ja-JP" sz="900" u="none" strike="noStrike" cap="none"/>
                        <a:t>4月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dirty="0">
                          <a:effectLst/>
                        </a:rPr>
                        <a:t>2025/01/31</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2025/02/10</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01"/>
                  </a:ext>
                </a:extLst>
              </a:tr>
              <a:tr h="304725">
                <a:tc>
                  <a:txBody>
                    <a:bodyPr/>
                    <a:lstStyle/>
                    <a:p>
                      <a:pPr marL="0" marR="0" lvl="0" indent="0" algn="ctr" rtl="0">
                        <a:lnSpc>
                          <a:spcPct val="100000"/>
                        </a:lnSpc>
                        <a:spcBef>
                          <a:spcPts val="0"/>
                        </a:spcBef>
                        <a:spcAft>
                          <a:spcPts val="0"/>
                        </a:spcAft>
                        <a:buNone/>
                      </a:pPr>
                      <a:r>
                        <a:rPr lang="ja-JP" sz="900" u="none" strike="noStrike" cap="none"/>
                        <a:t>5月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2025/02/28</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2025/03/10</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2"/>
                  </a:ext>
                </a:extLst>
              </a:tr>
              <a:tr h="304725">
                <a:tc>
                  <a:txBody>
                    <a:bodyPr/>
                    <a:lstStyle/>
                    <a:p>
                      <a:pPr marL="0" marR="0" lvl="0" indent="0" algn="ctr" rtl="0">
                        <a:lnSpc>
                          <a:spcPct val="100000"/>
                        </a:lnSpc>
                        <a:spcBef>
                          <a:spcPts val="0"/>
                        </a:spcBef>
                        <a:spcAft>
                          <a:spcPts val="0"/>
                        </a:spcAft>
                        <a:buNone/>
                      </a:pPr>
                      <a:r>
                        <a:rPr lang="ja-JP" sz="900" u="none" strike="noStrike" cap="none"/>
                        <a:t>6月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2025/03/31</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2025/04/10</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3"/>
                  </a:ext>
                </a:extLst>
              </a:tr>
              <a:tr h="304725">
                <a:tc>
                  <a:txBody>
                    <a:bodyPr/>
                    <a:lstStyle/>
                    <a:p>
                      <a:pPr marL="0" marR="0" lvl="0" indent="0" algn="ctr" rtl="0">
                        <a:lnSpc>
                          <a:spcPct val="100000"/>
                        </a:lnSpc>
                        <a:spcBef>
                          <a:spcPts val="0"/>
                        </a:spcBef>
                        <a:spcAft>
                          <a:spcPts val="0"/>
                        </a:spcAft>
                        <a:buNone/>
                      </a:pPr>
                      <a:r>
                        <a:rPr lang="ja-JP" sz="900" u="none" strike="noStrike" cap="none"/>
                        <a:t>7月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2025/04/25</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2025/05/09</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4"/>
                  </a:ext>
                </a:extLst>
              </a:tr>
              <a:tr h="304725">
                <a:tc>
                  <a:txBody>
                    <a:bodyPr/>
                    <a:lstStyle/>
                    <a:p>
                      <a:pPr marL="0" marR="0" lvl="0" indent="0" algn="ctr" rtl="0">
                        <a:lnSpc>
                          <a:spcPct val="100000"/>
                        </a:lnSpc>
                        <a:spcBef>
                          <a:spcPts val="0"/>
                        </a:spcBef>
                        <a:spcAft>
                          <a:spcPts val="0"/>
                        </a:spcAft>
                        <a:buNone/>
                      </a:pPr>
                      <a:r>
                        <a:rPr lang="ja-JP" sz="900" u="none" strike="noStrike" cap="none"/>
                        <a:t>8月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2025/05/30</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2025/06/10</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extLst>
                  <a:ext uri="{0D108BD9-81ED-4DB2-BD59-A6C34878D82A}">
                    <a16:rowId xmlns:a16="http://schemas.microsoft.com/office/drawing/2014/main" val="10005"/>
                  </a:ext>
                </a:extLst>
              </a:tr>
              <a:tr h="304725">
                <a:tc>
                  <a:txBody>
                    <a:bodyPr/>
                    <a:lstStyle/>
                    <a:p>
                      <a:pPr marL="0" marR="0" lvl="0" indent="0" algn="ctr" rtl="0">
                        <a:lnSpc>
                          <a:spcPct val="100000"/>
                        </a:lnSpc>
                        <a:spcBef>
                          <a:spcPts val="0"/>
                        </a:spcBef>
                        <a:spcAft>
                          <a:spcPts val="0"/>
                        </a:spcAft>
                        <a:buNone/>
                      </a:pPr>
                      <a:r>
                        <a:rPr lang="ja-JP" sz="900" u="none" strike="noStrike" cap="none"/>
                        <a:t>9月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2025/06/30</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2025/07/10</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6"/>
                  </a:ext>
                </a:extLst>
              </a:tr>
              <a:tr h="304725">
                <a:tc>
                  <a:txBody>
                    <a:bodyPr/>
                    <a:lstStyle/>
                    <a:p>
                      <a:pPr marL="0" marR="0" lvl="0" indent="0" algn="ctr" rtl="0">
                        <a:lnSpc>
                          <a:spcPct val="100000"/>
                        </a:lnSpc>
                        <a:spcBef>
                          <a:spcPts val="0"/>
                        </a:spcBef>
                        <a:spcAft>
                          <a:spcPts val="0"/>
                        </a:spcAft>
                        <a:buNone/>
                      </a:pPr>
                      <a:r>
                        <a:rPr lang="ja-JP" sz="900" u="none" strike="noStrike" cap="none"/>
                        <a:t>10月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2025/07/31</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2025/08/08</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extLst>
                  <a:ext uri="{0D108BD9-81ED-4DB2-BD59-A6C34878D82A}">
                    <a16:rowId xmlns:a16="http://schemas.microsoft.com/office/drawing/2014/main" val="10007"/>
                  </a:ext>
                </a:extLst>
              </a:tr>
              <a:tr h="304725">
                <a:tc>
                  <a:txBody>
                    <a:bodyPr/>
                    <a:lstStyle/>
                    <a:p>
                      <a:pPr marL="0" marR="0" lvl="0" indent="0" algn="ctr" rtl="0">
                        <a:lnSpc>
                          <a:spcPct val="100000"/>
                        </a:lnSpc>
                        <a:spcBef>
                          <a:spcPts val="0"/>
                        </a:spcBef>
                        <a:spcAft>
                          <a:spcPts val="0"/>
                        </a:spcAft>
                        <a:buNone/>
                      </a:pPr>
                      <a:r>
                        <a:rPr lang="ja-JP" sz="900" u="none" strike="noStrike" cap="none"/>
                        <a:t>11月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2025/08/29</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2025/09/10</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8"/>
                  </a:ext>
                </a:extLst>
              </a:tr>
              <a:tr h="304725">
                <a:tc>
                  <a:txBody>
                    <a:bodyPr/>
                    <a:lstStyle/>
                    <a:p>
                      <a:pPr marL="0" marR="0" lvl="0" indent="0" algn="ctr" rtl="0">
                        <a:lnSpc>
                          <a:spcPct val="100000"/>
                        </a:lnSpc>
                        <a:spcBef>
                          <a:spcPts val="0"/>
                        </a:spcBef>
                        <a:spcAft>
                          <a:spcPts val="0"/>
                        </a:spcAft>
                        <a:buNone/>
                      </a:pPr>
                      <a:r>
                        <a:rPr lang="ja-JP" sz="900" u="none" strike="noStrike" cap="none"/>
                        <a:t>12月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2025/09/30</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2025/10/10</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extLst>
                  <a:ext uri="{0D108BD9-81ED-4DB2-BD59-A6C34878D82A}">
                    <a16:rowId xmlns:a16="http://schemas.microsoft.com/office/drawing/2014/main" val="10009"/>
                  </a:ext>
                </a:extLst>
              </a:tr>
              <a:tr h="304725">
                <a:tc>
                  <a:txBody>
                    <a:bodyPr/>
                    <a:lstStyle/>
                    <a:p>
                      <a:pPr marL="0" marR="0" lvl="0" indent="0" algn="ctr" rtl="0">
                        <a:lnSpc>
                          <a:spcPct val="100000"/>
                        </a:lnSpc>
                        <a:spcBef>
                          <a:spcPts val="0"/>
                        </a:spcBef>
                        <a:spcAft>
                          <a:spcPts val="0"/>
                        </a:spcAft>
                        <a:buNone/>
                      </a:pPr>
                      <a:r>
                        <a:rPr lang="ja-JP" sz="900" u="none" strike="noStrike" cap="none"/>
                        <a:t>1月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2025/10/31</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2025/11/10</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10"/>
                  </a:ext>
                </a:extLst>
              </a:tr>
              <a:tr h="304725">
                <a:tc>
                  <a:txBody>
                    <a:bodyPr/>
                    <a:lstStyle/>
                    <a:p>
                      <a:pPr marL="0" marR="0" lvl="0" indent="0" algn="ctr" rtl="0">
                        <a:lnSpc>
                          <a:spcPct val="100000"/>
                        </a:lnSpc>
                        <a:spcBef>
                          <a:spcPts val="0"/>
                        </a:spcBef>
                        <a:spcAft>
                          <a:spcPts val="0"/>
                        </a:spcAft>
                        <a:buNone/>
                      </a:pPr>
                      <a:r>
                        <a:rPr lang="ja-JP" sz="900" u="none" strike="noStrike" cap="none"/>
                        <a:t>2月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2025/11/28</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2025/12/10</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extLst>
                  <a:ext uri="{0D108BD9-81ED-4DB2-BD59-A6C34878D82A}">
                    <a16:rowId xmlns:a16="http://schemas.microsoft.com/office/drawing/2014/main" val="10011"/>
                  </a:ext>
                </a:extLst>
              </a:tr>
              <a:tr h="304725">
                <a:tc>
                  <a:txBody>
                    <a:bodyPr/>
                    <a:lstStyle/>
                    <a:p>
                      <a:pPr marL="0" marR="0" lvl="0" indent="0" algn="ctr" rtl="0">
                        <a:lnSpc>
                          <a:spcPct val="100000"/>
                        </a:lnSpc>
                        <a:spcBef>
                          <a:spcPts val="0"/>
                        </a:spcBef>
                        <a:spcAft>
                          <a:spcPts val="0"/>
                        </a:spcAft>
                        <a:buNone/>
                      </a:pPr>
                      <a:r>
                        <a:rPr lang="ja-JP" sz="900" u="none" strike="noStrike" cap="none"/>
                        <a:t>3月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2025/12/24</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tc>
                  <a:txBody>
                    <a:bodyPr/>
                    <a:lstStyle/>
                    <a:p>
                      <a:pPr algn="ctr" rtl="0" fontAlgn="b"/>
                      <a:r>
                        <a:rPr lang="en-US" altLang="ja-JP" sz="900" dirty="0">
                          <a:effectLst/>
                        </a:rPr>
                        <a:t>2026/01/09</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12"/>
                  </a:ext>
                </a:extLst>
              </a:tr>
            </a:tbl>
          </a:graphicData>
        </a:graphic>
      </p:graphicFrame>
      <p:graphicFrame>
        <p:nvGraphicFramePr>
          <p:cNvPr id="772" name="Google Shape;772;p13"/>
          <p:cNvGraphicFramePr/>
          <p:nvPr>
            <p:extLst>
              <p:ext uri="{D42A27DB-BD31-4B8C-83A1-F6EECF244321}">
                <p14:modId xmlns:p14="http://schemas.microsoft.com/office/powerpoint/2010/main" val="1214723710"/>
              </p:ext>
            </p:extLst>
          </p:nvPr>
        </p:nvGraphicFramePr>
        <p:xfrm>
          <a:off x="5616281" y="2359846"/>
          <a:ext cx="2325625" cy="3958500"/>
        </p:xfrm>
        <a:graphic>
          <a:graphicData uri="http://schemas.openxmlformats.org/drawingml/2006/table">
            <a:tbl>
              <a:tblPr>
                <a:noFill/>
                <a:tableStyleId>{C91D7573-8F3B-4C52-A294-5E186322EEFB}</a:tableStyleId>
              </a:tblPr>
              <a:tblGrid>
                <a:gridCol w="439750">
                  <a:extLst>
                    <a:ext uri="{9D8B030D-6E8A-4147-A177-3AD203B41FA5}">
                      <a16:colId xmlns:a16="http://schemas.microsoft.com/office/drawing/2014/main" val="20000"/>
                    </a:ext>
                  </a:extLst>
                </a:gridCol>
                <a:gridCol w="1098395">
                  <a:extLst>
                    <a:ext uri="{9D8B030D-6E8A-4147-A177-3AD203B41FA5}">
                      <a16:colId xmlns:a16="http://schemas.microsoft.com/office/drawing/2014/main" val="20001"/>
                    </a:ext>
                  </a:extLst>
                </a:gridCol>
                <a:gridCol w="787480">
                  <a:extLst>
                    <a:ext uri="{9D8B030D-6E8A-4147-A177-3AD203B41FA5}">
                      <a16:colId xmlns:a16="http://schemas.microsoft.com/office/drawing/2014/main" val="20002"/>
                    </a:ext>
                  </a:extLst>
                </a:gridCol>
              </a:tblGrid>
              <a:tr h="304500">
                <a:tc>
                  <a:txBody>
                    <a:bodyPr/>
                    <a:lstStyle/>
                    <a:p>
                      <a:pPr marL="0" marR="0" lvl="0" indent="0" algn="ctr" rtl="0">
                        <a:lnSpc>
                          <a:spcPct val="100000"/>
                        </a:lnSpc>
                        <a:spcBef>
                          <a:spcPts val="0"/>
                        </a:spcBef>
                        <a:spcAft>
                          <a:spcPts val="0"/>
                        </a:spcAft>
                        <a:buNone/>
                      </a:pPr>
                      <a:r>
                        <a:rPr lang="ja-JP" sz="900" b="1" u="none" strike="noStrike" cap="none">
                          <a:solidFill>
                            <a:srgbClr val="FFFFFF"/>
                          </a:solidFill>
                        </a:rPr>
                        <a:t>掲載月</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ctr" rtl="0">
                        <a:lnSpc>
                          <a:spcPct val="100000"/>
                        </a:lnSpc>
                        <a:spcBef>
                          <a:spcPts val="0"/>
                        </a:spcBef>
                        <a:spcAft>
                          <a:spcPts val="0"/>
                        </a:spcAft>
                        <a:buNone/>
                      </a:pPr>
                      <a:r>
                        <a:rPr lang="ja-JP" sz="900" b="1" u="none" strike="noStrike" cap="none">
                          <a:solidFill>
                            <a:srgbClr val="FFFFFF"/>
                          </a:solidFill>
                        </a:rPr>
                        <a:t>申込・広告審査締切</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CB0003"/>
                    </a:solidFill>
                  </a:tcPr>
                </a:tc>
                <a:tc>
                  <a:txBody>
                    <a:bodyPr/>
                    <a:lstStyle/>
                    <a:p>
                      <a:pPr marL="0" marR="0" lvl="0" indent="0" algn="ctr" rtl="0">
                        <a:lnSpc>
                          <a:spcPct val="100000"/>
                        </a:lnSpc>
                        <a:spcBef>
                          <a:spcPts val="0"/>
                        </a:spcBef>
                        <a:spcAft>
                          <a:spcPts val="0"/>
                        </a:spcAft>
                        <a:buNone/>
                      </a:pPr>
                      <a:r>
                        <a:rPr lang="ja-JP" sz="900" b="1" u="none" strike="noStrike" cap="none" dirty="0">
                          <a:solidFill>
                            <a:srgbClr val="FFFFFF"/>
                          </a:solidFill>
                        </a:rPr>
                        <a:t>素材納品締切</a:t>
                      </a:r>
                      <a:endParaRPr dirty="0"/>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CB0003"/>
                    </a:solidFill>
                  </a:tcPr>
                </a:tc>
                <a:extLst>
                  <a:ext uri="{0D108BD9-81ED-4DB2-BD59-A6C34878D82A}">
                    <a16:rowId xmlns:a16="http://schemas.microsoft.com/office/drawing/2014/main" val="10000"/>
                  </a:ext>
                </a:extLst>
              </a:tr>
              <a:tr h="304500">
                <a:tc>
                  <a:txBody>
                    <a:bodyPr/>
                    <a:lstStyle/>
                    <a:p>
                      <a:pPr marL="0" marR="0" lvl="0" indent="0" algn="ctr" rtl="0">
                        <a:lnSpc>
                          <a:spcPct val="100000"/>
                        </a:lnSpc>
                        <a:spcBef>
                          <a:spcPts val="0"/>
                        </a:spcBef>
                        <a:spcAft>
                          <a:spcPts val="0"/>
                        </a:spcAft>
                        <a:buNone/>
                      </a:pPr>
                      <a:r>
                        <a:rPr lang="ja-JP" sz="900" u="none" strike="noStrike" cap="none"/>
                        <a:t>4月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dirty="0">
                          <a:effectLst/>
                        </a:rPr>
                        <a:t>2025/02/14</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2025/02/20</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01"/>
                  </a:ext>
                </a:extLst>
              </a:tr>
              <a:tr h="304500">
                <a:tc>
                  <a:txBody>
                    <a:bodyPr/>
                    <a:lstStyle/>
                    <a:p>
                      <a:pPr marL="0" marR="0" lvl="0" indent="0" algn="ctr" rtl="0">
                        <a:lnSpc>
                          <a:spcPct val="100000"/>
                        </a:lnSpc>
                        <a:spcBef>
                          <a:spcPts val="0"/>
                        </a:spcBef>
                        <a:spcAft>
                          <a:spcPts val="0"/>
                        </a:spcAft>
                        <a:buNone/>
                      </a:pPr>
                      <a:r>
                        <a:rPr lang="ja-JP" sz="900" u="none" strike="noStrike" cap="none"/>
                        <a:t>5月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2025/03/15</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2025/03/20</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2"/>
                  </a:ext>
                </a:extLst>
              </a:tr>
              <a:tr h="304500">
                <a:tc>
                  <a:txBody>
                    <a:bodyPr/>
                    <a:lstStyle/>
                    <a:p>
                      <a:pPr marL="0" marR="0" lvl="0" indent="0" algn="ctr" rtl="0">
                        <a:lnSpc>
                          <a:spcPct val="100000"/>
                        </a:lnSpc>
                        <a:spcBef>
                          <a:spcPts val="0"/>
                        </a:spcBef>
                        <a:spcAft>
                          <a:spcPts val="0"/>
                        </a:spcAft>
                        <a:buNone/>
                      </a:pPr>
                      <a:r>
                        <a:rPr lang="ja-JP" sz="900" u="none" strike="noStrike" cap="none"/>
                        <a:t>6月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2025/04/15</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2025/04/18</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3"/>
                  </a:ext>
                </a:extLst>
              </a:tr>
              <a:tr h="304500">
                <a:tc>
                  <a:txBody>
                    <a:bodyPr/>
                    <a:lstStyle/>
                    <a:p>
                      <a:pPr marL="0" marR="0" lvl="0" indent="0" algn="ctr" rtl="0">
                        <a:lnSpc>
                          <a:spcPct val="100000"/>
                        </a:lnSpc>
                        <a:spcBef>
                          <a:spcPts val="0"/>
                        </a:spcBef>
                        <a:spcAft>
                          <a:spcPts val="0"/>
                        </a:spcAft>
                        <a:buNone/>
                      </a:pPr>
                      <a:r>
                        <a:rPr lang="ja-JP" sz="900" u="none" strike="noStrike" cap="none"/>
                        <a:t>7月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2025/05/15</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2025/05/20</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4"/>
                  </a:ext>
                </a:extLst>
              </a:tr>
              <a:tr h="304500">
                <a:tc>
                  <a:txBody>
                    <a:bodyPr/>
                    <a:lstStyle/>
                    <a:p>
                      <a:pPr marL="0" marR="0" lvl="0" indent="0" algn="ctr" rtl="0">
                        <a:lnSpc>
                          <a:spcPct val="100000"/>
                        </a:lnSpc>
                        <a:spcBef>
                          <a:spcPts val="0"/>
                        </a:spcBef>
                        <a:spcAft>
                          <a:spcPts val="0"/>
                        </a:spcAft>
                        <a:buNone/>
                      </a:pPr>
                      <a:r>
                        <a:rPr lang="ja-JP" sz="900" u="none" strike="noStrike" cap="none"/>
                        <a:t>8月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2025/06/13</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2025/06/20</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extLst>
                  <a:ext uri="{0D108BD9-81ED-4DB2-BD59-A6C34878D82A}">
                    <a16:rowId xmlns:a16="http://schemas.microsoft.com/office/drawing/2014/main" val="10005"/>
                  </a:ext>
                </a:extLst>
              </a:tr>
              <a:tr h="304500">
                <a:tc>
                  <a:txBody>
                    <a:bodyPr/>
                    <a:lstStyle/>
                    <a:p>
                      <a:pPr marL="0" marR="0" lvl="0" indent="0" algn="ctr" rtl="0">
                        <a:lnSpc>
                          <a:spcPct val="100000"/>
                        </a:lnSpc>
                        <a:spcBef>
                          <a:spcPts val="0"/>
                        </a:spcBef>
                        <a:spcAft>
                          <a:spcPts val="0"/>
                        </a:spcAft>
                        <a:buNone/>
                      </a:pPr>
                      <a:r>
                        <a:rPr lang="ja-JP" sz="900" u="none" strike="noStrike" cap="none"/>
                        <a:t>9月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2025/07/15</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2025/07/18</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6"/>
                  </a:ext>
                </a:extLst>
              </a:tr>
              <a:tr h="304500">
                <a:tc>
                  <a:txBody>
                    <a:bodyPr/>
                    <a:lstStyle/>
                    <a:p>
                      <a:pPr marL="0" marR="0" lvl="0" indent="0" algn="ctr" rtl="0">
                        <a:lnSpc>
                          <a:spcPct val="100000"/>
                        </a:lnSpc>
                        <a:spcBef>
                          <a:spcPts val="0"/>
                        </a:spcBef>
                        <a:spcAft>
                          <a:spcPts val="0"/>
                        </a:spcAft>
                        <a:buNone/>
                      </a:pPr>
                      <a:r>
                        <a:rPr lang="ja-JP" sz="900" u="none" strike="noStrike" cap="none"/>
                        <a:t>10月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2025/08/15</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2025/08/20</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extLst>
                  <a:ext uri="{0D108BD9-81ED-4DB2-BD59-A6C34878D82A}">
                    <a16:rowId xmlns:a16="http://schemas.microsoft.com/office/drawing/2014/main" val="10007"/>
                  </a:ext>
                </a:extLst>
              </a:tr>
              <a:tr h="304500">
                <a:tc>
                  <a:txBody>
                    <a:bodyPr/>
                    <a:lstStyle/>
                    <a:p>
                      <a:pPr marL="0" marR="0" lvl="0" indent="0" algn="ctr" rtl="0">
                        <a:lnSpc>
                          <a:spcPct val="100000"/>
                        </a:lnSpc>
                        <a:spcBef>
                          <a:spcPts val="0"/>
                        </a:spcBef>
                        <a:spcAft>
                          <a:spcPts val="0"/>
                        </a:spcAft>
                        <a:buNone/>
                      </a:pPr>
                      <a:r>
                        <a:rPr lang="ja-JP" sz="900" u="none" strike="noStrike" cap="none"/>
                        <a:t>11月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2025/09/15</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2025/09/19</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8"/>
                  </a:ext>
                </a:extLst>
              </a:tr>
              <a:tr h="304500">
                <a:tc>
                  <a:txBody>
                    <a:bodyPr/>
                    <a:lstStyle/>
                    <a:p>
                      <a:pPr marL="0" marR="0" lvl="0" indent="0" algn="ctr" rtl="0">
                        <a:lnSpc>
                          <a:spcPct val="100000"/>
                        </a:lnSpc>
                        <a:spcBef>
                          <a:spcPts val="0"/>
                        </a:spcBef>
                        <a:spcAft>
                          <a:spcPts val="0"/>
                        </a:spcAft>
                        <a:buNone/>
                      </a:pPr>
                      <a:r>
                        <a:rPr lang="ja-JP" sz="900" u="none" strike="noStrike" cap="none"/>
                        <a:t>12月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2025/10/15</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2025/10/20</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extLst>
                  <a:ext uri="{0D108BD9-81ED-4DB2-BD59-A6C34878D82A}">
                    <a16:rowId xmlns:a16="http://schemas.microsoft.com/office/drawing/2014/main" val="10009"/>
                  </a:ext>
                </a:extLst>
              </a:tr>
              <a:tr h="304500">
                <a:tc>
                  <a:txBody>
                    <a:bodyPr/>
                    <a:lstStyle/>
                    <a:p>
                      <a:pPr marL="0" marR="0" lvl="0" indent="0" algn="ctr" rtl="0">
                        <a:lnSpc>
                          <a:spcPct val="100000"/>
                        </a:lnSpc>
                        <a:spcBef>
                          <a:spcPts val="0"/>
                        </a:spcBef>
                        <a:spcAft>
                          <a:spcPts val="0"/>
                        </a:spcAft>
                        <a:buNone/>
                      </a:pPr>
                      <a:r>
                        <a:rPr lang="ja-JP" sz="900" u="none" strike="noStrike" cap="none"/>
                        <a:t>1月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2025/11/14</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2025/11/20</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10"/>
                  </a:ext>
                </a:extLst>
              </a:tr>
              <a:tr h="304500">
                <a:tc>
                  <a:txBody>
                    <a:bodyPr/>
                    <a:lstStyle/>
                    <a:p>
                      <a:pPr marL="0" marR="0" lvl="0" indent="0" algn="ctr" rtl="0">
                        <a:lnSpc>
                          <a:spcPct val="100000"/>
                        </a:lnSpc>
                        <a:spcBef>
                          <a:spcPts val="0"/>
                        </a:spcBef>
                        <a:spcAft>
                          <a:spcPts val="0"/>
                        </a:spcAft>
                        <a:buNone/>
                      </a:pPr>
                      <a:r>
                        <a:rPr lang="ja-JP" sz="900" u="none" strike="noStrike" cap="none"/>
                        <a:t>2月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2025/12/10</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2025/12/19</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extLst>
                  <a:ext uri="{0D108BD9-81ED-4DB2-BD59-A6C34878D82A}">
                    <a16:rowId xmlns:a16="http://schemas.microsoft.com/office/drawing/2014/main" val="10011"/>
                  </a:ext>
                </a:extLst>
              </a:tr>
              <a:tr h="304500">
                <a:tc>
                  <a:txBody>
                    <a:bodyPr/>
                    <a:lstStyle/>
                    <a:p>
                      <a:pPr marL="0" marR="0" lvl="0" indent="0" algn="ctr" rtl="0">
                        <a:lnSpc>
                          <a:spcPct val="100000"/>
                        </a:lnSpc>
                        <a:spcBef>
                          <a:spcPts val="0"/>
                        </a:spcBef>
                        <a:spcAft>
                          <a:spcPts val="0"/>
                        </a:spcAft>
                        <a:buNone/>
                      </a:pPr>
                      <a:r>
                        <a:rPr lang="ja-JP" sz="900" u="none" strike="noStrike" cap="none"/>
                        <a:t>3月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2026/01/15</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tc>
                  <a:txBody>
                    <a:bodyPr/>
                    <a:lstStyle/>
                    <a:p>
                      <a:pPr algn="ctr" rtl="0" fontAlgn="b"/>
                      <a:r>
                        <a:rPr lang="en-US" altLang="ja-JP" sz="900" dirty="0">
                          <a:effectLst/>
                        </a:rPr>
                        <a:t>2026/01/20</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12"/>
                  </a:ext>
                </a:extLst>
              </a:tr>
            </a:tbl>
          </a:graphicData>
        </a:graphic>
      </p:graphicFrame>
      <p:graphicFrame>
        <p:nvGraphicFramePr>
          <p:cNvPr id="773" name="Google Shape;773;p13"/>
          <p:cNvGraphicFramePr/>
          <p:nvPr>
            <p:extLst>
              <p:ext uri="{D42A27DB-BD31-4B8C-83A1-F6EECF244321}">
                <p14:modId xmlns:p14="http://schemas.microsoft.com/office/powerpoint/2010/main" val="308514742"/>
              </p:ext>
            </p:extLst>
          </p:nvPr>
        </p:nvGraphicFramePr>
        <p:xfrm>
          <a:off x="8058185" y="2358364"/>
          <a:ext cx="2460025" cy="3961425"/>
        </p:xfrm>
        <a:graphic>
          <a:graphicData uri="http://schemas.openxmlformats.org/drawingml/2006/table">
            <a:tbl>
              <a:tblPr>
                <a:noFill/>
                <a:tableStyleId>{C91D7573-8F3B-4C52-A294-5E186322EEFB}</a:tableStyleId>
              </a:tblPr>
              <a:tblGrid>
                <a:gridCol w="486400">
                  <a:extLst>
                    <a:ext uri="{9D8B030D-6E8A-4147-A177-3AD203B41FA5}">
                      <a16:colId xmlns:a16="http://schemas.microsoft.com/office/drawing/2014/main" val="20000"/>
                    </a:ext>
                  </a:extLst>
                </a:gridCol>
                <a:gridCol w="1091784">
                  <a:extLst>
                    <a:ext uri="{9D8B030D-6E8A-4147-A177-3AD203B41FA5}">
                      <a16:colId xmlns:a16="http://schemas.microsoft.com/office/drawing/2014/main" val="20001"/>
                    </a:ext>
                  </a:extLst>
                </a:gridCol>
                <a:gridCol w="881841">
                  <a:extLst>
                    <a:ext uri="{9D8B030D-6E8A-4147-A177-3AD203B41FA5}">
                      <a16:colId xmlns:a16="http://schemas.microsoft.com/office/drawing/2014/main" val="20002"/>
                    </a:ext>
                  </a:extLst>
                </a:gridCol>
              </a:tblGrid>
              <a:tr h="304725">
                <a:tc>
                  <a:txBody>
                    <a:bodyPr/>
                    <a:lstStyle/>
                    <a:p>
                      <a:pPr marL="0" marR="0" lvl="0" indent="0" algn="ctr" rtl="0">
                        <a:lnSpc>
                          <a:spcPct val="100000"/>
                        </a:lnSpc>
                        <a:spcBef>
                          <a:spcPts val="0"/>
                        </a:spcBef>
                        <a:spcAft>
                          <a:spcPts val="0"/>
                        </a:spcAft>
                        <a:buNone/>
                      </a:pPr>
                      <a:r>
                        <a:rPr lang="ja-JP" sz="900" b="1" u="none" strike="noStrike" cap="none">
                          <a:solidFill>
                            <a:srgbClr val="FFFFFF"/>
                          </a:solidFill>
                        </a:rPr>
                        <a:t>掲載月</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ctr" rtl="0">
                        <a:lnSpc>
                          <a:spcPct val="100000"/>
                        </a:lnSpc>
                        <a:spcBef>
                          <a:spcPts val="0"/>
                        </a:spcBef>
                        <a:spcAft>
                          <a:spcPts val="0"/>
                        </a:spcAft>
                        <a:buNone/>
                      </a:pPr>
                      <a:r>
                        <a:rPr lang="ja-JP" sz="900" b="1" u="none" strike="noStrike" cap="none">
                          <a:solidFill>
                            <a:srgbClr val="FFFFFF"/>
                          </a:solidFill>
                        </a:rPr>
                        <a:t>申込・広告審査締切</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CB0003"/>
                    </a:solidFill>
                  </a:tcPr>
                </a:tc>
                <a:tc>
                  <a:txBody>
                    <a:bodyPr/>
                    <a:lstStyle/>
                    <a:p>
                      <a:pPr marL="0" marR="0" lvl="0" indent="0" algn="ctr" rtl="0">
                        <a:lnSpc>
                          <a:spcPct val="100000"/>
                        </a:lnSpc>
                        <a:spcBef>
                          <a:spcPts val="0"/>
                        </a:spcBef>
                        <a:spcAft>
                          <a:spcPts val="0"/>
                        </a:spcAft>
                        <a:buNone/>
                      </a:pPr>
                      <a:r>
                        <a:rPr lang="ja-JP" sz="900" b="1" u="none" strike="noStrike" cap="none">
                          <a:solidFill>
                            <a:srgbClr val="FFFFFF"/>
                          </a:solidFill>
                        </a:rPr>
                        <a:t>素材納品締切</a:t>
                      </a:r>
                      <a:endParaRPr/>
                    </a:p>
                  </a:txBody>
                  <a:tcPr marL="28575" marR="28575" marT="19050" marB="190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CB0003"/>
                    </a:solidFill>
                  </a:tcPr>
                </a:tc>
                <a:extLst>
                  <a:ext uri="{0D108BD9-81ED-4DB2-BD59-A6C34878D82A}">
                    <a16:rowId xmlns:a16="http://schemas.microsoft.com/office/drawing/2014/main" val="10000"/>
                  </a:ext>
                </a:extLst>
              </a:tr>
              <a:tr h="304725">
                <a:tc>
                  <a:txBody>
                    <a:bodyPr/>
                    <a:lstStyle/>
                    <a:p>
                      <a:pPr marL="0" marR="0" lvl="0" indent="0" algn="ctr" rtl="0">
                        <a:lnSpc>
                          <a:spcPct val="100000"/>
                        </a:lnSpc>
                        <a:spcBef>
                          <a:spcPts val="0"/>
                        </a:spcBef>
                        <a:spcAft>
                          <a:spcPts val="0"/>
                        </a:spcAft>
                        <a:buNone/>
                      </a:pPr>
                      <a:r>
                        <a:rPr lang="ja-JP" sz="900" u="none" strike="noStrike" cap="none"/>
                        <a:t>4月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dirty="0">
                          <a:effectLst/>
                        </a:rPr>
                        <a:t>2025/02/20</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2025/02/28</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01"/>
                  </a:ext>
                </a:extLst>
              </a:tr>
              <a:tr h="304725">
                <a:tc>
                  <a:txBody>
                    <a:bodyPr/>
                    <a:lstStyle/>
                    <a:p>
                      <a:pPr marL="0" marR="0" lvl="0" indent="0" algn="ctr" rtl="0">
                        <a:lnSpc>
                          <a:spcPct val="100000"/>
                        </a:lnSpc>
                        <a:spcBef>
                          <a:spcPts val="0"/>
                        </a:spcBef>
                        <a:spcAft>
                          <a:spcPts val="0"/>
                        </a:spcAft>
                        <a:buNone/>
                      </a:pPr>
                      <a:r>
                        <a:rPr lang="ja-JP" sz="900" u="none" strike="noStrike" cap="none"/>
                        <a:t>5月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2025/03/20</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2025/03/31</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2"/>
                  </a:ext>
                </a:extLst>
              </a:tr>
              <a:tr h="304725">
                <a:tc>
                  <a:txBody>
                    <a:bodyPr/>
                    <a:lstStyle/>
                    <a:p>
                      <a:pPr marL="0" marR="0" lvl="0" indent="0" algn="ctr" rtl="0">
                        <a:lnSpc>
                          <a:spcPct val="100000"/>
                        </a:lnSpc>
                        <a:spcBef>
                          <a:spcPts val="0"/>
                        </a:spcBef>
                        <a:spcAft>
                          <a:spcPts val="0"/>
                        </a:spcAft>
                        <a:buNone/>
                      </a:pPr>
                      <a:r>
                        <a:rPr lang="ja-JP" sz="900" u="none" strike="noStrike" cap="none"/>
                        <a:t>6月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2025/04/18</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3F3"/>
                    </a:solidFill>
                  </a:tcPr>
                </a:tc>
                <a:tc>
                  <a:txBody>
                    <a:bodyPr/>
                    <a:lstStyle/>
                    <a:p>
                      <a:pPr algn="ctr" rtl="0" fontAlgn="b"/>
                      <a:r>
                        <a:rPr lang="en-US" altLang="ja-JP" sz="900">
                          <a:effectLst/>
                        </a:rPr>
                        <a:t>2025/04/25</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3"/>
                  </a:ext>
                </a:extLst>
              </a:tr>
              <a:tr h="304725">
                <a:tc>
                  <a:txBody>
                    <a:bodyPr/>
                    <a:lstStyle/>
                    <a:p>
                      <a:pPr marL="0" marR="0" lvl="0" indent="0" algn="ctr" rtl="0">
                        <a:lnSpc>
                          <a:spcPct val="100000"/>
                        </a:lnSpc>
                        <a:spcBef>
                          <a:spcPts val="0"/>
                        </a:spcBef>
                        <a:spcAft>
                          <a:spcPts val="0"/>
                        </a:spcAft>
                        <a:buNone/>
                      </a:pPr>
                      <a:r>
                        <a:rPr lang="ja-JP" sz="900" u="none" strike="noStrike" cap="none"/>
                        <a:t>7月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2025/05/20</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2025/05/30</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4"/>
                  </a:ext>
                </a:extLst>
              </a:tr>
              <a:tr h="304725">
                <a:tc>
                  <a:txBody>
                    <a:bodyPr/>
                    <a:lstStyle/>
                    <a:p>
                      <a:pPr marL="0" marR="0" lvl="0" indent="0" algn="ctr" rtl="0">
                        <a:lnSpc>
                          <a:spcPct val="100000"/>
                        </a:lnSpc>
                        <a:spcBef>
                          <a:spcPts val="0"/>
                        </a:spcBef>
                        <a:spcAft>
                          <a:spcPts val="0"/>
                        </a:spcAft>
                        <a:buNone/>
                      </a:pPr>
                      <a:r>
                        <a:rPr lang="ja-JP" sz="900" u="none" strike="noStrike" cap="none"/>
                        <a:t>8月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2025/06/20</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tc>
                  <a:txBody>
                    <a:bodyPr/>
                    <a:lstStyle/>
                    <a:p>
                      <a:pPr algn="ctr" rtl="0" fontAlgn="b"/>
                      <a:r>
                        <a:rPr lang="en-US" altLang="ja-JP" sz="900">
                          <a:effectLst/>
                        </a:rPr>
                        <a:t>2025/06/30</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extLst>
                  <a:ext uri="{0D108BD9-81ED-4DB2-BD59-A6C34878D82A}">
                    <a16:rowId xmlns:a16="http://schemas.microsoft.com/office/drawing/2014/main" val="10005"/>
                  </a:ext>
                </a:extLst>
              </a:tr>
              <a:tr h="304725">
                <a:tc>
                  <a:txBody>
                    <a:bodyPr/>
                    <a:lstStyle/>
                    <a:p>
                      <a:pPr marL="0" marR="0" lvl="0" indent="0" algn="ctr" rtl="0">
                        <a:lnSpc>
                          <a:spcPct val="100000"/>
                        </a:lnSpc>
                        <a:spcBef>
                          <a:spcPts val="0"/>
                        </a:spcBef>
                        <a:spcAft>
                          <a:spcPts val="0"/>
                        </a:spcAft>
                        <a:buNone/>
                      </a:pPr>
                      <a:r>
                        <a:rPr lang="ja-JP" sz="900" u="none" strike="noStrike" cap="none"/>
                        <a:t>9月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2025/07/18</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2025/07/31</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6"/>
                  </a:ext>
                </a:extLst>
              </a:tr>
              <a:tr h="304725">
                <a:tc>
                  <a:txBody>
                    <a:bodyPr/>
                    <a:lstStyle/>
                    <a:p>
                      <a:pPr marL="0" marR="0" lvl="0" indent="0" algn="ctr" rtl="0">
                        <a:lnSpc>
                          <a:spcPct val="100000"/>
                        </a:lnSpc>
                        <a:spcBef>
                          <a:spcPts val="0"/>
                        </a:spcBef>
                        <a:spcAft>
                          <a:spcPts val="0"/>
                        </a:spcAft>
                        <a:buNone/>
                      </a:pPr>
                      <a:r>
                        <a:rPr lang="ja-JP" sz="900" u="none" strike="noStrike" cap="none"/>
                        <a:t>10月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2025/08/20</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tc>
                  <a:txBody>
                    <a:bodyPr/>
                    <a:lstStyle/>
                    <a:p>
                      <a:pPr algn="ctr" rtl="0" fontAlgn="b"/>
                      <a:r>
                        <a:rPr lang="en-US" altLang="ja-JP" sz="900">
                          <a:effectLst/>
                        </a:rPr>
                        <a:t>2025/08/29</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extLst>
                  <a:ext uri="{0D108BD9-81ED-4DB2-BD59-A6C34878D82A}">
                    <a16:rowId xmlns:a16="http://schemas.microsoft.com/office/drawing/2014/main" val="10007"/>
                  </a:ext>
                </a:extLst>
              </a:tr>
              <a:tr h="304725">
                <a:tc>
                  <a:txBody>
                    <a:bodyPr/>
                    <a:lstStyle/>
                    <a:p>
                      <a:pPr marL="0" marR="0" lvl="0" indent="0" algn="ctr" rtl="0">
                        <a:lnSpc>
                          <a:spcPct val="100000"/>
                        </a:lnSpc>
                        <a:spcBef>
                          <a:spcPts val="0"/>
                        </a:spcBef>
                        <a:spcAft>
                          <a:spcPts val="0"/>
                        </a:spcAft>
                        <a:buNone/>
                      </a:pPr>
                      <a:r>
                        <a:rPr lang="ja-JP" sz="900" u="none" strike="noStrike" cap="none"/>
                        <a:t>11月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2025/09/19</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2025/09/30</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8"/>
                  </a:ext>
                </a:extLst>
              </a:tr>
              <a:tr h="304725">
                <a:tc>
                  <a:txBody>
                    <a:bodyPr/>
                    <a:lstStyle/>
                    <a:p>
                      <a:pPr marL="0" marR="0" lvl="0" indent="0" algn="ctr" rtl="0">
                        <a:lnSpc>
                          <a:spcPct val="100000"/>
                        </a:lnSpc>
                        <a:spcBef>
                          <a:spcPts val="0"/>
                        </a:spcBef>
                        <a:spcAft>
                          <a:spcPts val="0"/>
                        </a:spcAft>
                        <a:buNone/>
                      </a:pPr>
                      <a:r>
                        <a:rPr lang="ja-JP" sz="900" u="none" strike="noStrike" cap="none"/>
                        <a:t>12月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2025/10/20</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tc>
                  <a:txBody>
                    <a:bodyPr/>
                    <a:lstStyle/>
                    <a:p>
                      <a:pPr algn="ctr" rtl="0" fontAlgn="b"/>
                      <a:r>
                        <a:rPr lang="en-US" altLang="ja-JP" sz="900">
                          <a:effectLst/>
                        </a:rPr>
                        <a:t>2025/10/31</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extLst>
                  <a:ext uri="{0D108BD9-81ED-4DB2-BD59-A6C34878D82A}">
                    <a16:rowId xmlns:a16="http://schemas.microsoft.com/office/drawing/2014/main" val="10009"/>
                  </a:ext>
                </a:extLst>
              </a:tr>
              <a:tr h="304725">
                <a:tc>
                  <a:txBody>
                    <a:bodyPr/>
                    <a:lstStyle/>
                    <a:p>
                      <a:pPr marL="0" marR="0" lvl="0" indent="0" algn="ctr" rtl="0">
                        <a:lnSpc>
                          <a:spcPct val="100000"/>
                        </a:lnSpc>
                        <a:spcBef>
                          <a:spcPts val="0"/>
                        </a:spcBef>
                        <a:spcAft>
                          <a:spcPts val="0"/>
                        </a:spcAft>
                        <a:buNone/>
                      </a:pPr>
                      <a:r>
                        <a:rPr lang="ja-JP" sz="900" u="none" strike="noStrike" cap="none"/>
                        <a:t>1月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2025/11/20</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2025/11/28</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10"/>
                  </a:ext>
                </a:extLst>
              </a:tr>
              <a:tr h="304725">
                <a:tc>
                  <a:txBody>
                    <a:bodyPr/>
                    <a:lstStyle/>
                    <a:p>
                      <a:pPr marL="0" marR="0" lvl="0" indent="0" algn="ctr" rtl="0">
                        <a:lnSpc>
                          <a:spcPct val="100000"/>
                        </a:lnSpc>
                        <a:spcBef>
                          <a:spcPts val="0"/>
                        </a:spcBef>
                        <a:spcAft>
                          <a:spcPts val="0"/>
                        </a:spcAft>
                        <a:buNone/>
                      </a:pPr>
                      <a:r>
                        <a:rPr lang="ja-JP" sz="900" u="none" strike="noStrike" cap="none"/>
                        <a:t>2月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algn="ctr" rtl="0" fontAlgn="b"/>
                      <a:r>
                        <a:rPr lang="en-US" altLang="ja-JP" sz="900">
                          <a:effectLst/>
                        </a:rPr>
                        <a:t>2025/12/19</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tc>
                  <a:txBody>
                    <a:bodyPr/>
                    <a:lstStyle/>
                    <a:p>
                      <a:pPr algn="ctr" rtl="0" fontAlgn="b"/>
                      <a:r>
                        <a:rPr lang="en-US" altLang="ja-JP" sz="900">
                          <a:effectLst/>
                        </a:rPr>
                        <a:t>2025/12/24</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extLst>
                  <a:ext uri="{0D108BD9-81ED-4DB2-BD59-A6C34878D82A}">
                    <a16:rowId xmlns:a16="http://schemas.microsoft.com/office/drawing/2014/main" val="10011"/>
                  </a:ext>
                </a:extLst>
              </a:tr>
              <a:tr h="304725">
                <a:tc>
                  <a:txBody>
                    <a:bodyPr/>
                    <a:lstStyle/>
                    <a:p>
                      <a:pPr marL="0" marR="0" lvl="0" indent="0" algn="ctr" rtl="0">
                        <a:lnSpc>
                          <a:spcPct val="100000"/>
                        </a:lnSpc>
                        <a:spcBef>
                          <a:spcPts val="0"/>
                        </a:spcBef>
                        <a:spcAft>
                          <a:spcPts val="0"/>
                        </a:spcAft>
                        <a:buNone/>
                      </a:pPr>
                      <a:r>
                        <a:rPr lang="ja-JP" sz="900" u="none" strike="noStrike" cap="none"/>
                        <a:t>3月</a:t>
                      </a:r>
                      <a:endParaRPr/>
                    </a:p>
                  </a:txBody>
                  <a:tcPr marL="28575" marR="28575" marT="19050" marB="1905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a:effectLst/>
                        </a:rPr>
                        <a:t>2026/01/20</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algn="ctr" rtl="0" fontAlgn="b"/>
                      <a:r>
                        <a:rPr lang="en-US" altLang="ja-JP" sz="900" dirty="0">
                          <a:effectLst/>
                        </a:rPr>
                        <a:t>2026/01/30</a:t>
                      </a:r>
                    </a:p>
                  </a:txBody>
                  <a:tcPr marL="22860" marR="22860" marT="15240" marB="1524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32"/>
          <p:cNvSpPr txBox="1"/>
          <p:nvPr/>
        </p:nvSpPr>
        <p:spPr>
          <a:xfrm>
            <a:off x="1027053" y="787435"/>
            <a:ext cx="6275004"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広告ご出稿に関するご注意①</a:t>
            </a:r>
            <a:endParaRPr sz="2000" b="1" i="0" u="none" strike="noStrike" cap="none">
              <a:solidFill>
                <a:schemeClr val="dk1"/>
              </a:solidFill>
              <a:latin typeface="Arial"/>
              <a:ea typeface="Arial"/>
              <a:cs typeface="Arial"/>
              <a:sym typeface="Arial"/>
            </a:endParaRPr>
          </a:p>
        </p:txBody>
      </p:sp>
      <p:sp>
        <p:nvSpPr>
          <p:cNvPr id="779" name="Google Shape;779;p32"/>
          <p:cNvSpPr/>
          <p:nvPr/>
        </p:nvSpPr>
        <p:spPr>
          <a:xfrm>
            <a:off x="118470" y="99758"/>
            <a:ext cx="263236" cy="1977062"/>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80" name="Google Shape;780;p32"/>
          <p:cNvSpPr txBox="1"/>
          <p:nvPr/>
        </p:nvSpPr>
        <p:spPr>
          <a:xfrm rot="5400000">
            <a:off x="-738443" y="924855"/>
            <a:ext cx="1977062"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100"/>
              <a:buFont typeface="Arial"/>
              <a:buNone/>
            </a:pPr>
            <a:r>
              <a:rPr lang="ja-JP" sz="1100" b="0" i="0" u="none" strike="noStrike" cap="none">
                <a:solidFill>
                  <a:schemeClr val="lt1"/>
                </a:solidFill>
                <a:latin typeface="Arial"/>
                <a:ea typeface="Arial"/>
                <a:cs typeface="Arial"/>
                <a:sym typeface="Arial"/>
              </a:rPr>
              <a:t>広告出稿に関する注意事項</a:t>
            </a:r>
            <a:endParaRPr sz="1400" b="0" i="0" u="none" strike="noStrike" cap="none">
              <a:solidFill>
                <a:srgbClr val="000000"/>
              </a:solidFill>
              <a:latin typeface="Arial"/>
              <a:ea typeface="Arial"/>
              <a:cs typeface="Arial"/>
              <a:sym typeface="Arial"/>
            </a:endParaRPr>
          </a:p>
        </p:txBody>
      </p:sp>
      <p:sp>
        <p:nvSpPr>
          <p:cNvPr id="781" name="Google Shape;781;p32"/>
          <p:cNvSpPr txBox="1"/>
          <p:nvPr/>
        </p:nvSpPr>
        <p:spPr>
          <a:xfrm>
            <a:off x="3916508" y="2790636"/>
            <a:ext cx="2879033" cy="4369914"/>
          </a:xfrm>
          <a:prstGeom prst="rect">
            <a:avLst/>
          </a:prstGeom>
          <a:noFill/>
          <a:ln>
            <a:noFill/>
          </a:ln>
        </p:spPr>
        <p:txBody>
          <a:bodyPr spcFirstLastPara="1" wrap="square" lIns="91425" tIns="45700" rIns="91425" bIns="45700" anchor="t" anchorCtr="0">
            <a:spAutoFit/>
          </a:bodyPr>
          <a:lstStyle/>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責任の所在が不明確なもの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内容・目的が不明確なもの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景品表示法 （｢最上級｣表現など）、薬機法（旧薬事法）、食品表示など関係諸法規や業界ガイドライン等に違反またはその恐れのあるもの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虚偽、誇大または不正確で誤認を与える恐れのあるもの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自己の優位性を強調する為に、ほかを引き合いに出す広告で不適当な表現のもの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国家・人種・民族・身分・地位・地域・職業・性別・病気・障害</a:t>
            </a:r>
            <a:endParaRPr sz="650" b="0" i="0" u="none" strike="noStrike" cap="none" dirty="0">
              <a:solidFill>
                <a:schemeClr val="dk1"/>
              </a:solidFill>
              <a:latin typeface="Arial"/>
              <a:ea typeface="Arial"/>
              <a:cs typeface="Arial"/>
              <a:sym typeface="Arial"/>
            </a:endParaRPr>
          </a:p>
          <a:p>
            <a:pPr marL="0" marR="0" lvl="0" indent="0" algn="l" rtl="0">
              <a:lnSpc>
                <a:spcPct val="134000"/>
              </a:lnSpc>
              <a:spcBef>
                <a:spcPts val="0"/>
              </a:spcBef>
              <a:spcAft>
                <a:spcPts val="0"/>
              </a:spcAft>
              <a:buClr>
                <a:srgbClr val="000000"/>
              </a:buClr>
              <a:buSzPts val="650"/>
              <a:buFont typeface="Arial"/>
              <a:buNone/>
            </a:pPr>
            <a:r>
              <a:rPr lang="ja-JP" sz="650" b="0" i="0" u="none" strike="noStrike" cap="none" dirty="0">
                <a:solidFill>
                  <a:schemeClr val="dk1"/>
                </a:solidFill>
                <a:latin typeface="Arial"/>
                <a:ea typeface="Arial"/>
                <a:cs typeface="Arial"/>
                <a:sym typeface="Arial"/>
              </a:rPr>
              <a:t>　　などについて差別または区別する内容やプライバシー侵害・</a:t>
            </a:r>
            <a:endParaRPr sz="650" b="0" i="0" u="none" strike="noStrike" cap="none" dirty="0">
              <a:solidFill>
                <a:schemeClr val="dk1"/>
              </a:solidFill>
              <a:latin typeface="Arial"/>
              <a:ea typeface="Arial"/>
              <a:cs typeface="Arial"/>
              <a:sym typeface="Arial"/>
            </a:endParaRPr>
          </a:p>
          <a:p>
            <a:pPr marL="0" marR="0" lvl="0" indent="0" algn="l" rtl="0">
              <a:lnSpc>
                <a:spcPct val="134000"/>
              </a:lnSpc>
              <a:spcBef>
                <a:spcPts val="0"/>
              </a:spcBef>
              <a:spcAft>
                <a:spcPts val="0"/>
              </a:spcAft>
              <a:buClr>
                <a:srgbClr val="000000"/>
              </a:buClr>
              <a:buSzPts val="650"/>
              <a:buFont typeface="Arial"/>
              <a:buNone/>
            </a:pPr>
            <a:r>
              <a:rPr lang="ja-JP" sz="650" b="0" i="0" u="none" strike="noStrike" cap="none" dirty="0">
                <a:solidFill>
                  <a:schemeClr val="dk1"/>
                </a:solidFill>
                <a:latin typeface="Arial"/>
                <a:ea typeface="Arial"/>
                <a:cs typeface="Arial"/>
                <a:sym typeface="Arial"/>
              </a:rPr>
              <a:t>　　セクシャルハラスメントなど人権侵害をする恐れのあるもの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他社の名誉の毀損、あるいは中傷・誹謗する恐れのあるもの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信用棄損・業務妨害などの恐れのあるもの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反社会的・非道徳など秩序を乱す恐れのあるもの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暴力性、グロテスク描写等公序良俗に反するもの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詐欺的なもの、またはいわゆる不良商法に反するもの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非科学的、または迷信に類するもので読者を惑わせるもの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機内を含めた読者（視聴者）に不安感を与えるもの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他者の名義・写真・談話および商標・シンボルマーク・著作権・</a:t>
            </a:r>
            <a:endParaRPr sz="650" b="0" i="0" u="none" strike="noStrike" cap="none" dirty="0">
              <a:solidFill>
                <a:schemeClr val="dk1"/>
              </a:solidFill>
              <a:latin typeface="Arial"/>
              <a:ea typeface="Arial"/>
              <a:cs typeface="Arial"/>
              <a:sym typeface="Arial"/>
            </a:endParaRPr>
          </a:p>
          <a:p>
            <a:pPr marL="0" marR="0" lvl="0" indent="0" algn="l" rtl="0">
              <a:lnSpc>
                <a:spcPct val="134000"/>
              </a:lnSpc>
              <a:spcBef>
                <a:spcPts val="0"/>
              </a:spcBef>
              <a:spcAft>
                <a:spcPts val="0"/>
              </a:spcAft>
              <a:buClr>
                <a:srgbClr val="000000"/>
              </a:buClr>
              <a:buSzPts val="650"/>
              <a:buFont typeface="Arial"/>
              <a:buNone/>
            </a:pPr>
            <a:r>
              <a:rPr lang="ja-JP" sz="650" b="0" i="0" u="none" strike="noStrike" cap="none" dirty="0">
                <a:solidFill>
                  <a:schemeClr val="dk1"/>
                </a:solidFill>
                <a:latin typeface="Arial"/>
                <a:ea typeface="Arial"/>
                <a:cs typeface="Arial"/>
                <a:sym typeface="Arial"/>
              </a:rPr>
              <a:t>　　特許権などを無断で使用したもの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投機・射幸心などを著しく煽る恐れのあるもの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青少年の健全な育成を妨げる恐れのあるもの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裁判中・係争中または将来係争に発展する可能性があるもの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政治宣伝、布教等を目的とした内容が含まれるもの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通信販売（誌面販売）を目的としているもの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JALグループのブランド毀損・誌面の品位を低下させると思われるもの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事実に反してJALグループが広告主を支持、またはその商品・</a:t>
            </a:r>
            <a:endParaRPr sz="650" b="0" i="0" u="none" strike="noStrike" cap="none" dirty="0">
              <a:solidFill>
                <a:schemeClr val="dk1"/>
              </a:solidFill>
              <a:latin typeface="Arial"/>
              <a:ea typeface="Arial"/>
              <a:cs typeface="Arial"/>
              <a:sym typeface="Arial"/>
            </a:endParaRPr>
          </a:p>
          <a:p>
            <a:pPr marL="0" marR="0" lvl="0" indent="0" algn="l" rtl="0">
              <a:lnSpc>
                <a:spcPct val="134000"/>
              </a:lnSpc>
              <a:spcBef>
                <a:spcPts val="0"/>
              </a:spcBef>
              <a:spcAft>
                <a:spcPts val="0"/>
              </a:spcAft>
              <a:buClr>
                <a:srgbClr val="000000"/>
              </a:buClr>
              <a:buSzPts val="650"/>
              <a:buFont typeface="Arial"/>
              <a:buNone/>
            </a:pPr>
            <a:r>
              <a:rPr lang="ja-JP" sz="650" b="0" i="0" u="none" strike="noStrike" cap="none" dirty="0">
                <a:solidFill>
                  <a:schemeClr val="dk1"/>
                </a:solidFill>
                <a:latin typeface="Arial"/>
                <a:ea typeface="Arial"/>
                <a:cs typeface="Arial"/>
                <a:sym typeface="Arial"/>
              </a:rPr>
              <a:t>　　サービスなどを推奨あるいは保証しているかのような表現のもの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広告掲載によってJALグループが不利益を被る恐れのあるもの</a:t>
            </a:r>
            <a:endParaRPr sz="650" b="0" i="0" u="none" strike="noStrike" cap="none" dirty="0">
              <a:solidFill>
                <a:schemeClr val="dk1"/>
              </a:solidFill>
              <a:latin typeface="Arial"/>
              <a:ea typeface="Arial"/>
              <a:cs typeface="Arial"/>
              <a:sym typeface="Arial"/>
            </a:endParaRPr>
          </a:p>
          <a:p>
            <a:pPr marL="171450" marR="0" lvl="0" indent="-171450" algn="l" rtl="0">
              <a:lnSpc>
                <a:spcPct val="134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そのほかJALグループが不適切と判断するもの</a:t>
            </a:r>
            <a:endParaRPr sz="650" b="0" i="0" u="none" strike="noStrike" cap="none" dirty="0">
              <a:solidFill>
                <a:schemeClr val="dk1"/>
              </a:solidFill>
              <a:latin typeface="Arial"/>
              <a:ea typeface="Arial"/>
              <a:cs typeface="Arial"/>
              <a:sym typeface="Arial"/>
            </a:endParaRPr>
          </a:p>
          <a:p>
            <a:pPr marL="171450" marR="0" lvl="0" indent="-130175" algn="l" rtl="0">
              <a:lnSpc>
                <a:spcPct val="134000"/>
              </a:lnSpc>
              <a:spcBef>
                <a:spcPts val="0"/>
              </a:spcBef>
              <a:spcAft>
                <a:spcPts val="0"/>
              </a:spcAft>
              <a:buClr>
                <a:srgbClr val="CB0003"/>
              </a:buClr>
              <a:buSzPts val="650"/>
              <a:buFont typeface="Noto Sans Symbols"/>
              <a:buNone/>
            </a:pPr>
            <a:endParaRPr sz="650" b="0" i="0" u="none" strike="noStrike" cap="none" dirty="0">
              <a:solidFill>
                <a:schemeClr val="dk1"/>
              </a:solidFill>
              <a:latin typeface="Arial"/>
              <a:ea typeface="Arial"/>
              <a:cs typeface="Arial"/>
              <a:sym typeface="Arial"/>
            </a:endParaRPr>
          </a:p>
        </p:txBody>
      </p:sp>
      <p:sp>
        <p:nvSpPr>
          <p:cNvPr id="782" name="Google Shape;782;p32"/>
          <p:cNvSpPr/>
          <p:nvPr/>
        </p:nvSpPr>
        <p:spPr>
          <a:xfrm>
            <a:off x="6961517" y="1520410"/>
            <a:ext cx="2783765" cy="273981"/>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83" name="Google Shape;783;p32"/>
          <p:cNvSpPr/>
          <p:nvPr/>
        </p:nvSpPr>
        <p:spPr>
          <a:xfrm>
            <a:off x="962162" y="1520410"/>
            <a:ext cx="2783765" cy="273981"/>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84" name="Google Shape;784;p32"/>
          <p:cNvSpPr/>
          <p:nvPr/>
        </p:nvSpPr>
        <p:spPr>
          <a:xfrm>
            <a:off x="3954024" y="1520410"/>
            <a:ext cx="2783765" cy="273981"/>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85" name="Google Shape;785;p32"/>
          <p:cNvSpPr txBox="1"/>
          <p:nvPr/>
        </p:nvSpPr>
        <p:spPr>
          <a:xfrm>
            <a:off x="4022253" y="1487442"/>
            <a:ext cx="2612031" cy="32928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100"/>
              <a:buFont typeface="Arial"/>
              <a:buNone/>
            </a:pPr>
            <a:r>
              <a:rPr lang="ja-JP" sz="1100" b="1" i="0" u="none" strike="noStrike" cap="none">
                <a:solidFill>
                  <a:schemeClr val="lt1"/>
                </a:solidFill>
                <a:latin typeface="Arial"/>
                <a:ea typeface="Arial"/>
                <a:cs typeface="Arial"/>
                <a:sym typeface="Arial"/>
              </a:rPr>
              <a:t>広告表現に関するご注意</a:t>
            </a:r>
            <a:endParaRPr sz="1400" b="0" i="0" u="none" strike="noStrike" cap="none">
              <a:solidFill>
                <a:srgbClr val="000000"/>
              </a:solidFill>
              <a:latin typeface="Arial"/>
              <a:ea typeface="Arial"/>
              <a:cs typeface="Arial"/>
              <a:sym typeface="Arial"/>
            </a:endParaRPr>
          </a:p>
        </p:txBody>
      </p:sp>
      <p:sp>
        <p:nvSpPr>
          <p:cNvPr id="786" name="Google Shape;786;p32"/>
          <p:cNvSpPr txBox="1"/>
          <p:nvPr/>
        </p:nvSpPr>
        <p:spPr>
          <a:xfrm>
            <a:off x="3916508" y="1936866"/>
            <a:ext cx="2698164" cy="609357"/>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広告表現については、以下の基準にご注意ください。これらに反する表現・内容は掲載できかねます。</a:t>
            </a:r>
            <a:endParaRPr sz="800" b="0" i="0" u="none" strike="noStrike" cap="none" dirty="0">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あらかじめご了承ください。</a:t>
            </a:r>
            <a:endParaRPr sz="800" b="0" i="0" u="none" strike="noStrike" cap="none" dirty="0">
              <a:solidFill>
                <a:schemeClr val="dk1"/>
              </a:solidFill>
              <a:latin typeface="Arial"/>
              <a:ea typeface="Arial"/>
              <a:cs typeface="Arial"/>
              <a:sym typeface="Arial"/>
            </a:endParaRPr>
          </a:p>
        </p:txBody>
      </p:sp>
      <p:sp>
        <p:nvSpPr>
          <p:cNvPr id="787" name="Google Shape;787;p32"/>
          <p:cNvSpPr txBox="1"/>
          <p:nvPr/>
        </p:nvSpPr>
        <p:spPr>
          <a:xfrm>
            <a:off x="918687" y="1936866"/>
            <a:ext cx="2827240" cy="609357"/>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本メディアプログラムの出稿に際して、</a:t>
            </a:r>
            <a:endParaRPr sz="800" b="0" i="0" u="none" strike="noStrike" cap="none" dirty="0">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JALの航空機内という特性上、以下のとおり、</a:t>
            </a:r>
            <a:endParaRPr sz="800" b="0" i="0" u="none" strike="noStrike" cap="none" dirty="0">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dirty="0">
                <a:solidFill>
                  <a:schemeClr val="dk1"/>
                </a:solidFill>
                <a:latin typeface="Arial"/>
                <a:ea typeface="Arial"/>
                <a:cs typeface="Arial"/>
                <a:sym typeface="Arial"/>
              </a:rPr>
              <a:t>あらかじめご了承いただきたい事項があります。</a:t>
            </a:r>
            <a:endParaRPr sz="1400" b="0" i="0" u="none" strike="noStrike" cap="none" dirty="0">
              <a:solidFill>
                <a:srgbClr val="000000"/>
              </a:solidFill>
              <a:latin typeface="Arial"/>
              <a:ea typeface="Arial"/>
              <a:cs typeface="Arial"/>
              <a:sym typeface="Arial"/>
            </a:endParaRPr>
          </a:p>
        </p:txBody>
      </p:sp>
      <p:sp>
        <p:nvSpPr>
          <p:cNvPr id="788" name="Google Shape;788;p32"/>
          <p:cNvSpPr txBox="1"/>
          <p:nvPr/>
        </p:nvSpPr>
        <p:spPr>
          <a:xfrm>
            <a:off x="918687" y="2790636"/>
            <a:ext cx="2773702" cy="4733563"/>
          </a:xfrm>
          <a:prstGeom prst="rect">
            <a:avLst/>
          </a:prstGeom>
          <a:noFill/>
          <a:ln>
            <a:noFill/>
          </a:ln>
        </p:spPr>
        <p:txBody>
          <a:bodyPr spcFirstLastPara="1" wrap="square" lIns="91425" tIns="45700" rIns="91425" bIns="45700" anchor="t" anchorCtr="0">
            <a:spAutoFit/>
          </a:bodyPr>
          <a:lstStyle/>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すべてのメディア出稿において、企業審査、商品審査、表現</a:t>
            </a:r>
            <a:endParaRPr sz="650" b="0" i="0" u="none" strike="noStrike" cap="none" dirty="0">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650"/>
              <a:buFont typeface="Arial"/>
              <a:buNone/>
            </a:pPr>
            <a:r>
              <a:rPr lang="ja-JP" sz="650" b="0" i="0" u="none" strike="noStrike" cap="none" dirty="0">
                <a:solidFill>
                  <a:schemeClr val="dk1"/>
                </a:solidFill>
                <a:latin typeface="Arial"/>
                <a:ea typeface="Arial"/>
                <a:cs typeface="Arial"/>
                <a:sym typeface="Arial"/>
              </a:rPr>
              <a:t>　　（広告内容）審査を行います。</a:t>
            </a:r>
            <a:endParaRPr sz="650" b="0" i="0" u="none" strike="noStrike" cap="none" dirty="0">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JALグループおよび関連会社の営業活動と競合する（JALグループ以外の航空会社の情報も含みます）広告は掲載をお断りする場合があります。</a:t>
            </a:r>
            <a:endParaRPr sz="650" b="0" i="0" u="none" strike="noStrike" cap="none" dirty="0">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JALメディアは、航空会社からのお客さまサービスの一環として発信されるメディアであるため、お客さまに不安感、不快感や不利益等を与える可能性のある内容やビジュアルについてお断りする場合があります。</a:t>
            </a:r>
            <a:endParaRPr sz="650" b="0" i="0" u="none" strike="noStrike" cap="none" dirty="0">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空港における制限区域内および航空機内で実施される広告メディア</a:t>
            </a:r>
            <a:endParaRPr sz="650" b="0" i="0" u="none" strike="noStrike" cap="none" dirty="0">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650"/>
              <a:buFont typeface="Arial"/>
              <a:buNone/>
            </a:pPr>
            <a:r>
              <a:rPr lang="ja-JP" sz="650" b="0" i="0" u="none" strike="noStrike" cap="none" dirty="0">
                <a:solidFill>
                  <a:schemeClr val="dk1"/>
                </a:solidFill>
                <a:latin typeface="Arial"/>
                <a:ea typeface="Arial"/>
                <a:cs typeface="Arial"/>
                <a:sym typeface="Arial"/>
              </a:rPr>
              <a:t>　　およびサービスにつきましては、空港法・航空法に基づき、</a:t>
            </a:r>
            <a:endParaRPr sz="650" b="0" i="0" u="none" strike="noStrike" cap="none" dirty="0">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650"/>
              <a:buFont typeface="Arial"/>
              <a:buNone/>
            </a:pPr>
            <a:r>
              <a:rPr lang="ja-JP" sz="650" b="0" i="0" u="none" strike="noStrike" cap="none" dirty="0">
                <a:solidFill>
                  <a:schemeClr val="dk1"/>
                </a:solidFill>
                <a:latin typeface="Arial"/>
                <a:ea typeface="Arial"/>
                <a:cs typeface="Arial"/>
                <a:sym typeface="Arial"/>
              </a:rPr>
              <a:t>　　遵守しなければならない様々な諸条件があります。</a:t>
            </a:r>
            <a:endParaRPr sz="650" b="0" i="0" u="none" strike="noStrike" cap="none" dirty="0">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広告取扱い業種、商品の制限については別途お問い合わせ</a:t>
            </a:r>
            <a:endParaRPr sz="650" b="0" i="0" u="none" strike="noStrike" cap="none" dirty="0">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650"/>
              <a:buFont typeface="Arial"/>
              <a:buNone/>
            </a:pPr>
            <a:r>
              <a:rPr lang="ja-JP" sz="650" b="0" i="0" u="none" strike="noStrike" cap="none" dirty="0">
                <a:solidFill>
                  <a:schemeClr val="dk1"/>
                </a:solidFill>
                <a:latin typeface="Arial"/>
                <a:ea typeface="Arial"/>
                <a:cs typeface="Arial"/>
                <a:sym typeface="Arial"/>
              </a:rPr>
              <a:t>　　ください。また、原稿内容は制作段階でご相談ください。</a:t>
            </a:r>
            <a:endParaRPr sz="650" b="0" i="0" u="none" strike="noStrike" cap="none" dirty="0">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悪天候等や不可抗力等のやむを得ない理由によりメディアサービスを実施できない場合があります。</a:t>
            </a:r>
            <a:endParaRPr sz="650" b="0" i="0" u="none" strike="noStrike" cap="none" dirty="0">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機材繰りなどの諸事情により搭載および上映開始日・終了日が</a:t>
            </a:r>
            <a:endParaRPr sz="650" b="0" i="0" u="none" strike="noStrike" cap="none" dirty="0">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650"/>
              <a:buFont typeface="Arial"/>
              <a:buNone/>
            </a:pPr>
            <a:r>
              <a:rPr lang="ja-JP" sz="650" b="0" i="0" u="none" strike="noStrike" cap="none" dirty="0">
                <a:solidFill>
                  <a:schemeClr val="dk1"/>
                </a:solidFill>
                <a:latin typeface="Arial"/>
                <a:ea typeface="Arial"/>
                <a:cs typeface="Arial"/>
                <a:sym typeface="Arial"/>
              </a:rPr>
              <a:t>　　前後する場合があります。</a:t>
            </a:r>
            <a:endParaRPr sz="650" b="0" i="0" u="none" strike="noStrike" cap="none" dirty="0">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ご出稿に関して、路線やクラスのご指定はできません。</a:t>
            </a:r>
            <a:endParaRPr sz="650" b="0" i="0" u="none" strike="noStrike" cap="none" dirty="0">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すべてのメディア出稿において、1業種1社の制限はございません。</a:t>
            </a:r>
            <a:endParaRPr sz="650" b="0" i="0" u="none" strike="noStrike" cap="none" dirty="0">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不可抗力等による予定便の運休・減便による返金・値引きは</a:t>
            </a:r>
            <a:endParaRPr sz="650" b="0" i="0" u="none" strike="noStrike" cap="none" dirty="0">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650"/>
              <a:buFont typeface="Arial"/>
              <a:buNone/>
            </a:pPr>
            <a:r>
              <a:rPr lang="ja-JP" sz="650" b="0" i="0" u="none" strike="noStrike" cap="none" dirty="0">
                <a:solidFill>
                  <a:schemeClr val="dk1"/>
                </a:solidFill>
                <a:latin typeface="Arial"/>
                <a:ea typeface="Arial"/>
                <a:cs typeface="Arial"/>
                <a:sym typeface="Arial"/>
              </a:rPr>
              <a:t>　　いたしかねます。</a:t>
            </a:r>
            <a:endParaRPr sz="650" b="0" i="0" u="none" strike="noStrike" cap="none" dirty="0">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お申し込み後のキャンセルは原則的にお受けできません。</a:t>
            </a:r>
            <a:endParaRPr sz="650" b="0" i="0" u="none" strike="noStrike" cap="none" dirty="0">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650"/>
              <a:buFont typeface="Arial"/>
              <a:buNone/>
            </a:pPr>
            <a:r>
              <a:rPr lang="ja-JP" sz="650" b="0" i="0" u="none" strike="noStrike" cap="none" dirty="0">
                <a:solidFill>
                  <a:schemeClr val="dk1"/>
                </a:solidFill>
                <a:latin typeface="Arial"/>
                <a:ea typeface="Arial"/>
                <a:cs typeface="Arial"/>
                <a:sym typeface="Arial"/>
              </a:rPr>
              <a:t>　　万一キャンセルの際はキャンセルチャージを頂戴いたします。</a:t>
            </a:r>
            <a:endParaRPr sz="650" b="0" i="0" u="none" strike="noStrike" cap="none" dirty="0">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初回のお取引は前金制となります。</a:t>
            </a:r>
            <a:endParaRPr sz="650" b="0" i="0" u="none" strike="noStrike" cap="none" dirty="0">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当メディアは期間契約となります。運行便数増減による</a:t>
            </a:r>
            <a:endParaRPr sz="650" b="0" i="0" u="none" strike="noStrike" cap="none" dirty="0">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650"/>
              <a:buFont typeface="Arial"/>
              <a:buNone/>
            </a:pPr>
            <a:r>
              <a:rPr lang="ja-JP" sz="650" b="0" i="0" u="none" strike="noStrike" cap="none" dirty="0">
                <a:solidFill>
                  <a:schemeClr val="dk1"/>
                </a:solidFill>
                <a:latin typeface="Arial"/>
                <a:ea typeface="Arial"/>
                <a:cs typeface="Arial"/>
                <a:sym typeface="Arial"/>
              </a:rPr>
              <a:t>　　追加請求・返金・減額対応はいたしません。</a:t>
            </a:r>
            <a:endParaRPr sz="650" b="0" i="0" u="none" strike="noStrike" cap="none" dirty="0">
              <a:solidFill>
                <a:schemeClr val="dk1"/>
              </a:solidFill>
              <a:latin typeface="Arial"/>
              <a:ea typeface="Arial"/>
              <a:cs typeface="Arial"/>
              <a:sym typeface="Arial"/>
            </a:endParaRPr>
          </a:p>
          <a:p>
            <a:pPr marL="171450" marR="0" lvl="0" indent="-171450" algn="l" rtl="0">
              <a:lnSpc>
                <a:spcPct val="14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各メニューの定価は物価連動により今後変更となる場合があります。</a:t>
            </a:r>
            <a:endParaRPr sz="1400" b="0" i="0" u="none" strike="noStrike" cap="none" dirty="0">
              <a:solidFill>
                <a:srgbClr val="000000"/>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650"/>
              <a:buFont typeface="Arial"/>
              <a:buNone/>
            </a:pPr>
            <a:endParaRPr sz="650" b="0" i="0" u="none" strike="noStrike" cap="none" dirty="0">
              <a:solidFill>
                <a:schemeClr val="dk1"/>
              </a:solidFill>
              <a:latin typeface="Arial"/>
              <a:ea typeface="Arial"/>
              <a:cs typeface="Arial"/>
              <a:sym typeface="Arial"/>
            </a:endParaRPr>
          </a:p>
          <a:p>
            <a:pPr marL="171450" marR="0" lvl="0" indent="-130175" algn="l" rtl="0">
              <a:lnSpc>
                <a:spcPct val="145000"/>
              </a:lnSpc>
              <a:spcBef>
                <a:spcPts val="0"/>
              </a:spcBef>
              <a:spcAft>
                <a:spcPts val="0"/>
              </a:spcAft>
              <a:buClr>
                <a:srgbClr val="CB0003"/>
              </a:buClr>
              <a:buSzPts val="650"/>
              <a:buFont typeface="Noto Sans Symbols"/>
              <a:buNone/>
            </a:pPr>
            <a:endParaRPr sz="650" b="0" i="0" u="none" strike="noStrike" cap="none" dirty="0">
              <a:solidFill>
                <a:schemeClr val="dk1"/>
              </a:solidFill>
              <a:latin typeface="Arial"/>
              <a:ea typeface="Arial"/>
              <a:cs typeface="Arial"/>
              <a:sym typeface="Arial"/>
            </a:endParaRPr>
          </a:p>
        </p:txBody>
      </p:sp>
      <p:grpSp>
        <p:nvGrpSpPr>
          <p:cNvPr id="789" name="Google Shape;789;p32"/>
          <p:cNvGrpSpPr/>
          <p:nvPr/>
        </p:nvGrpSpPr>
        <p:grpSpPr>
          <a:xfrm>
            <a:off x="6956941" y="1911228"/>
            <a:ext cx="2982858" cy="871342"/>
            <a:chOff x="6966970" y="1911228"/>
            <a:chExt cx="2982858" cy="871342"/>
          </a:xfrm>
        </p:grpSpPr>
        <p:sp>
          <p:nvSpPr>
            <p:cNvPr id="790" name="Google Shape;790;p32"/>
            <p:cNvSpPr txBox="1"/>
            <p:nvPr/>
          </p:nvSpPr>
          <p:spPr>
            <a:xfrm>
              <a:off x="6966970" y="1911228"/>
              <a:ext cx="2982858" cy="286192"/>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お申込みに際しての留意点</a:t>
              </a:r>
              <a:endParaRPr sz="900" b="0" i="0" u="none" strike="noStrike" cap="none">
                <a:solidFill>
                  <a:schemeClr val="dk1"/>
                </a:solidFill>
                <a:latin typeface="Arial"/>
                <a:ea typeface="Arial"/>
                <a:cs typeface="Arial"/>
                <a:sym typeface="Arial"/>
              </a:endParaRPr>
            </a:p>
          </p:txBody>
        </p:sp>
        <p:sp>
          <p:nvSpPr>
            <p:cNvPr id="791" name="Google Shape;791;p32"/>
            <p:cNvSpPr txBox="1"/>
            <p:nvPr/>
          </p:nvSpPr>
          <p:spPr>
            <a:xfrm>
              <a:off x="6966970" y="2150130"/>
              <a:ext cx="2783766" cy="632440"/>
            </a:xfrm>
            <a:prstGeom prst="rect">
              <a:avLst/>
            </a:prstGeom>
            <a:noFill/>
            <a:ln>
              <a:noFill/>
            </a:ln>
          </p:spPr>
          <p:txBody>
            <a:bodyPr spcFirstLastPara="1" wrap="square" lIns="91425" tIns="45700" rIns="91425" bIns="45700" anchor="t" anchorCtr="0">
              <a:spAutoFit/>
            </a:bodyPr>
            <a:lstStyle/>
            <a:p>
              <a:pPr marL="171450" marR="0" lvl="0" indent="-171450" algn="l" rtl="0">
                <a:lnSpc>
                  <a:spcPct val="13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表紙ページ等の特殊面および記事対向指定を除く</a:t>
              </a:r>
              <a:endParaRPr sz="650" b="0" i="0" u="none" strike="noStrike" cap="none" dirty="0">
                <a:solidFill>
                  <a:schemeClr val="dk1"/>
                </a:solidFill>
                <a:latin typeface="Arial"/>
                <a:ea typeface="Arial"/>
                <a:cs typeface="Arial"/>
                <a:sym typeface="Arial"/>
              </a:endParaRPr>
            </a:p>
            <a:p>
              <a:pPr marL="0" marR="0" lvl="0" indent="0" algn="l" rtl="0">
                <a:lnSpc>
                  <a:spcPct val="135000"/>
                </a:lnSpc>
                <a:spcBef>
                  <a:spcPts val="0"/>
                </a:spcBef>
                <a:spcAft>
                  <a:spcPts val="0"/>
                </a:spcAft>
                <a:buClr>
                  <a:srgbClr val="000000"/>
                </a:buClr>
                <a:buSzPts val="650"/>
                <a:buFont typeface="Arial"/>
                <a:buNone/>
              </a:pPr>
              <a:r>
                <a:rPr lang="ja-JP" sz="650" b="0" i="0" u="none" strike="noStrike" cap="none" dirty="0">
                  <a:solidFill>
                    <a:schemeClr val="dk1"/>
                  </a:solidFill>
                  <a:latin typeface="Arial"/>
                  <a:ea typeface="Arial"/>
                  <a:cs typeface="Arial"/>
                  <a:sym typeface="Arial"/>
                </a:rPr>
                <a:t>　　広告掲載ページの指定はお受けできません。</a:t>
              </a:r>
              <a:endParaRPr sz="1400" b="0" i="0" u="none" strike="noStrike" cap="none" dirty="0">
                <a:solidFill>
                  <a:srgbClr val="000000"/>
                </a:solidFill>
                <a:latin typeface="Arial"/>
                <a:ea typeface="Arial"/>
                <a:cs typeface="Arial"/>
                <a:sym typeface="Arial"/>
              </a:endParaRPr>
            </a:p>
            <a:p>
              <a:pPr marL="171450" marR="0" lvl="0" indent="-171450" algn="l" rtl="0">
                <a:lnSpc>
                  <a:spcPct val="13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記事対向指定のお申込みがない場合は、広告対向となる場合が</a:t>
              </a:r>
              <a:endParaRPr sz="650" b="0" i="0" u="none" strike="noStrike" cap="none" dirty="0">
                <a:solidFill>
                  <a:schemeClr val="dk1"/>
                </a:solidFill>
                <a:latin typeface="Arial"/>
                <a:ea typeface="Arial"/>
                <a:cs typeface="Arial"/>
                <a:sym typeface="Arial"/>
              </a:endParaRPr>
            </a:p>
            <a:p>
              <a:pPr marL="0" marR="0" lvl="0" indent="0" algn="l" rtl="0">
                <a:lnSpc>
                  <a:spcPct val="135000"/>
                </a:lnSpc>
                <a:spcBef>
                  <a:spcPts val="0"/>
                </a:spcBef>
                <a:spcAft>
                  <a:spcPts val="0"/>
                </a:spcAft>
                <a:buClr>
                  <a:srgbClr val="000000"/>
                </a:buClr>
                <a:buSzPts val="650"/>
                <a:buFont typeface="Arial"/>
                <a:buNone/>
              </a:pPr>
              <a:r>
                <a:rPr lang="ja-JP" sz="650" b="0" i="0" u="none" strike="noStrike" cap="none" dirty="0">
                  <a:solidFill>
                    <a:schemeClr val="dk1"/>
                  </a:solidFill>
                  <a:latin typeface="Arial"/>
                  <a:ea typeface="Arial"/>
                  <a:cs typeface="Arial"/>
                  <a:sym typeface="Arial"/>
                </a:rPr>
                <a:t>　　あります。あらかじめご了承ください。</a:t>
              </a:r>
              <a:endParaRPr sz="650" b="0" i="0" u="none" strike="noStrike" cap="none" dirty="0">
                <a:solidFill>
                  <a:schemeClr val="dk1"/>
                </a:solidFill>
                <a:latin typeface="Arial"/>
                <a:ea typeface="Arial"/>
                <a:cs typeface="Arial"/>
                <a:sym typeface="Arial"/>
              </a:endParaRPr>
            </a:p>
          </p:txBody>
        </p:sp>
      </p:grpSp>
      <p:grpSp>
        <p:nvGrpSpPr>
          <p:cNvPr id="792" name="Google Shape;792;p32"/>
          <p:cNvGrpSpPr/>
          <p:nvPr/>
        </p:nvGrpSpPr>
        <p:grpSpPr>
          <a:xfrm>
            <a:off x="6956940" y="2926601"/>
            <a:ext cx="2982859" cy="2086675"/>
            <a:chOff x="6966969" y="2891134"/>
            <a:chExt cx="2982859" cy="2086675"/>
          </a:xfrm>
        </p:grpSpPr>
        <p:sp>
          <p:nvSpPr>
            <p:cNvPr id="793" name="Google Shape;793;p32"/>
            <p:cNvSpPr txBox="1"/>
            <p:nvPr/>
          </p:nvSpPr>
          <p:spPr>
            <a:xfrm>
              <a:off x="6966970" y="2891134"/>
              <a:ext cx="2982858" cy="286192"/>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原稿制作上のご注意</a:t>
              </a:r>
              <a:endParaRPr sz="900" b="0" i="0" u="none" strike="noStrike" cap="none">
                <a:solidFill>
                  <a:schemeClr val="dk1"/>
                </a:solidFill>
                <a:latin typeface="Arial"/>
                <a:ea typeface="Arial"/>
                <a:cs typeface="Arial"/>
                <a:sym typeface="Arial"/>
              </a:endParaRPr>
            </a:p>
          </p:txBody>
        </p:sp>
        <p:sp>
          <p:nvSpPr>
            <p:cNvPr id="794" name="Google Shape;794;p32"/>
            <p:cNvSpPr txBox="1"/>
            <p:nvPr/>
          </p:nvSpPr>
          <p:spPr>
            <a:xfrm>
              <a:off x="6966969" y="3130036"/>
              <a:ext cx="2982857" cy="1847773"/>
            </a:xfrm>
            <a:prstGeom prst="rect">
              <a:avLst/>
            </a:prstGeom>
            <a:noFill/>
            <a:ln>
              <a:noFill/>
            </a:ln>
          </p:spPr>
          <p:txBody>
            <a:bodyPr spcFirstLastPara="1" wrap="square" lIns="91425" tIns="45700" rIns="91425" bIns="45700" anchor="t" anchorCtr="0">
              <a:spAutoFit/>
            </a:bodyPr>
            <a:lstStyle/>
            <a:p>
              <a:pPr marL="171450" marR="0" lvl="0" indent="-171450" algn="l" rtl="0">
                <a:lnSpc>
                  <a:spcPct val="13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カラーは4 色掛け合わせ部分（画像含む）は、CMYK4 版の合計値が320%以下でデータを作成ください。</a:t>
              </a:r>
              <a:endParaRPr sz="1400" b="0" i="0" u="none" strike="noStrike" cap="none" dirty="0">
                <a:solidFill>
                  <a:srgbClr val="000000"/>
                </a:solidFill>
                <a:latin typeface="Arial"/>
                <a:ea typeface="Arial"/>
                <a:cs typeface="Arial"/>
                <a:sym typeface="Arial"/>
              </a:endParaRPr>
            </a:p>
            <a:p>
              <a:pPr marL="171450" marR="0" lvl="0" indent="-171450" algn="l" rtl="0">
                <a:lnSpc>
                  <a:spcPct val="13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特色は使用できません。</a:t>
              </a:r>
              <a:endParaRPr sz="650" b="0" i="0" u="none" strike="noStrike" cap="none" dirty="0">
                <a:solidFill>
                  <a:schemeClr val="dk1"/>
                </a:solidFill>
                <a:latin typeface="Arial"/>
                <a:ea typeface="Arial"/>
                <a:cs typeface="Arial"/>
                <a:sym typeface="Arial"/>
              </a:endParaRPr>
            </a:p>
            <a:p>
              <a:pPr marL="171450" lvl="0" indent="-171450">
                <a:lnSpc>
                  <a:spcPct val="135000"/>
                </a:lnSpc>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断切版の原稿の仕上がり線は、下記の通りです。</a:t>
              </a:r>
              <a:br>
                <a:rPr lang="ja-JP" sz="650" b="0" i="0" u="none" strike="noStrike" cap="none" dirty="0">
                  <a:solidFill>
                    <a:schemeClr val="dk1"/>
                  </a:solidFill>
                  <a:latin typeface="Arial"/>
                  <a:ea typeface="Arial"/>
                  <a:cs typeface="Arial"/>
                  <a:sym typeface="Arial"/>
                </a:rPr>
              </a:br>
              <a:r>
                <a:rPr lang="ja-JP" sz="650" b="0" i="0" u="none" strike="noStrike" cap="none" dirty="0">
                  <a:solidFill>
                    <a:schemeClr val="dk1"/>
                  </a:solidFill>
                  <a:latin typeface="Arial"/>
                  <a:ea typeface="Arial"/>
                  <a:cs typeface="Arial"/>
                  <a:sym typeface="Arial"/>
                </a:rPr>
                <a:t>SKYWARD（中面：タテ280mm×ヨコ210mm、</a:t>
              </a:r>
              <a:r>
                <a:rPr lang="ja-JP" altLang="en-US" sz="650" b="0" i="0" u="none" strike="noStrike" cap="none" dirty="0">
                  <a:solidFill>
                    <a:schemeClr val="dk1"/>
                  </a:solidFill>
                  <a:latin typeface="Arial"/>
                  <a:ea typeface="Arial"/>
                  <a:cs typeface="Arial"/>
                  <a:sym typeface="Arial"/>
                </a:rPr>
                <a:t>見開き</a:t>
              </a:r>
              <a:r>
                <a:rPr lang="ja-JP" altLang="ja-JP" sz="650" dirty="0">
                  <a:solidFill>
                    <a:schemeClr val="dk1"/>
                  </a:solidFill>
                </a:rPr>
                <a:t>：タテ280mm×ヨコ</a:t>
              </a:r>
              <a:r>
                <a:rPr lang="en-US" altLang="ja-JP" sz="650" dirty="0">
                  <a:solidFill>
                    <a:schemeClr val="dk1"/>
                  </a:solidFill>
                </a:rPr>
                <a:t>42</a:t>
              </a:r>
              <a:r>
                <a:rPr lang="ja-JP" altLang="ja-JP" sz="650" dirty="0">
                  <a:solidFill>
                    <a:schemeClr val="dk1"/>
                  </a:solidFill>
                </a:rPr>
                <a:t>0mm、</a:t>
              </a:r>
              <a:r>
                <a:rPr lang="ja-JP" sz="650" b="0" i="0" u="none" strike="noStrike" cap="none" dirty="0">
                  <a:solidFill>
                    <a:schemeClr val="dk1"/>
                  </a:solidFill>
                  <a:latin typeface="Arial"/>
                  <a:ea typeface="Arial"/>
                  <a:cs typeface="Arial"/>
                  <a:sym typeface="Arial"/>
                </a:rPr>
                <a:t>表4：280mm×200mm）</a:t>
              </a:r>
              <a:endParaRPr sz="1400" b="0" i="0" u="none" strike="noStrike" cap="none" dirty="0">
                <a:solidFill>
                  <a:srgbClr val="000000"/>
                </a:solidFill>
                <a:latin typeface="Arial"/>
                <a:ea typeface="Arial"/>
                <a:cs typeface="Arial"/>
                <a:sym typeface="Arial"/>
              </a:endParaRPr>
            </a:p>
            <a:p>
              <a:pPr marL="171450" marR="0" lvl="0" indent="-171450" algn="l" rtl="0">
                <a:lnSpc>
                  <a:spcPct val="13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ロゴ、社名、コピーなどを仕上がり線より10mm以上、内側に収めてください。各辺とも3mm以上の断ち落とし分をご用意ください。</a:t>
              </a:r>
              <a:endParaRPr lang="en-US" altLang="ja-JP" sz="650" b="0" i="0" u="none" strike="noStrike" cap="none" dirty="0">
                <a:solidFill>
                  <a:schemeClr val="dk1"/>
                </a:solidFill>
                <a:latin typeface="Arial"/>
                <a:ea typeface="Arial"/>
                <a:cs typeface="Arial"/>
                <a:sym typeface="Arial"/>
              </a:endParaRPr>
            </a:p>
            <a:p>
              <a:pPr marL="171450" marR="0" lvl="0" indent="-171450" algn="l" rtl="0">
                <a:lnSpc>
                  <a:spcPct val="135000"/>
                </a:lnSpc>
                <a:spcBef>
                  <a:spcPts val="0"/>
                </a:spcBef>
                <a:spcAft>
                  <a:spcPts val="0"/>
                </a:spcAft>
                <a:buClr>
                  <a:srgbClr val="CB0003"/>
                </a:buClr>
                <a:buSzPts val="650"/>
                <a:buFont typeface="Noto Sans Symbols"/>
                <a:buChar char="●"/>
              </a:pPr>
              <a:r>
                <a:rPr lang="ja-JP" altLang="en-US" sz="650" dirty="0">
                  <a:solidFill>
                    <a:schemeClr val="dk1"/>
                  </a:solidFill>
                </a:rPr>
                <a:t>無線綴じのためノドが開きにくい場合があります。ノドにあたる原稿中央に文字や、商品、人物の顔などを配置しないようご配慮ください。</a:t>
              </a:r>
              <a:endParaRPr sz="650" b="0" i="0" u="none" strike="noStrike" cap="none" dirty="0">
                <a:solidFill>
                  <a:schemeClr val="dk1"/>
                </a:solidFill>
                <a:latin typeface="Arial"/>
                <a:ea typeface="Arial"/>
                <a:cs typeface="Arial"/>
                <a:sym typeface="Arial"/>
              </a:endParaRPr>
            </a:p>
            <a:p>
              <a:pPr marL="171450" marR="0" lvl="0" indent="-171450" algn="l" rtl="0">
                <a:lnSpc>
                  <a:spcPct val="13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色校正は原則的にお出ししておりません。</a:t>
              </a:r>
              <a:endParaRPr sz="1400" b="0" i="0" u="none" strike="noStrike" cap="none" dirty="0">
                <a:solidFill>
                  <a:srgbClr val="000000"/>
                </a:solidFill>
                <a:latin typeface="Arial"/>
                <a:ea typeface="Arial"/>
                <a:cs typeface="Arial"/>
                <a:sym typeface="Arial"/>
              </a:endParaRPr>
            </a:p>
            <a:p>
              <a:pPr marL="171450" marR="0" lvl="0" indent="-171450" algn="l" rtl="0">
                <a:lnSpc>
                  <a:spcPct val="13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海外からの出稿時、印刷の仕上がりについては弊社にお任せいただくことを条件に出稿をお受けいたします。</a:t>
              </a:r>
              <a:endParaRPr lang="en-US" altLang="ja-JP" sz="650" b="0" i="0" u="none" strike="noStrike" cap="none" dirty="0">
                <a:solidFill>
                  <a:schemeClr val="dk1"/>
                </a:solidFill>
                <a:latin typeface="Arial"/>
                <a:ea typeface="Arial"/>
                <a:cs typeface="Arial"/>
                <a:sym typeface="Arial"/>
              </a:endParaRPr>
            </a:p>
          </p:txBody>
        </p:sp>
      </p:grpSp>
      <p:grpSp>
        <p:nvGrpSpPr>
          <p:cNvPr id="795" name="Google Shape;795;p32"/>
          <p:cNvGrpSpPr/>
          <p:nvPr/>
        </p:nvGrpSpPr>
        <p:grpSpPr>
          <a:xfrm>
            <a:off x="6956940" y="5272428"/>
            <a:ext cx="2982858" cy="736305"/>
            <a:chOff x="6966970" y="5070686"/>
            <a:chExt cx="2982858" cy="736305"/>
          </a:xfrm>
        </p:grpSpPr>
        <p:sp>
          <p:nvSpPr>
            <p:cNvPr id="796" name="Google Shape;796;p32"/>
            <p:cNvSpPr txBox="1"/>
            <p:nvPr/>
          </p:nvSpPr>
          <p:spPr>
            <a:xfrm>
              <a:off x="6966970" y="5070686"/>
              <a:ext cx="2982858" cy="286192"/>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入稿形態</a:t>
              </a:r>
              <a:endParaRPr sz="900" b="0" i="0" u="none" strike="noStrike" cap="none">
                <a:solidFill>
                  <a:schemeClr val="dk1"/>
                </a:solidFill>
                <a:latin typeface="Arial"/>
                <a:ea typeface="Arial"/>
                <a:cs typeface="Arial"/>
                <a:sym typeface="Arial"/>
              </a:endParaRPr>
            </a:p>
          </p:txBody>
        </p:sp>
        <p:sp>
          <p:nvSpPr>
            <p:cNvPr id="797" name="Google Shape;797;p32"/>
            <p:cNvSpPr txBox="1"/>
            <p:nvPr/>
          </p:nvSpPr>
          <p:spPr>
            <a:xfrm>
              <a:off x="6966970" y="5309588"/>
              <a:ext cx="2835034" cy="497403"/>
            </a:xfrm>
            <a:prstGeom prst="rect">
              <a:avLst/>
            </a:prstGeom>
            <a:noFill/>
            <a:ln>
              <a:noFill/>
            </a:ln>
          </p:spPr>
          <p:txBody>
            <a:bodyPr spcFirstLastPara="1" wrap="square" lIns="91425" tIns="45700" rIns="91425" bIns="45700" anchor="t" anchorCtr="0">
              <a:spAutoFit/>
            </a:bodyPr>
            <a:lstStyle/>
            <a:p>
              <a:pPr marL="171450" marR="0" lvl="0" indent="-171450" algn="l" rtl="0">
                <a:lnSpc>
                  <a:spcPct val="13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原則として、J-PDF原稿のみ（JMPAカラー2018対応済み）</a:t>
              </a:r>
              <a:endParaRPr sz="650" b="0" i="0" u="none" strike="noStrike" cap="none" dirty="0">
                <a:solidFill>
                  <a:schemeClr val="dk1"/>
                </a:solidFill>
                <a:latin typeface="Arial"/>
                <a:ea typeface="Arial"/>
                <a:cs typeface="Arial"/>
                <a:sym typeface="Arial"/>
              </a:endParaRPr>
            </a:p>
            <a:p>
              <a:pPr marL="171450" marR="0" lvl="0" indent="-171450" algn="l" rtl="0">
                <a:lnSpc>
                  <a:spcPct val="13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 J-PDF：JMPAカラー準拠/Illustrator CS6以上/InDesign CS6以上/Acrobat Professional XI以上でのPDFデータ</a:t>
              </a:r>
              <a:endParaRPr sz="650" b="0" i="0" u="none" strike="noStrike" cap="none" dirty="0">
                <a:solidFill>
                  <a:schemeClr val="dk1"/>
                </a:solidFill>
                <a:latin typeface="Arial"/>
                <a:ea typeface="Arial"/>
                <a:cs typeface="Arial"/>
                <a:sym typeface="Arial"/>
              </a:endParaRPr>
            </a:p>
          </p:txBody>
        </p:sp>
      </p:grpSp>
      <p:grpSp>
        <p:nvGrpSpPr>
          <p:cNvPr id="798" name="Google Shape;798;p32"/>
          <p:cNvGrpSpPr/>
          <p:nvPr/>
        </p:nvGrpSpPr>
        <p:grpSpPr>
          <a:xfrm>
            <a:off x="6956940" y="6167517"/>
            <a:ext cx="2982858" cy="871342"/>
            <a:chOff x="6966970" y="6000236"/>
            <a:chExt cx="2982858" cy="871342"/>
          </a:xfrm>
        </p:grpSpPr>
        <p:sp>
          <p:nvSpPr>
            <p:cNvPr id="799" name="Google Shape;799;p32"/>
            <p:cNvSpPr txBox="1"/>
            <p:nvPr/>
          </p:nvSpPr>
          <p:spPr>
            <a:xfrm>
              <a:off x="6966970" y="6000236"/>
              <a:ext cx="2982858" cy="286192"/>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入稿内容</a:t>
              </a:r>
              <a:endParaRPr sz="900" b="0" i="0" u="none" strike="noStrike" cap="none">
                <a:solidFill>
                  <a:schemeClr val="dk1"/>
                </a:solidFill>
                <a:latin typeface="Arial"/>
                <a:ea typeface="Arial"/>
                <a:cs typeface="Arial"/>
                <a:sym typeface="Arial"/>
              </a:endParaRPr>
            </a:p>
          </p:txBody>
        </p:sp>
        <p:sp>
          <p:nvSpPr>
            <p:cNvPr id="800" name="Google Shape;800;p32"/>
            <p:cNvSpPr txBox="1"/>
            <p:nvPr/>
          </p:nvSpPr>
          <p:spPr>
            <a:xfrm>
              <a:off x="6966970" y="6239138"/>
              <a:ext cx="2835034" cy="632440"/>
            </a:xfrm>
            <a:prstGeom prst="rect">
              <a:avLst/>
            </a:prstGeom>
            <a:noFill/>
            <a:ln>
              <a:noFill/>
            </a:ln>
          </p:spPr>
          <p:txBody>
            <a:bodyPr spcFirstLastPara="1" wrap="square" lIns="91425" tIns="45700" rIns="91425" bIns="45700" anchor="t" anchorCtr="0">
              <a:spAutoFit/>
            </a:bodyPr>
            <a:lstStyle/>
            <a:p>
              <a:pPr marL="228600" marR="0" lvl="0" indent="-228600" algn="l" rtl="0">
                <a:lnSpc>
                  <a:spcPct val="13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①原稿データ</a:t>
              </a:r>
              <a:br>
                <a:rPr lang="ja-JP" sz="650" b="0" i="0" u="none" strike="noStrike" cap="none" dirty="0">
                  <a:solidFill>
                    <a:schemeClr val="dk1"/>
                  </a:solidFill>
                  <a:latin typeface="Arial"/>
                  <a:ea typeface="Arial"/>
                  <a:cs typeface="Arial"/>
                  <a:sym typeface="Arial"/>
                </a:rPr>
              </a:br>
              <a:r>
                <a:rPr lang="ja-JP" sz="650" b="0" i="0" u="none" strike="noStrike" cap="none" dirty="0">
                  <a:solidFill>
                    <a:schemeClr val="dk1"/>
                  </a:solidFill>
                  <a:latin typeface="Arial"/>
                  <a:ea typeface="Arial"/>
                  <a:cs typeface="Arial"/>
                  <a:sym typeface="Arial"/>
                </a:rPr>
                <a:t>※データ送稿で入稿ください。 </a:t>
              </a:r>
              <a:endParaRPr sz="650" b="0" i="0" u="none" strike="noStrike" cap="none" dirty="0">
                <a:solidFill>
                  <a:schemeClr val="dk1"/>
                </a:solidFill>
                <a:latin typeface="Arial"/>
                <a:ea typeface="Arial"/>
                <a:cs typeface="Arial"/>
                <a:sym typeface="Arial"/>
              </a:endParaRPr>
            </a:p>
            <a:p>
              <a:pPr marL="228600" marR="0" lvl="0" indent="-228600" algn="l" rtl="0">
                <a:lnSpc>
                  <a:spcPct val="13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②PDF仕様書</a:t>
              </a:r>
              <a:endParaRPr sz="1400" b="0" i="0" u="none" strike="noStrike" cap="none" dirty="0">
                <a:solidFill>
                  <a:srgbClr val="000000"/>
                </a:solidFill>
                <a:latin typeface="Arial"/>
                <a:ea typeface="Arial"/>
                <a:cs typeface="Arial"/>
                <a:sym typeface="Arial"/>
              </a:endParaRPr>
            </a:p>
            <a:p>
              <a:pPr marL="228600" marR="0" lvl="0" indent="-228600" algn="l" rtl="0">
                <a:lnSpc>
                  <a:spcPct val="135000"/>
                </a:lnSpc>
                <a:spcBef>
                  <a:spcPts val="0"/>
                </a:spcBef>
                <a:spcAft>
                  <a:spcPts val="0"/>
                </a:spcAft>
                <a:buClr>
                  <a:srgbClr val="CB0003"/>
                </a:buClr>
                <a:buSzPts val="650"/>
                <a:buFont typeface="Noto Sans Symbols"/>
                <a:buChar char="●"/>
              </a:pPr>
              <a:r>
                <a:rPr lang="ja-JP" sz="650" b="0" i="0" u="none" strike="noStrike" cap="none" dirty="0">
                  <a:solidFill>
                    <a:schemeClr val="dk1"/>
                  </a:solidFill>
                  <a:latin typeface="Arial"/>
                  <a:ea typeface="Arial"/>
                  <a:cs typeface="Arial"/>
                  <a:sym typeface="Arial"/>
                </a:rPr>
                <a:t>③プリフライトレポート</a:t>
              </a:r>
              <a:endParaRPr sz="1400" b="0" i="0" u="none" strike="noStrike" cap="none" dirty="0">
                <a:solidFill>
                  <a:srgbClr val="000000"/>
                </a:solidFill>
                <a:latin typeface="Arial"/>
                <a:ea typeface="Arial"/>
                <a:cs typeface="Arial"/>
                <a:sym typeface="Arial"/>
              </a:endParaRPr>
            </a:p>
          </p:txBody>
        </p:sp>
      </p:grpSp>
      <p:cxnSp>
        <p:nvCxnSpPr>
          <p:cNvPr id="801" name="Google Shape;801;p32"/>
          <p:cNvCxnSpPr/>
          <p:nvPr/>
        </p:nvCxnSpPr>
        <p:spPr>
          <a:xfrm>
            <a:off x="1053709" y="2648160"/>
            <a:ext cx="2628000" cy="0"/>
          </a:xfrm>
          <a:prstGeom prst="straightConnector1">
            <a:avLst/>
          </a:prstGeom>
          <a:noFill/>
          <a:ln w="9525" cap="flat" cmpd="sng">
            <a:solidFill>
              <a:schemeClr val="dk1"/>
            </a:solidFill>
            <a:prstDash val="solid"/>
            <a:miter lim="800000"/>
            <a:headEnd type="none" w="sm" len="sm"/>
            <a:tailEnd type="none" w="sm" len="sm"/>
          </a:ln>
        </p:spPr>
      </p:cxnSp>
      <p:cxnSp>
        <p:nvCxnSpPr>
          <p:cNvPr id="802" name="Google Shape;802;p32"/>
          <p:cNvCxnSpPr/>
          <p:nvPr/>
        </p:nvCxnSpPr>
        <p:spPr>
          <a:xfrm>
            <a:off x="4052341" y="2648160"/>
            <a:ext cx="2628000" cy="0"/>
          </a:xfrm>
          <a:prstGeom prst="straightConnector1">
            <a:avLst/>
          </a:prstGeom>
          <a:noFill/>
          <a:ln w="9525" cap="flat" cmpd="sng">
            <a:solidFill>
              <a:schemeClr val="dk1"/>
            </a:solidFill>
            <a:prstDash val="solid"/>
            <a:miter lim="800000"/>
            <a:headEnd type="none" w="sm" len="sm"/>
            <a:tailEnd type="none" w="sm" len="sm"/>
          </a:ln>
        </p:spPr>
      </p:cxnSp>
      <p:cxnSp>
        <p:nvCxnSpPr>
          <p:cNvPr id="803" name="Google Shape;803;p32"/>
          <p:cNvCxnSpPr/>
          <p:nvPr/>
        </p:nvCxnSpPr>
        <p:spPr>
          <a:xfrm>
            <a:off x="7070480" y="2853870"/>
            <a:ext cx="2628000" cy="0"/>
          </a:xfrm>
          <a:prstGeom prst="straightConnector1">
            <a:avLst/>
          </a:prstGeom>
          <a:noFill/>
          <a:ln w="9525" cap="flat" cmpd="sng">
            <a:solidFill>
              <a:schemeClr val="dk1"/>
            </a:solidFill>
            <a:prstDash val="solid"/>
            <a:miter lim="800000"/>
            <a:headEnd type="none" w="sm" len="sm"/>
            <a:tailEnd type="none" w="sm" len="sm"/>
          </a:ln>
        </p:spPr>
      </p:cxnSp>
      <p:cxnSp>
        <p:nvCxnSpPr>
          <p:cNvPr id="804" name="Google Shape;804;p32"/>
          <p:cNvCxnSpPr/>
          <p:nvPr/>
        </p:nvCxnSpPr>
        <p:spPr>
          <a:xfrm>
            <a:off x="7070480" y="5143727"/>
            <a:ext cx="2628000" cy="0"/>
          </a:xfrm>
          <a:prstGeom prst="straightConnector1">
            <a:avLst/>
          </a:prstGeom>
          <a:noFill/>
          <a:ln w="9525" cap="flat" cmpd="sng">
            <a:solidFill>
              <a:schemeClr val="dk1"/>
            </a:solidFill>
            <a:prstDash val="solid"/>
            <a:miter lim="800000"/>
            <a:headEnd type="none" w="sm" len="sm"/>
            <a:tailEnd type="none" w="sm" len="sm"/>
          </a:ln>
        </p:spPr>
      </p:cxnSp>
      <p:cxnSp>
        <p:nvCxnSpPr>
          <p:cNvPr id="805" name="Google Shape;805;p32"/>
          <p:cNvCxnSpPr/>
          <p:nvPr/>
        </p:nvCxnSpPr>
        <p:spPr>
          <a:xfrm>
            <a:off x="7070479" y="6117537"/>
            <a:ext cx="2628000" cy="0"/>
          </a:xfrm>
          <a:prstGeom prst="straightConnector1">
            <a:avLst/>
          </a:prstGeom>
          <a:noFill/>
          <a:ln w="9525" cap="flat" cmpd="sng">
            <a:solidFill>
              <a:schemeClr val="dk1"/>
            </a:solidFill>
            <a:prstDash val="solid"/>
            <a:miter lim="800000"/>
            <a:headEnd type="none" w="sm" len="sm"/>
            <a:tailEnd type="none" w="sm" len="sm"/>
          </a:ln>
        </p:spPr>
      </p:cxnSp>
      <p:sp>
        <p:nvSpPr>
          <p:cNvPr id="806" name="Google Shape;806;p32"/>
          <p:cNvSpPr txBox="1"/>
          <p:nvPr/>
        </p:nvSpPr>
        <p:spPr>
          <a:xfrm>
            <a:off x="1007691" y="1487442"/>
            <a:ext cx="2612031" cy="32928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100"/>
              <a:buFont typeface="Arial"/>
              <a:buNone/>
            </a:pPr>
            <a:r>
              <a:rPr lang="ja-JP" sz="1100" b="1" i="0" u="none" strike="noStrike" cap="none">
                <a:solidFill>
                  <a:schemeClr val="lt1"/>
                </a:solidFill>
                <a:latin typeface="Arial"/>
                <a:ea typeface="Arial"/>
                <a:cs typeface="Arial"/>
                <a:sym typeface="Arial"/>
              </a:rPr>
              <a:t>広告メディア出稿基準共通概要 </a:t>
            </a:r>
            <a:endParaRPr sz="1400" b="0" i="0" u="none" strike="noStrike" cap="none">
              <a:solidFill>
                <a:srgbClr val="000000"/>
              </a:solidFill>
              <a:latin typeface="Arial"/>
              <a:ea typeface="Arial"/>
              <a:cs typeface="Arial"/>
              <a:sym typeface="Arial"/>
            </a:endParaRPr>
          </a:p>
        </p:txBody>
      </p:sp>
      <p:sp>
        <p:nvSpPr>
          <p:cNvPr id="807" name="Google Shape;807;p32"/>
          <p:cNvSpPr txBox="1"/>
          <p:nvPr/>
        </p:nvSpPr>
        <p:spPr>
          <a:xfrm>
            <a:off x="7027506" y="1487442"/>
            <a:ext cx="2612031" cy="32928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100"/>
              <a:buFont typeface="Arial"/>
              <a:buNone/>
            </a:pPr>
            <a:r>
              <a:rPr lang="ja-JP" sz="1100" b="1" i="0" u="none" strike="noStrike" cap="none">
                <a:solidFill>
                  <a:schemeClr val="lt1"/>
                </a:solidFill>
                <a:latin typeface="Arial"/>
                <a:ea typeface="Arial"/>
                <a:cs typeface="Arial"/>
                <a:sym typeface="Arial"/>
              </a:rPr>
              <a:t>紙メディア共通</a:t>
            </a:r>
            <a:endParaRPr sz="1400" b="0" i="0" u="none" strike="noStrike" cap="none">
              <a:solidFill>
                <a:srgbClr val="000000"/>
              </a:solidFill>
              <a:latin typeface="Arial"/>
              <a:ea typeface="Arial"/>
              <a:cs typeface="Arial"/>
              <a:sym typeface="Arial"/>
            </a:endParaRPr>
          </a:p>
        </p:txBody>
      </p:sp>
      <p:sp>
        <p:nvSpPr>
          <p:cNvPr id="808" name="Google Shape;808;p32"/>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33"/>
          <p:cNvSpPr/>
          <p:nvPr/>
        </p:nvSpPr>
        <p:spPr>
          <a:xfrm>
            <a:off x="984464" y="1520410"/>
            <a:ext cx="5777867" cy="273981"/>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14" name="Google Shape;814;p33"/>
          <p:cNvSpPr txBox="1"/>
          <p:nvPr/>
        </p:nvSpPr>
        <p:spPr>
          <a:xfrm>
            <a:off x="1027052" y="787435"/>
            <a:ext cx="8264729"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広告ご出稿に関するご注意②　【納品形態・納品サイズ規定を含む】</a:t>
            </a:r>
            <a:endParaRPr sz="1400" b="0" i="0" u="none" strike="noStrike" cap="none">
              <a:solidFill>
                <a:srgbClr val="000000"/>
              </a:solidFill>
              <a:latin typeface="Arial"/>
              <a:ea typeface="Arial"/>
              <a:cs typeface="Arial"/>
              <a:sym typeface="Arial"/>
            </a:endParaRPr>
          </a:p>
        </p:txBody>
      </p:sp>
      <p:sp>
        <p:nvSpPr>
          <p:cNvPr id="815" name="Google Shape;815;p33"/>
          <p:cNvSpPr txBox="1"/>
          <p:nvPr/>
        </p:nvSpPr>
        <p:spPr>
          <a:xfrm>
            <a:off x="1071087" y="1487442"/>
            <a:ext cx="2612031" cy="32928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100"/>
              <a:buFont typeface="Arial"/>
              <a:buNone/>
            </a:pPr>
            <a:r>
              <a:rPr lang="ja-JP" sz="1100" b="1" i="0" u="none" strike="noStrike" cap="none">
                <a:solidFill>
                  <a:schemeClr val="lt1"/>
                </a:solidFill>
                <a:latin typeface="Arial"/>
                <a:ea typeface="Arial"/>
                <a:cs typeface="Arial"/>
                <a:sym typeface="Arial"/>
              </a:rPr>
              <a:t>映像メディア共通</a:t>
            </a:r>
            <a:endParaRPr sz="1400" b="0" i="0" u="none" strike="noStrike" cap="none">
              <a:solidFill>
                <a:srgbClr val="000000"/>
              </a:solidFill>
              <a:latin typeface="Arial"/>
              <a:ea typeface="Arial"/>
              <a:cs typeface="Arial"/>
              <a:sym typeface="Arial"/>
            </a:endParaRPr>
          </a:p>
        </p:txBody>
      </p:sp>
      <p:sp>
        <p:nvSpPr>
          <p:cNvPr id="816" name="Google Shape;816;p33"/>
          <p:cNvSpPr txBox="1"/>
          <p:nvPr/>
        </p:nvSpPr>
        <p:spPr>
          <a:xfrm>
            <a:off x="1025558" y="1923762"/>
            <a:ext cx="2982858" cy="30773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お申込みに際しての留意点</a:t>
            </a:r>
            <a:endParaRPr sz="1000" b="0" i="0" u="none" strike="noStrike" cap="none">
              <a:solidFill>
                <a:schemeClr val="dk1"/>
              </a:solidFill>
              <a:latin typeface="Arial"/>
              <a:ea typeface="Arial"/>
              <a:cs typeface="Arial"/>
              <a:sym typeface="Arial"/>
            </a:endParaRPr>
          </a:p>
        </p:txBody>
      </p:sp>
      <p:sp>
        <p:nvSpPr>
          <p:cNvPr id="817" name="Google Shape;817;p33"/>
          <p:cNvSpPr txBox="1"/>
          <p:nvPr/>
        </p:nvSpPr>
        <p:spPr>
          <a:xfrm>
            <a:off x="1025558" y="2212904"/>
            <a:ext cx="2745251" cy="1126422"/>
          </a:xfrm>
          <a:prstGeom prst="rect">
            <a:avLst/>
          </a:prstGeom>
          <a:noFill/>
          <a:ln>
            <a:noFill/>
          </a:ln>
        </p:spPr>
        <p:txBody>
          <a:bodyPr spcFirstLastPara="1" wrap="square" lIns="91425" tIns="45700" rIns="91425" bIns="45700" anchor="t" anchorCtr="0">
            <a:spAutoFit/>
          </a:bodyPr>
          <a:lstStyle/>
          <a:p>
            <a:pPr marL="171450" marR="0" lvl="0" indent="-171450" algn="l" rtl="0">
              <a:lnSpc>
                <a:spcPct val="140000"/>
              </a:lnSpc>
              <a:spcBef>
                <a:spcPts val="0"/>
              </a:spcBef>
              <a:spcAft>
                <a:spcPts val="0"/>
              </a:spcAft>
              <a:buClr>
                <a:srgbClr val="CB0003"/>
              </a:buClr>
              <a:buSzPts val="800"/>
              <a:buFont typeface="Noto Sans Symbols"/>
              <a:buChar char="●"/>
            </a:pPr>
            <a:r>
              <a:rPr lang="ja-JP" sz="800" b="0" i="0" u="none" strike="noStrike" cap="none">
                <a:solidFill>
                  <a:schemeClr val="dk1"/>
                </a:solidFill>
                <a:latin typeface="Arial"/>
                <a:ea typeface="Arial"/>
                <a:cs typeface="Arial"/>
                <a:sym typeface="Arial"/>
              </a:rPr>
              <a:t>CM上映の順番指定はお受けできません。</a:t>
            </a:r>
            <a:endParaRPr sz="1400" b="0" i="0" u="none" strike="noStrike" cap="none">
              <a:solidFill>
                <a:srgbClr val="000000"/>
              </a:solidFill>
              <a:latin typeface="Arial"/>
              <a:ea typeface="Arial"/>
              <a:cs typeface="Arial"/>
              <a:sym typeface="Arial"/>
            </a:endParaRPr>
          </a:p>
          <a:p>
            <a:pPr marL="171450" marR="0" lvl="0" indent="-171450" algn="l" rtl="0">
              <a:lnSpc>
                <a:spcPct val="140000"/>
              </a:lnSpc>
              <a:spcBef>
                <a:spcPts val="0"/>
              </a:spcBef>
              <a:spcAft>
                <a:spcPts val="0"/>
              </a:spcAft>
              <a:buClr>
                <a:srgbClr val="CB0003"/>
              </a:buClr>
              <a:buSzPts val="800"/>
              <a:buFont typeface="Noto Sans Symbols"/>
              <a:buChar char="●"/>
            </a:pPr>
            <a:r>
              <a:rPr lang="ja-JP" sz="800" b="0" i="0" u="none" strike="noStrike" cap="none">
                <a:solidFill>
                  <a:schemeClr val="dk1"/>
                </a:solidFill>
                <a:latin typeface="Arial"/>
                <a:ea typeface="Arial"/>
                <a:cs typeface="Arial"/>
                <a:sym typeface="Arial"/>
              </a:rPr>
              <a:t>CM上映対象便は日本航空便（時刻表上JL表記のある便）のみとなります。不定期便は含まれません。</a:t>
            </a:r>
            <a:endParaRPr sz="1400" b="0" i="0" u="none" strike="noStrike" cap="none">
              <a:solidFill>
                <a:srgbClr val="000000"/>
              </a:solidFill>
              <a:latin typeface="Arial"/>
              <a:ea typeface="Arial"/>
              <a:cs typeface="Arial"/>
              <a:sym typeface="Arial"/>
            </a:endParaRPr>
          </a:p>
          <a:p>
            <a:pPr marL="171450" marR="0" lvl="0" indent="-171450" algn="l" rtl="0">
              <a:lnSpc>
                <a:spcPct val="140000"/>
              </a:lnSpc>
              <a:spcBef>
                <a:spcPts val="0"/>
              </a:spcBef>
              <a:spcAft>
                <a:spcPts val="0"/>
              </a:spcAft>
              <a:buClr>
                <a:srgbClr val="CB0003"/>
              </a:buClr>
              <a:buSzPts val="800"/>
              <a:buFont typeface="Noto Sans Symbols"/>
              <a:buChar char="●"/>
            </a:pPr>
            <a:r>
              <a:rPr lang="ja-JP" sz="800" b="0" i="0" u="none" strike="noStrike" cap="none">
                <a:solidFill>
                  <a:schemeClr val="dk1"/>
                </a:solidFill>
                <a:latin typeface="Arial"/>
                <a:ea typeface="Arial"/>
                <a:cs typeface="Arial"/>
                <a:sym typeface="Arial"/>
              </a:rPr>
              <a:t>上映期間は毎月1日~末日を予定していますが、</a:t>
            </a:r>
            <a:endParaRPr sz="800" b="0" i="0" u="none" strike="noStrike" cap="none">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　　諸事情により前後する場合があります。</a:t>
            </a:r>
            <a:endParaRPr sz="800" b="0" i="0" u="none" strike="noStrike" cap="none">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　　あらかじめご了承ください。</a:t>
            </a:r>
            <a:endParaRPr sz="800" b="0" i="0" u="none" strike="noStrike" cap="none">
              <a:solidFill>
                <a:schemeClr val="dk1"/>
              </a:solidFill>
              <a:latin typeface="Arial"/>
              <a:ea typeface="Arial"/>
              <a:cs typeface="Arial"/>
              <a:sym typeface="Arial"/>
            </a:endParaRPr>
          </a:p>
        </p:txBody>
      </p:sp>
      <p:sp>
        <p:nvSpPr>
          <p:cNvPr id="818" name="Google Shape;818;p33"/>
          <p:cNvSpPr txBox="1"/>
          <p:nvPr/>
        </p:nvSpPr>
        <p:spPr>
          <a:xfrm>
            <a:off x="1025558" y="3490262"/>
            <a:ext cx="3203542" cy="30773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納品素材制作上のご注意 </a:t>
            </a:r>
            <a:endParaRPr sz="1400" b="0" i="0" u="none" strike="noStrike" cap="none">
              <a:solidFill>
                <a:srgbClr val="000000"/>
              </a:solidFill>
              <a:latin typeface="Arial"/>
              <a:ea typeface="Arial"/>
              <a:cs typeface="Arial"/>
              <a:sym typeface="Arial"/>
            </a:endParaRPr>
          </a:p>
        </p:txBody>
      </p:sp>
      <p:sp>
        <p:nvSpPr>
          <p:cNvPr id="819" name="Google Shape;819;p33"/>
          <p:cNvSpPr txBox="1"/>
          <p:nvPr/>
        </p:nvSpPr>
        <p:spPr>
          <a:xfrm>
            <a:off x="1025558" y="3779404"/>
            <a:ext cx="2842905" cy="2781234"/>
          </a:xfrm>
          <a:prstGeom prst="rect">
            <a:avLst/>
          </a:prstGeom>
          <a:noFill/>
          <a:ln>
            <a:noFill/>
          </a:ln>
        </p:spPr>
        <p:txBody>
          <a:bodyPr spcFirstLastPara="1" wrap="square" lIns="91425" tIns="45700" rIns="91425" bIns="45700" anchor="t" anchorCtr="0">
            <a:spAutoFit/>
          </a:bodyPr>
          <a:lstStyle/>
          <a:p>
            <a:pPr marL="171450" marR="0" lvl="0" indent="-171450" algn="l" rtl="0">
              <a:lnSpc>
                <a:spcPct val="140000"/>
              </a:lnSpc>
              <a:spcBef>
                <a:spcPts val="0"/>
              </a:spcBef>
              <a:spcAft>
                <a:spcPts val="0"/>
              </a:spcAft>
              <a:buClr>
                <a:srgbClr val="CB0003"/>
              </a:buClr>
              <a:buSzPts val="780"/>
              <a:buFont typeface="Noto Sans Symbols"/>
              <a:buChar char="●"/>
            </a:pPr>
            <a:r>
              <a:rPr lang="ja-JP" sz="780" b="0" i="0" u="none" strike="noStrike" cap="none">
                <a:solidFill>
                  <a:schemeClr val="dk1"/>
                </a:solidFill>
                <a:latin typeface="Arial"/>
                <a:ea typeface="Arial"/>
                <a:cs typeface="Arial"/>
                <a:sym typeface="Arial"/>
              </a:rPr>
              <a:t>前方スクリーンは一部航空機を除き、4：3の画面で上映されます。16：9の映像は上下に黒味（余白）が入ります。</a:t>
            </a:r>
            <a:endParaRPr sz="780" b="0" i="0" u="none" strike="noStrike" cap="none">
              <a:solidFill>
                <a:schemeClr val="dk1"/>
              </a:solidFill>
              <a:latin typeface="Arial"/>
              <a:ea typeface="Arial"/>
              <a:cs typeface="Arial"/>
              <a:sym typeface="Arial"/>
            </a:endParaRPr>
          </a:p>
          <a:p>
            <a:pPr marL="171450" marR="0" lvl="0" indent="-171450" algn="l" rtl="0">
              <a:lnSpc>
                <a:spcPct val="140000"/>
              </a:lnSpc>
              <a:spcBef>
                <a:spcPts val="0"/>
              </a:spcBef>
              <a:spcAft>
                <a:spcPts val="0"/>
              </a:spcAft>
              <a:buClr>
                <a:srgbClr val="CB0003"/>
              </a:buClr>
              <a:buSzPts val="780"/>
              <a:buFont typeface="Noto Sans Symbols"/>
              <a:buChar char="●"/>
            </a:pPr>
            <a:r>
              <a:rPr lang="ja-JP" sz="780" b="0" i="0" u="none" strike="noStrike" cap="none">
                <a:solidFill>
                  <a:schemeClr val="dk1"/>
                </a:solidFill>
                <a:latin typeface="Arial"/>
                <a:ea typeface="Arial"/>
                <a:cs typeface="Arial"/>
                <a:sym typeface="Arial"/>
              </a:rPr>
              <a:t>個人モニターは一部航空機を除き、16：9の画面で上映されます。 4：3の映像は左右に黒味（余白）が入ります。</a:t>
            </a:r>
            <a:endParaRPr sz="1400" b="0" i="0" u="none" strike="noStrike" cap="none">
              <a:solidFill>
                <a:srgbClr val="000000"/>
              </a:solidFill>
              <a:latin typeface="Arial"/>
              <a:ea typeface="Arial"/>
              <a:cs typeface="Arial"/>
              <a:sym typeface="Arial"/>
            </a:endParaRPr>
          </a:p>
          <a:p>
            <a:pPr marL="171450" marR="0" lvl="0" indent="-171450" algn="l" rtl="0">
              <a:lnSpc>
                <a:spcPct val="140000"/>
              </a:lnSpc>
              <a:spcBef>
                <a:spcPts val="0"/>
              </a:spcBef>
              <a:spcAft>
                <a:spcPts val="0"/>
              </a:spcAft>
              <a:buClr>
                <a:srgbClr val="CB0003"/>
              </a:buClr>
              <a:buSzPts val="780"/>
              <a:buFont typeface="Noto Sans Symbols"/>
              <a:buChar char="●"/>
            </a:pPr>
            <a:r>
              <a:rPr lang="ja-JP" sz="780" b="0" i="0" u="none" strike="noStrike" cap="none">
                <a:solidFill>
                  <a:schemeClr val="dk1"/>
                </a:solidFill>
                <a:latin typeface="Arial"/>
                <a:ea typeface="Arial"/>
                <a:cs typeface="Arial"/>
                <a:sym typeface="Arial"/>
              </a:rPr>
              <a:t>音声はモノラル・ステレオのいずれも可能ですが、1音声です。</a:t>
            </a:r>
            <a:endParaRPr sz="1400" b="0" i="0" u="none" strike="noStrike" cap="none">
              <a:solidFill>
                <a:srgbClr val="000000"/>
              </a:solidFill>
              <a:latin typeface="Arial"/>
              <a:ea typeface="Arial"/>
              <a:cs typeface="Arial"/>
              <a:sym typeface="Arial"/>
            </a:endParaRPr>
          </a:p>
          <a:p>
            <a:pPr marL="171450" marR="0" lvl="0" indent="-171450" algn="l" rtl="0">
              <a:lnSpc>
                <a:spcPct val="140000"/>
              </a:lnSpc>
              <a:spcBef>
                <a:spcPts val="0"/>
              </a:spcBef>
              <a:spcAft>
                <a:spcPts val="0"/>
              </a:spcAft>
              <a:buClr>
                <a:srgbClr val="CB0003"/>
              </a:buClr>
              <a:buSzPts val="780"/>
              <a:buFont typeface="Noto Sans Symbols"/>
              <a:buChar char="●"/>
            </a:pPr>
            <a:r>
              <a:rPr lang="ja-JP" sz="780" b="0" i="0" u="none" strike="noStrike" cap="none">
                <a:solidFill>
                  <a:schemeClr val="dk1"/>
                </a:solidFill>
                <a:latin typeface="Arial"/>
                <a:ea typeface="Arial"/>
                <a:cs typeface="Arial"/>
                <a:sym typeface="Arial"/>
              </a:rPr>
              <a:t>タイトル、言語、尺、タイムコード、サイズ等を記載</a:t>
            </a:r>
            <a:endParaRPr sz="780" b="0" i="0" u="none" strike="noStrike" cap="none">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780"/>
              <a:buFont typeface="Arial"/>
              <a:buNone/>
            </a:pPr>
            <a:r>
              <a:rPr lang="ja-JP" sz="780" b="0" i="0" u="none" strike="noStrike" cap="none">
                <a:solidFill>
                  <a:schemeClr val="dk1"/>
                </a:solidFill>
                <a:latin typeface="Arial"/>
                <a:ea typeface="Arial"/>
                <a:cs typeface="Arial"/>
                <a:sym typeface="Arial"/>
              </a:rPr>
              <a:t>　　したジョブシートを素材と併せてご提出ください。</a:t>
            </a:r>
            <a:endParaRPr sz="780" b="0" i="0" u="none" strike="noStrike" cap="none">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780"/>
              <a:buFont typeface="Arial"/>
              <a:buNone/>
            </a:pPr>
            <a:r>
              <a:rPr lang="ja-JP" sz="780" b="0" i="0" u="none" strike="noStrike" cap="none">
                <a:solidFill>
                  <a:schemeClr val="dk1"/>
                </a:solidFill>
                <a:latin typeface="Arial"/>
                <a:ea typeface="Arial"/>
                <a:cs typeface="Arial"/>
                <a:sym typeface="Arial"/>
              </a:rPr>
              <a:t>　　（データでの納品時は不要）</a:t>
            </a:r>
            <a:endParaRPr sz="1400" b="0" i="0" u="none" strike="noStrike" cap="none">
              <a:solidFill>
                <a:srgbClr val="000000"/>
              </a:solidFill>
              <a:latin typeface="Arial"/>
              <a:ea typeface="Arial"/>
              <a:cs typeface="Arial"/>
              <a:sym typeface="Arial"/>
            </a:endParaRPr>
          </a:p>
          <a:p>
            <a:pPr marL="171450" marR="0" lvl="0" indent="-171450" algn="l" rtl="0">
              <a:lnSpc>
                <a:spcPct val="140000"/>
              </a:lnSpc>
              <a:spcBef>
                <a:spcPts val="0"/>
              </a:spcBef>
              <a:spcAft>
                <a:spcPts val="0"/>
              </a:spcAft>
              <a:buClr>
                <a:srgbClr val="CB0003"/>
              </a:buClr>
              <a:buSzPts val="780"/>
              <a:buFont typeface="Noto Sans Symbols"/>
              <a:buChar char="●"/>
            </a:pPr>
            <a:r>
              <a:rPr lang="ja-JP" sz="780" b="0" i="0" u="none" strike="noStrike" cap="none">
                <a:solidFill>
                  <a:schemeClr val="dk1"/>
                </a:solidFill>
                <a:latin typeface="Arial"/>
                <a:ea typeface="Arial"/>
                <a:cs typeface="Arial"/>
                <a:sym typeface="Arial"/>
              </a:rPr>
              <a:t>データまたは納品テープのフォーマット指定が</a:t>
            </a:r>
            <a:endParaRPr sz="780" b="0" i="0" u="none" strike="noStrike" cap="none">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780"/>
              <a:buFont typeface="Arial"/>
              <a:buNone/>
            </a:pPr>
            <a:r>
              <a:rPr lang="ja-JP" sz="780" b="0" i="0" u="none" strike="noStrike" cap="none">
                <a:solidFill>
                  <a:schemeClr val="dk1"/>
                </a:solidFill>
                <a:latin typeface="Arial"/>
                <a:ea typeface="Arial"/>
                <a:cs typeface="Arial"/>
                <a:sym typeface="Arial"/>
              </a:rPr>
              <a:t>　　ありますのでお問い合わせください。</a:t>
            </a:r>
            <a:endParaRPr sz="780" b="0" i="0" u="none" strike="noStrike" cap="none">
              <a:solidFill>
                <a:schemeClr val="dk1"/>
              </a:solidFill>
              <a:latin typeface="Arial"/>
              <a:ea typeface="Arial"/>
              <a:cs typeface="Arial"/>
              <a:sym typeface="Arial"/>
            </a:endParaRPr>
          </a:p>
          <a:p>
            <a:pPr marL="171450" marR="0" lvl="0" indent="-171450" algn="l" rtl="0">
              <a:lnSpc>
                <a:spcPct val="140000"/>
              </a:lnSpc>
              <a:spcBef>
                <a:spcPts val="0"/>
              </a:spcBef>
              <a:spcAft>
                <a:spcPts val="0"/>
              </a:spcAft>
              <a:buClr>
                <a:srgbClr val="CB0003"/>
              </a:buClr>
              <a:buSzPts val="780"/>
              <a:buFont typeface="Noto Sans Symbols"/>
              <a:buChar char="●"/>
            </a:pPr>
            <a:r>
              <a:rPr lang="ja-JP" sz="780" b="0" i="0" u="none" strike="noStrike" cap="none">
                <a:solidFill>
                  <a:schemeClr val="dk1"/>
                </a:solidFill>
                <a:latin typeface="Arial"/>
                <a:ea typeface="Arial"/>
                <a:cs typeface="Arial"/>
                <a:sym typeface="Arial"/>
              </a:rPr>
              <a:t>機内エンターテインメントシステム等の不具合により、CMが上映されない場合、返金・値引き・補塡の対応は致しかねます。あらかじめご了承ください。</a:t>
            </a:r>
            <a:endParaRPr sz="780" b="0" i="0" u="none" strike="noStrike" cap="none">
              <a:solidFill>
                <a:schemeClr val="dk1"/>
              </a:solidFill>
              <a:latin typeface="Arial"/>
              <a:ea typeface="Arial"/>
              <a:cs typeface="Arial"/>
              <a:sym typeface="Arial"/>
            </a:endParaRPr>
          </a:p>
        </p:txBody>
      </p:sp>
      <p:sp>
        <p:nvSpPr>
          <p:cNvPr id="820" name="Google Shape;820;p33"/>
          <p:cNvSpPr txBox="1"/>
          <p:nvPr/>
        </p:nvSpPr>
        <p:spPr>
          <a:xfrm>
            <a:off x="4008416" y="1923762"/>
            <a:ext cx="3203542" cy="30773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納品形態 </a:t>
            </a:r>
            <a:endParaRPr sz="1400" b="0" i="0" u="none" strike="noStrike" cap="none">
              <a:solidFill>
                <a:srgbClr val="000000"/>
              </a:solidFill>
              <a:latin typeface="Arial"/>
              <a:ea typeface="Arial"/>
              <a:cs typeface="Arial"/>
              <a:sym typeface="Arial"/>
            </a:endParaRPr>
          </a:p>
        </p:txBody>
      </p:sp>
      <p:sp>
        <p:nvSpPr>
          <p:cNvPr id="821" name="Google Shape;821;p33"/>
          <p:cNvSpPr txBox="1"/>
          <p:nvPr/>
        </p:nvSpPr>
        <p:spPr>
          <a:xfrm>
            <a:off x="4008416" y="2212904"/>
            <a:ext cx="3089242" cy="2145396"/>
          </a:xfrm>
          <a:prstGeom prst="rect">
            <a:avLst/>
          </a:prstGeom>
          <a:noFill/>
          <a:ln>
            <a:noFill/>
          </a:ln>
        </p:spPr>
        <p:txBody>
          <a:bodyPr spcFirstLastPara="1" wrap="square" lIns="91425" tIns="45700" rIns="91425" bIns="45700" anchor="t" anchorCtr="0">
            <a:spAutoFit/>
          </a:bodyPr>
          <a:lstStyle/>
          <a:p>
            <a:pPr marL="228600" marR="0" lvl="0" indent="-228600" algn="l" rtl="0">
              <a:lnSpc>
                <a:spcPct val="140000"/>
              </a:lnSpc>
              <a:spcBef>
                <a:spcPts val="0"/>
              </a:spcBef>
              <a:spcAft>
                <a:spcPts val="0"/>
              </a:spcAft>
              <a:buClr>
                <a:srgbClr val="CB0003"/>
              </a:buClr>
              <a:buSzPts val="800"/>
              <a:buFont typeface="Noto Sans Symbols"/>
              <a:buChar char="●"/>
            </a:pPr>
            <a:r>
              <a:rPr lang="ja-JP" sz="800" b="0" i="0" u="none" strike="noStrike" cap="none">
                <a:solidFill>
                  <a:schemeClr val="dk1"/>
                </a:solidFill>
                <a:latin typeface="Arial"/>
                <a:ea typeface="Arial"/>
                <a:cs typeface="Arial"/>
                <a:sym typeface="Arial"/>
              </a:rPr>
              <a:t>①国内線CM</a:t>
            </a:r>
            <a:br>
              <a:rPr lang="ja-JP" sz="800" b="0" i="0" u="none" strike="noStrike" cap="none">
                <a:solidFill>
                  <a:schemeClr val="dk1"/>
                </a:solidFill>
                <a:latin typeface="Arial"/>
                <a:ea typeface="Arial"/>
                <a:cs typeface="Arial"/>
                <a:sym typeface="Arial"/>
              </a:rPr>
            </a:br>
            <a:r>
              <a:rPr lang="ja-JP" sz="800" b="0" i="0" u="none" strike="noStrike" cap="none">
                <a:solidFill>
                  <a:schemeClr val="dk1"/>
                </a:solidFill>
                <a:latin typeface="Arial"/>
                <a:ea typeface="Arial"/>
                <a:cs typeface="Arial"/>
                <a:sym typeface="Arial"/>
              </a:rPr>
              <a:t>・納品用データファイル</a:t>
            </a:r>
            <a:br>
              <a:rPr lang="ja-JP" sz="800" b="0" i="0" u="none" strike="noStrike" cap="none">
                <a:solidFill>
                  <a:schemeClr val="dk1"/>
                </a:solidFill>
                <a:latin typeface="Arial"/>
                <a:ea typeface="Arial"/>
                <a:cs typeface="Arial"/>
                <a:sym typeface="Arial"/>
              </a:rPr>
            </a:br>
            <a:r>
              <a:rPr lang="ja-JP" sz="800" b="0" i="0" u="none" strike="noStrike" cap="none">
                <a:solidFill>
                  <a:schemeClr val="dk1"/>
                </a:solidFill>
                <a:latin typeface="Arial"/>
                <a:ea typeface="Arial"/>
                <a:cs typeface="Arial"/>
                <a:sym typeface="Arial"/>
              </a:rPr>
              <a:t>・考査用WMVファイルまたはMP4</a:t>
            </a:r>
            <a:endParaRPr sz="1400" b="0" i="0" u="none" strike="noStrike" cap="none">
              <a:solidFill>
                <a:srgbClr val="000000"/>
              </a:solidFill>
              <a:latin typeface="Arial"/>
              <a:ea typeface="Arial"/>
              <a:cs typeface="Arial"/>
              <a:sym typeface="Arial"/>
            </a:endParaRPr>
          </a:p>
          <a:p>
            <a:pPr marL="228600" marR="0" lvl="0" indent="-228600" algn="l" rtl="0">
              <a:lnSpc>
                <a:spcPct val="140000"/>
              </a:lnSpc>
              <a:spcBef>
                <a:spcPts val="0"/>
              </a:spcBef>
              <a:spcAft>
                <a:spcPts val="0"/>
              </a:spcAft>
              <a:buClr>
                <a:srgbClr val="CB0003"/>
              </a:buClr>
              <a:buSzPts val="800"/>
              <a:buFont typeface="Noto Sans Symbols"/>
              <a:buChar char="●"/>
            </a:pPr>
            <a:r>
              <a:rPr lang="ja-JP" sz="800" b="0" i="0" u="none" strike="noStrike" cap="none">
                <a:solidFill>
                  <a:schemeClr val="dk1"/>
                </a:solidFill>
                <a:latin typeface="Arial"/>
                <a:ea typeface="Arial"/>
                <a:cs typeface="Arial"/>
                <a:sym typeface="Arial"/>
              </a:rPr>
              <a:t>②映画前CM/ビデオ前CM</a:t>
            </a:r>
            <a:br>
              <a:rPr lang="ja-JP" sz="800" b="0" i="0" u="none" strike="noStrike" cap="none">
                <a:solidFill>
                  <a:schemeClr val="dk1"/>
                </a:solidFill>
                <a:latin typeface="Arial"/>
                <a:ea typeface="Arial"/>
                <a:cs typeface="Arial"/>
                <a:sym typeface="Arial"/>
              </a:rPr>
            </a:br>
            <a:r>
              <a:rPr lang="ja-JP" sz="800" b="0" i="0" u="none" strike="noStrike" cap="none">
                <a:solidFill>
                  <a:schemeClr val="dk1"/>
                </a:solidFill>
                <a:latin typeface="Arial"/>
                <a:ea typeface="Arial"/>
                <a:cs typeface="Arial"/>
                <a:sym typeface="Arial"/>
              </a:rPr>
              <a:t>・納品用データファイル</a:t>
            </a:r>
            <a:br>
              <a:rPr lang="ja-JP" sz="800" b="0" i="0" u="none" strike="noStrike" cap="none">
                <a:solidFill>
                  <a:schemeClr val="dk1"/>
                </a:solidFill>
                <a:latin typeface="Arial"/>
                <a:ea typeface="Arial"/>
                <a:cs typeface="Arial"/>
                <a:sym typeface="Arial"/>
              </a:rPr>
            </a:br>
            <a:r>
              <a:rPr lang="ja-JP" sz="800" b="0" i="0" u="none" strike="noStrike" cap="none">
                <a:solidFill>
                  <a:schemeClr val="dk1"/>
                </a:solidFill>
                <a:latin typeface="Arial"/>
                <a:ea typeface="Arial"/>
                <a:cs typeface="Arial"/>
                <a:sym typeface="Arial"/>
              </a:rPr>
              <a:t>・考査用WMVファイルまたはMP4</a:t>
            </a:r>
            <a:endParaRPr sz="1400" b="0" i="0" u="none" strike="noStrike" cap="none">
              <a:solidFill>
                <a:srgbClr val="000000"/>
              </a:solidFill>
              <a:latin typeface="Arial"/>
              <a:ea typeface="Arial"/>
              <a:cs typeface="Arial"/>
              <a:sym typeface="Arial"/>
            </a:endParaRPr>
          </a:p>
          <a:p>
            <a:pPr marL="228600" marR="0" lvl="0" indent="-228600" algn="l" rtl="0">
              <a:lnSpc>
                <a:spcPct val="140000"/>
              </a:lnSpc>
              <a:spcBef>
                <a:spcPts val="0"/>
              </a:spcBef>
              <a:spcAft>
                <a:spcPts val="0"/>
              </a:spcAft>
              <a:buClr>
                <a:srgbClr val="CB0003"/>
              </a:buClr>
              <a:buSzPts val="800"/>
              <a:buFont typeface="Noto Sans Symbols"/>
              <a:buChar char="●"/>
            </a:pPr>
            <a:r>
              <a:rPr lang="ja-JP" sz="800" b="0" i="0" u="none" strike="noStrike" cap="none">
                <a:solidFill>
                  <a:schemeClr val="dk1"/>
                </a:solidFill>
                <a:latin typeface="Arial"/>
                <a:ea typeface="Arial"/>
                <a:cs typeface="Arial"/>
                <a:sym typeface="Arial"/>
              </a:rPr>
              <a:t>③プロモーション（PR）番組</a:t>
            </a:r>
            <a:br>
              <a:rPr lang="ja-JP" sz="800" b="0" i="0" u="none" strike="noStrike" cap="none">
                <a:solidFill>
                  <a:schemeClr val="dk1"/>
                </a:solidFill>
                <a:latin typeface="Arial"/>
                <a:ea typeface="Arial"/>
                <a:cs typeface="Arial"/>
                <a:sym typeface="Arial"/>
              </a:rPr>
            </a:br>
            <a:r>
              <a:rPr lang="ja-JP" sz="800" b="0" i="0" u="none" strike="noStrike" cap="none">
                <a:solidFill>
                  <a:schemeClr val="dk1"/>
                </a:solidFill>
                <a:latin typeface="Arial"/>
                <a:ea typeface="Arial"/>
                <a:cs typeface="Arial"/>
                <a:sym typeface="Arial"/>
              </a:rPr>
              <a:t>・納品用データファイル</a:t>
            </a:r>
            <a:br>
              <a:rPr lang="ja-JP" sz="800" b="0" i="0" u="none" strike="noStrike" cap="none">
                <a:solidFill>
                  <a:schemeClr val="dk1"/>
                </a:solidFill>
                <a:latin typeface="Arial"/>
                <a:ea typeface="Arial"/>
                <a:cs typeface="Arial"/>
                <a:sym typeface="Arial"/>
              </a:rPr>
            </a:br>
            <a:r>
              <a:rPr lang="ja-JP" sz="800" b="0" i="0" u="none" strike="noStrike" cap="none">
                <a:solidFill>
                  <a:schemeClr val="dk1"/>
                </a:solidFill>
                <a:latin typeface="Arial"/>
                <a:ea typeface="Arial"/>
                <a:cs typeface="Arial"/>
                <a:sym typeface="Arial"/>
              </a:rPr>
              <a:t>・考査用WMVファイルまたはMP4</a:t>
            </a:r>
            <a:endParaRPr sz="1400" b="0" i="0" u="none" strike="noStrike" cap="none">
              <a:solidFill>
                <a:srgbClr val="000000"/>
              </a:solidFill>
              <a:latin typeface="Arial"/>
              <a:ea typeface="Arial"/>
              <a:cs typeface="Arial"/>
              <a:sym typeface="Arial"/>
            </a:endParaRPr>
          </a:p>
          <a:p>
            <a:pPr marL="228600" marR="0" lvl="0" indent="-228600" algn="l" rtl="0">
              <a:lnSpc>
                <a:spcPct val="140000"/>
              </a:lnSpc>
              <a:spcBef>
                <a:spcPts val="0"/>
              </a:spcBef>
              <a:spcAft>
                <a:spcPts val="0"/>
              </a:spcAft>
              <a:buClr>
                <a:srgbClr val="CB0003"/>
              </a:buClr>
              <a:buSzPts val="800"/>
              <a:buFont typeface="Noto Sans Symbols"/>
              <a:buChar char="●"/>
            </a:pPr>
            <a:r>
              <a:rPr lang="ja-JP" sz="800" b="0" i="0" u="none" strike="noStrike" cap="none">
                <a:solidFill>
                  <a:schemeClr val="dk1"/>
                </a:solidFill>
                <a:latin typeface="Arial"/>
                <a:ea typeface="Arial"/>
                <a:cs typeface="Arial"/>
                <a:sym typeface="Arial"/>
              </a:rPr>
              <a:t>④ビデオプログラム</a:t>
            </a:r>
            <a:br>
              <a:rPr lang="ja-JP" sz="800" b="0" i="0" u="none" strike="noStrike" cap="none">
                <a:solidFill>
                  <a:schemeClr val="dk1"/>
                </a:solidFill>
                <a:latin typeface="Arial"/>
                <a:ea typeface="Arial"/>
                <a:cs typeface="Arial"/>
                <a:sym typeface="Arial"/>
              </a:rPr>
            </a:br>
            <a:r>
              <a:rPr lang="ja-JP" sz="800" b="0" i="0" u="none" strike="noStrike" cap="none">
                <a:solidFill>
                  <a:schemeClr val="dk1"/>
                </a:solidFill>
                <a:latin typeface="Arial"/>
                <a:ea typeface="Arial"/>
                <a:cs typeface="Arial"/>
                <a:sym typeface="Arial"/>
              </a:rPr>
              <a:t>・納品用データファイルまたはHDカム1本</a:t>
            </a:r>
            <a:br>
              <a:rPr lang="ja-JP" sz="800" b="0" i="0" u="none" strike="noStrike" cap="none">
                <a:solidFill>
                  <a:schemeClr val="dk1"/>
                </a:solidFill>
                <a:latin typeface="Arial"/>
                <a:ea typeface="Arial"/>
                <a:cs typeface="Arial"/>
                <a:sym typeface="Arial"/>
              </a:rPr>
            </a:br>
            <a:r>
              <a:rPr lang="ja-JP" sz="800" b="0" i="0" u="none" strike="noStrike" cap="none">
                <a:solidFill>
                  <a:schemeClr val="dk1"/>
                </a:solidFill>
                <a:latin typeface="Arial"/>
                <a:ea typeface="Arial"/>
                <a:cs typeface="Arial"/>
                <a:sym typeface="Arial"/>
              </a:rPr>
              <a:t>・考査用WMVファイルまたはMP4</a:t>
            </a:r>
            <a:endParaRPr sz="800" b="0" i="0" u="none" strike="noStrike" cap="none">
              <a:solidFill>
                <a:schemeClr val="dk1"/>
              </a:solidFill>
              <a:latin typeface="Arial"/>
              <a:ea typeface="Arial"/>
              <a:cs typeface="Arial"/>
              <a:sym typeface="Arial"/>
            </a:endParaRPr>
          </a:p>
        </p:txBody>
      </p:sp>
      <p:cxnSp>
        <p:nvCxnSpPr>
          <p:cNvPr id="822" name="Google Shape;822;p33"/>
          <p:cNvCxnSpPr/>
          <p:nvPr/>
        </p:nvCxnSpPr>
        <p:spPr>
          <a:xfrm>
            <a:off x="1071087" y="3402654"/>
            <a:ext cx="2699722" cy="0"/>
          </a:xfrm>
          <a:prstGeom prst="straightConnector1">
            <a:avLst/>
          </a:prstGeom>
          <a:noFill/>
          <a:ln w="9525" cap="flat" cmpd="sng">
            <a:solidFill>
              <a:schemeClr val="dk1"/>
            </a:solidFill>
            <a:prstDash val="solid"/>
            <a:miter lim="800000"/>
            <a:headEnd type="none" w="sm" len="sm"/>
            <a:tailEnd type="none" w="sm" len="sm"/>
          </a:ln>
        </p:spPr>
      </p:cxnSp>
      <p:cxnSp>
        <p:nvCxnSpPr>
          <p:cNvPr id="823" name="Google Shape;823;p33"/>
          <p:cNvCxnSpPr/>
          <p:nvPr/>
        </p:nvCxnSpPr>
        <p:spPr>
          <a:xfrm>
            <a:off x="4215377" y="4493969"/>
            <a:ext cx="2578912" cy="0"/>
          </a:xfrm>
          <a:prstGeom prst="straightConnector1">
            <a:avLst/>
          </a:prstGeom>
          <a:noFill/>
          <a:ln w="9525" cap="flat" cmpd="sng">
            <a:solidFill>
              <a:schemeClr val="dk1"/>
            </a:solidFill>
            <a:prstDash val="solid"/>
            <a:miter lim="800000"/>
            <a:headEnd type="none" w="sm" len="sm"/>
            <a:tailEnd type="none" w="sm" len="sm"/>
          </a:ln>
        </p:spPr>
      </p:cxnSp>
      <p:sp>
        <p:nvSpPr>
          <p:cNvPr id="824" name="Google Shape;824;p33"/>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23</a:t>
            </a:fld>
            <a:endParaRPr/>
          </a:p>
        </p:txBody>
      </p:sp>
      <p:sp>
        <p:nvSpPr>
          <p:cNvPr id="825" name="Google Shape;825;p33"/>
          <p:cNvSpPr/>
          <p:nvPr/>
        </p:nvSpPr>
        <p:spPr>
          <a:xfrm>
            <a:off x="118470" y="99758"/>
            <a:ext cx="263236" cy="1977062"/>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26" name="Google Shape;826;p33"/>
          <p:cNvSpPr txBox="1"/>
          <p:nvPr/>
        </p:nvSpPr>
        <p:spPr>
          <a:xfrm rot="5400000">
            <a:off x="-738443" y="924855"/>
            <a:ext cx="1977062"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100"/>
              <a:buFont typeface="Arial"/>
              <a:buNone/>
            </a:pPr>
            <a:r>
              <a:rPr lang="ja-JP" sz="1100" b="0" i="0" u="none" strike="noStrike" cap="none">
                <a:solidFill>
                  <a:schemeClr val="lt1"/>
                </a:solidFill>
                <a:latin typeface="Arial"/>
                <a:ea typeface="Arial"/>
                <a:cs typeface="Arial"/>
                <a:sym typeface="Arial"/>
              </a:rPr>
              <a:t>広告出稿に関する注意事項</a:t>
            </a:r>
            <a:endParaRPr sz="1400" b="0" i="0" u="none" strike="noStrike" cap="none">
              <a:solidFill>
                <a:srgbClr val="000000"/>
              </a:solidFill>
              <a:latin typeface="Arial"/>
              <a:ea typeface="Arial"/>
              <a:cs typeface="Arial"/>
              <a:sym typeface="Arial"/>
            </a:endParaRPr>
          </a:p>
        </p:txBody>
      </p:sp>
      <p:grpSp>
        <p:nvGrpSpPr>
          <p:cNvPr id="827" name="Google Shape;827;p33"/>
          <p:cNvGrpSpPr/>
          <p:nvPr/>
        </p:nvGrpSpPr>
        <p:grpSpPr>
          <a:xfrm>
            <a:off x="6736048" y="1492476"/>
            <a:ext cx="3814335" cy="5877177"/>
            <a:chOff x="435583" y="1326004"/>
            <a:chExt cx="3814335" cy="5877177"/>
          </a:xfrm>
        </p:grpSpPr>
        <p:sp>
          <p:nvSpPr>
            <p:cNvPr id="828" name="Google Shape;828;p33"/>
            <p:cNvSpPr txBox="1"/>
            <p:nvPr/>
          </p:nvSpPr>
          <p:spPr>
            <a:xfrm>
              <a:off x="690299" y="1712152"/>
              <a:ext cx="2982858" cy="30773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納品形態</a:t>
              </a:r>
              <a:endParaRPr sz="1000" b="0" i="0" u="none" strike="noStrike" cap="none">
                <a:solidFill>
                  <a:schemeClr val="dk1"/>
                </a:solidFill>
                <a:latin typeface="Arial"/>
                <a:ea typeface="Arial"/>
                <a:cs typeface="Arial"/>
                <a:sym typeface="Arial"/>
              </a:endParaRPr>
            </a:p>
          </p:txBody>
        </p:sp>
        <p:cxnSp>
          <p:nvCxnSpPr>
            <p:cNvPr id="829" name="Google Shape;829;p33"/>
            <p:cNvCxnSpPr/>
            <p:nvPr/>
          </p:nvCxnSpPr>
          <p:spPr>
            <a:xfrm>
              <a:off x="825949" y="3370430"/>
              <a:ext cx="2628000" cy="0"/>
            </a:xfrm>
            <a:prstGeom prst="straightConnector1">
              <a:avLst/>
            </a:prstGeom>
            <a:noFill/>
            <a:ln w="9525" cap="flat" cmpd="sng">
              <a:solidFill>
                <a:schemeClr val="dk1"/>
              </a:solidFill>
              <a:prstDash val="solid"/>
              <a:miter lim="800000"/>
              <a:headEnd type="none" w="sm" len="sm"/>
              <a:tailEnd type="none" w="sm" len="sm"/>
            </a:ln>
          </p:spPr>
        </p:cxnSp>
        <p:grpSp>
          <p:nvGrpSpPr>
            <p:cNvPr id="830" name="Google Shape;830;p33"/>
            <p:cNvGrpSpPr/>
            <p:nvPr/>
          </p:nvGrpSpPr>
          <p:grpSpPr>
            <a:xfrm>
              <a:off x="748067" y="1326004"/>
              <a:ext cx="2783765" cy="329281"/>
              <a:chOff x="984464" y="1326004"/>
              <a:chExt cx="2783765" cy="329281"/>
            </a:xfrm>
          </p:grpSpPr>
          <p:sp>
            <p:nvSpPr>
              <p:cNvPr id="831" name="Google Shape;831;p33"/>
              <p:cNvSpPr/>
              <p:nvPr/>
            </p:nvSpPr>
            <p:spPr>
              <a:xfrm>
                <a:off x="984464" y="1358972"/>
                <a:ext cx="2783765" cy="273981"/>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32" name="Google Shape;832;p33"/>
              <p:cNvSpPr txBox="1"/>
              <p:nvPr/>
            </p:nvSpPr>
            <p:spPr>
              <a:xfrm>
                <a:off x="1050453" y="1326004"/>
                <a:ext cx="2612031" cy="32928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100"/>
                  <a:buFont typeface="Arial"/>
                  <a:buNone/>
                </a:pPr>
                <a:r>
                  <a:rPr lang="ja-JP" sz="1100" b="1" i="0" u="none" strike="noStrike" cap="none">
                    <a:solidFill>
                      <a:schemeClr val="lt1"/>
                    </a:solidFill>
                    <a:latin typeface="Arial"/>
                    <a:ea typeface="Arial"/>
                    <a:cs typeface="Arial"/>
                    <a:sym typeface="Arial"/>
                  </a:rPr>
                  <a:t>国内線ウェルカムスクリーンアド</a:t>
                </a:r>
                <a:endParaRPr sz="1400" b="0" i="0" u="none" strike="noStrike" cap="none">
                  <a:solidFill>
                    <a:srgbClr val="000000"/>
                  </a:solidFill>
                  <a:latin typeface="Arial"/>
                  <a:ea typeface="Arial"/>
                  <a:cs typeface="Arial"/>
                  <a:sym typeface="Arial"/>
                </a:endParaRPr>
              </a:p>
            </p:txBody>
          </p:sp>
        </p:grpSp>
        <p:sp>
          <p:nvSpPr>
            <p:cNvPr id="833" name="Google Shape;833;p33"/>
            <p:cNvSpPr txBox="1"/>
            <p:nvPr/>
          </p:nvSpPr>
          <p:spPr>
            <a:xfrm>
              <a:off x="690299" y="2030047"/>
              <a:ext cx="3089242" cy="1298777"/>
            </a:xfrm>
            <a:prstGeom prst="rect">
              <a:avLst/>
            </a:prstGeom>
            <a:noFill/>
            <a:ln>
              <a:noFill/>
            </a:ln>
          </p:spPr>
          <p:txBody>
            <a:bodyPr spcFirstLastPara="1" wrap="square" lIns="91425" tIns="45700" rIns="91425" bIns="45700" anchor="t" anchorCtr="0">
              <a:spAutoFit/>
            </a:bodyPr>
            <a:lstStyle/>
            <a:p>
              <a:pPr marL="228600" marR="0" lvl="0" indent="-228600" algn="l" rtl="0">
                <a:lnSpc>
                  <a:spcPct val="140000"/>
                </a:lnSpc>
                <a:spcBef>
                  <a:spcPts val="0"/>
                </a:spcBef>
                <a:spcAft>
                  <a:spcPts val="0"/>
                </a:spcAft>
                <a:buClr>
                  <a:srgbClr val="CB0003"/>
                </a:buClr>
                <a:buSzPts val="1100"/>
                <a:buFont typeface="Noto Sans Symbols"/>
                <a:buChar char="●"/>
              </a:pPr>
              <a:r>
                <a:rPr lang="ja-JP" sz="800" b="0" i="0" u="none" strike="noStrike" cap="none">
                  <a:solidFill>
                    <a:schemeClr val="dk1"/>
                  </a:solidFill>
                  <a:latin typeface="Arial"/>
                  <a:ea typeface="Arial"/>
                  <a:cs typeface="Arial"/>
                  <a:sym typeface="Arial"/>
                </a:rPr>
                <a:t>画像ご納品サイズ・形式</a:t>
              </a:r>
              <a:endParaRPr sz="800" b="0" i="0" u="none" strike="noStrike" cap="none">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222222"/>
                </a:buClr>
                <a:buSzPts val="800"/>
                <a:buFont typeface="Arial"/>
                <a:buNone/>
              </a:pPr>
              <a:r>
                <a:rPr lang="ja-JP" sz="800" b="0" i="0" u="none" strike="noStrike" cap="none">
                  <a:solidFill>
                    <a:srgbClr val="222222"/>
                  </a:solidFill>
                  <a:latin typeface="Arial"/>
                  <a:ea typeface="Arial"/>
                  <a:cs typeface="Arial"/>
                  <a:sym typeface="Arial"/>
                </a:rPr>
                <a:t>・大きさ　1247×1012</a:t>
              </a:r>
              <a:br>
                <a:rPr lang="ja-JP" sz="800" b="0" i="0" u="none" strike="noStrike" cap="none">
                  <a:solidFill>
                    <a:schemeClr val="dk1"/>
                  </a:solidFill>
                  <a:latin typeface="Arial"/>
                  <a:ea typeface="Arial"/>
                  <a:cs typeface="Arial"/>
                  <a:sym typeface="Arial"/>
                </a:rPr>
              </a:br>
              <a:r>
                <a:rPr lang="ja-JP" sz="800" b="0" i="0" u="none" strike="noStrike" cap="none">
                  <a:solidFill>
                    <a:srgbClr val="222222"/>
                  </a:solidFill>
                  <a:latin typeface="Arial"/>
                  <a:ea typeface="Arial"/>
                  <a:cs typeface="Arial"/>
                  <a:sym typeface="Arial"/>
                </a:rPr>
                <a:t>・水平方向の解像度　350dpi</a:t>
              </a:r>
              <a:br>
                <a:rPr lang="ja-JP" sz="800" b="0" i="0" u="none" strike="noStrike" cap="none">
                  <a:solidFill>
                    <a:schemeClr val="dk1"/>
                  </a:solidFill>
                  <a:latin typeface="Arial"/>
                  <a:ea typeface="Arial"/>
                  <a:cs typeface="Arial"/>
                  <a:sym typeface="Arial"/>
                </a:rPr>
              </a:br>
              <a:r>
                <a:rPr lang="ja-JP" sz="800" b="0" i="0" u="none" strike="noStrike" cap="none">
                  <a:solidFill>
                    <a:srgbClr val="222222"/>
                  </a:solidFill>
                  <a:latin typeface="Arial"/>
                  <a:ea typeface="Arial"/>
                  <a:cs typeface="Arial"/>
                  <a:sym typeface="Arial"/>
                </a:rPr>
                <a:t>・垂直方向の解像度　350dpi</a:t>
              </a:r>
              <a:br>
                <a:rPr lang="ja-JP" sz="800" b="0" i="0" u="none" strike="noStrike" cap="none">
                  <a:solidFill>
                    <a:schemeClr val="dk1"/>
                  </a:solidFill>
                  <a:latin typeface="Arial"/>
                  <a:ea typeface="Arial"/>
                  <a:cs typeface="Arial"/>
                  <a:sym typeface="Arial"/>
                </a:rPr>
              </a:br>
              <a:r>
                <a:rPr lang="ja-JP" sz="800" b="0" i="0" u="none" strike="noStrike" cap="none">
                  <a:solidFill>
                    <a:srgbClr val="222222"/>
                  </a:solidFill>
                  <a:latin typeface="Arial"/>
                  <a:ea typeface="Arial"/>
                  <a:cs typeface="Arial"/>
                  <a:sym typeface="Arial"/>
                </a:rPr>
                <a:t>・ビットの深さ　24</a:t>
              </a:r>
              <a:br>
                <a:rPr lang="ja-JP" sz="800" b="0" i="0" u="none" strike="noStrike" cap="none">
                  <a:solidFill>
                    <a:schemeClr val="dk1"/>
                  </a:solidFill>
                  <a:latin typeface="Arial"/>
                  <a:ea typeface="Arial"/>
                  <a:cs typeface="Arial"/>
                  <a:sym typeface="Arial"/>
                </a:rPr>
              </a:br>
              <a:r>
                <a:rPr lang="ja-JP" sz="800" b="0" i="0" u="none" strike="noStrike" cap="none">
                  <a:solidFill>
                    <a:srgbClr val="222222"/>
                  </a:solidFill>
                  <a:latin typeface="Arial"/>
                  <a:ea typeface="Arial"/>
                  <a:cs typeface="Arial"/>
                  <a:sym typeface="Arial"/>
                </a:rPr>
                <a:t>・４MBほどのサイズ</a:t>
              </a:r>
              <a:br>
                <a:rPr lang="ja-JP" sz="800" b="0" i="0" u="none" strike="noStrike" cap="none">
                  <a:solidFill>
                    <a:schemeClr val="dk1"/>
                  </a:solidFill>
                  <a:latin typeface="Arial"/>
                  <a:ea typeface="Arial"/>
                  <a:cs typeface="Arial"/>
                  <a:sym typeface="Arial"/>
                </a:rPr>
              </a:br>
              <a:r>
                <a:rPr lang="ja-JP" sz="800" b="0" i="0" u="none" strike="noStrike" cap="none">
                  <a:solidFill>
                    <a:srgbClr val="222222"/>
                  </a:solidFill>
                  <a:latin typeface="Arial"/>
                  <a:ea typeface="Arial"/>
                  <a:cs typeface="Arial"/>
                  <a:sym typeface="Arial"/>
                </a:rPr>
                <a:t>・jpeg形式</a:t>
              </a:r>
              <a:endParaRPr sz="800" b="0" i="0" u="none" strike="noStrike" cap="none">
                <a:solidFill>
                  <a:schemeClr val="dk1"/>
                </a:solidFill>
                <a:latin typeface="Arial"/>
                <a:ea typeface="Arial"/>
                <a:cs typeface="Arial"/>
                <a:sym typeface="Arial"/>
              </a:endParaRPr>
            </a:p>
          </p:txBody>
        </p:sp>
        <p:sp>
          <p:nvSpPr>
            <p:cNvPr id="834" name="Google Shape;834;p33"/>
            <p:cNvSpPr txBox="1"/>
            <p:nvPr/>
          </p:nvSpPr>
          <p:spPr>
            <a:xfrm>
              <a:off x="740980" y="3496455"/>
              <a:ext cx="3203542" cy="30773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納品素材制作上のご注意 </a:t>
              </a:r>
              <a:endParaRPr sz="1400" b="0" i="0" u="none" strike="noStrike" cap="none">
                <a:solidFill>
                  <a:srgbClr val="000000"/>
                </a:solidFill>
                <a:latin typeface="Arial"/>
                <a:ea typeface="Arial"/>
                <a:cs typeface="Arial"/>
                <a:sym typeface="Arial"/>
              </a:endParaRPr>
            </a:p>
          </p:txBody>
        </p:sp>
        <p:sp>
          <p:nvSpPr>
            <p:cNvPr id="835" name="Google Shape;835;p33"/>
            <p:cNvSpPr txBox="1"/>
            <p:nvPr/>
          </p:nvSpPr>
          <p:spPr>
            <a:xfrm>
              <a:off x="726009" y="3790649"/>
              <a:ext cx="3089242" cy="781712"/>
            </a:xfrm>
            <a:prstGeom prst="rect">
              <a:avLst/>
            </a:prstGeom>
            <a:noFill/>
            <a:ln>
              <a:noFill/>
            </a:ln>
          </p:spPr>
          <p:txBody>
            <a:bodyPr spcFirstLastPara="1" wrap="square" lIns="91425" tIns="45700" rIns="91425" bIns="45700" anchor="t" anchorCtr="0">
              <a:spAutoFit/>
            </a:bodyPr>
            <a:lstStyle/>
            <a:p>
              <a:pPr marL="228600" marR="0" lvl="0" indent="-228600" algn="l" rtl="0">
                <a:lnSpc>
                  <a:spcPct val="140000"/>
                </a:lnSpc>
                <a:spcBef>
                  <a:spcPts val="0"/>
                </a:spcBef>
                <a:spcAft>
                  <a:spcPts val="0"/>
                </a:spcAft>
                <a:buClr>
                  <a:srgbClr val="CB0003"/>
                </a:buClr>
                <a:buSzPts val="1100"/>
                <a:buFont typeface="Noto Sans Symbols"/>
                <a:buChar char="●"/>
              </a:pPr>
              <a:r>
                <a:rPr lang="ja-JP" sz="800" b="0" i="0" u="none" strike="noStrike" cap="none">
                  <a:solidFill>
                    <a:schemeClr val="dk1"/>
                  </a:solidFill>
                  <a:latin typeface="Arial"/>
                  <a:ea typeface="Arial"/>
                  <a:cs typeface="Arial"/>
                  <a:sym typeface="Arial"/>
                </a:rPr>
                <a:t>実際の表示領域は1170×955ほどとなります。</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　　 下図のとおり、赤色の部分は機内搭載時に自動的に</a:t>
              </a:r>
              <a:endParaRPr sz="800" b="0" i="0" u="none" strike="noStrike" cap="none">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　　 トリミングがされます。そのため、重要な情報やデザイン</a:t>
              </a:r>
              <a:endParaRPr sz="800" b="0" i="0" u="none" strike="noStrike" cap="none">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         は1170×955の中に配置するようお願いいたします。</a:t>
              </a:r>
              <a:endParaRPr sz="1400" b="0" i="0" u="none" strike="noStrike" cap="none">
                <a:solidFill>
                  <a:srgbClr val="000000"/>
                </a:solidFill>
                <a:latin typeface="Arial"/>
                <a:ea typeface="Arial"/>
                <a:cs typeface="Arial"/>
                <a:sym typeface="Arial"/>
              </a:endParaRPr>
            </a:p>
          </p:txBody>
        </p:sp>
        <p:grpSp>
          <p:nvGrpSpPr>
            <p:cNvPr id="836" name="Google Shape;836;p33"/>
            <p:cNvGrpSpPr/>
            <p:nvPr/>
          </p:nvGrpSpPr>
          <p:grpSpPr>
            <a:xfrm>
              <a:off x="435583" y="4569685"/>
              <a:ext cx="3814335" cy="2633496"/>
              <a:chOff x="6670789" y="4721959"/>
              <a:chExt cx="3814335" cy="2633496"/>
            </a:xfrm>
          </p:grpSpPr>
          <p:grpSp>
            <p:nvGrpSpPr>
              <p:cNvPr id="837" name="Google Shape;837;p33"/>
              <p:cNvGrpSpPr/>
              <p:nvPr/>
            </p:nvGrpSpPr>
            <p:grpSpPr>
              <a:xfrm>
                <a:off x="6988538" y="4721959"/>
                <a:ext cx="3496586" cy="2633496"/>
                <a:chOff x="5205825" y="2151284"/>
                <a:chExt cx="5411182" cy="4719794"/>
              </a:xfrm>
            </p:grpSpPr>
            <p:pic>
              <p:nvPicPr>
                <p:cNvPr id="838" name="Google Shape;838;p33" descr="建物の間の道路&#10;&#10;低い精度で自動的に生成された説明"/>
                <p:cNvPicPr preferRelativeResize="0"/>
                <p:nvPr/>
              </p:nvPicPr>
              <p:blipFill rotWithShape="1">
                <a:blip r:embed="rId3">
                  <a:alphaModFix/>
                </a:blip>
                <a:srcRect/>
                <a:stretch/>
              </p:blipFill>
              <p:spPr>
                <a:xfrm>
                  <a:off x="5471163" y="2831650"/>
                  <a:ext cx="4098210" cy="3325893"/>
                </a:xfrm>
                <a:prstGeom prst="rect">
                  <a:avLst/>
                </a:prstGeom>
                <a:noFill/>
                <a:ln>
                  <a:noFill/>
                </a:ln>
              </p:spPr>
            </p:pic>
            <p:sp>
              <p:nvSpPr>
                <p:cNvPr id="839" name="Google Shape;839;p33"/>
                <p:cNvSpPr/>
                <p:nvPr/>
              </p:nvSpPr>
              <p:spPr>
                <a:xfrm>
                  <a:off x="5471163" y="2535071"/>
                  <a:ext cx="4098210" cy="593158"/>
                </a:xfrm>
                <a:prstGeom prst="arc">
                  <a:avLst>
                    <a:gd name="adj1" fmla="val 10818961"/>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40" name="Google Shape;840;p33"/>
                <p:cNvSpPr/>
                <p:nvPr/>
              </p:nvSpPr>
              <p:spPr>
                <a:xfrm rot="5400000">
                  <a:off x="7904655" y="4227488"/>
                  <a:ext cx="3325893" cy="534219"/>
                </a:xfrm>
                <a:prstGeom prst="arc">
                  <a:avLst>
                    <a:gd name="adj1" fmla="val 10818961"/>
                    <a:gd name="adj2" fmla="val 39926"/>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41" name="Google Shape;841;p33"/>
                <p:cNvSpPr txBox="1"/>
                <p:nvPr/>
              </p:nvSpPr>
              <p:spPr>
                <a:xfrm>
                  <a:off x="7054907" y="2151284"/>
                  <a:ext cx="1452645" cy="4412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Arial"/>
                    <a:buNone/>
                  </a:pPr>
                  <a:r>
                    <a:rPr lang="ja-JP" sz="1000" b="0" i="0" u="none" strike="noStrike" cap="none">
                      <a:solidFill>
                        <a:schemeClr val="dk1"/>
                      </a:solidFill>
                      <a:latin typeface="Arial"/>
                      <a:ea typeface="Arial"/>
                      <a:cs typeface="Arial"/>
                      <a:sym typeface="Arial"/>
                    </a:rPr>
                    <a:t>1247</a:t>
                  </a:r>
                  <a:endParaRPr sz="1000" b="0" i="0" u="none" strike="noStrike" cap="none">
                    <a:solidFill>
                      <a:schemeClr val="dk1"/>
                    </a:solidFill>
                    <a:latin typeface="Arial"/>
                    <a:ea typeface="Arial"/>
                    <a:cs typeface="Arial"/>
                    <a:sym typeface="Arial"/>
                  </a:endParaRPr>
                </a:p>
              </p:txBody>
            </p:sp>
            <p:sp>
              <p:nvSpPr>
                <p:cNvPr id="842" name="Google Shape;842;p33"/>
                <p:cNvSpPr txBox="1"/>
                <p:nvPr/>
              </p:nvSpPr>
              <p:spPr>
                <a:xfrm>
                  <a:off x="9733719" y="4342076"/>
                  <a:ext cx="883288" cy="4412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Arial"/>
                    <a:buNone/>
                  </a:pPr>
                  <a:r>
                    <a:rPr lang="ja-JP" sz="1000" b="0" i="0" u="none" strike="noStrike" cap="none">
                      <a:solidFill>
                        <a:schemeClr val="dk1"/>
                      </a:solidFill>
                      <a:latin typeface="Arial"/>
                      <a:ea typeface="Arial"/>
                      <a:cs typeface="Arial"/>
                      <a:sym typeface="Arial"/>
                    </a:rPr>
                    <a:t>1012</a:t>
                  </a:r>
                  <a:endParaRPr sz="1000" b="0" i="0" u="none" strike="noStrike" cap="none">
                    <a:solidFill>
                      <a:schemeClr val="dk1"/>
                    </a:solidFill>
                    <a:latin typeface="Arial"/>
                    <a:ea typeface="Arial"/>
                    <a:cs typeface="Arial"/>
                    <a:sym typeface="Arial"/>
                  </a:endParaRPr>
                </a:p>
              </p:txBody>
            </p:sp>
            <p:sp>
              <p:nvSpPr>
                <p:cNvPr id="843" name="Google Shape;843;p33"/>
                <p:cNvSpPr/>
                <p:nvPr/>
              </p:nvSpPr>
              <p:spPr>
                <a:xfrm rot="10800000">
                  <a:off x="5501987" y="5920672"/>
                  <a:ext cx="3819287" cy="494523"/>
                </a:xfrm>
                <a:prstGeom prst="arc">
                  <a:avLst>
                    <a:gd name="adj1" fmla="val 10818961"/>
                    <a:gd name="adj2" fmla="val 0"/>
                  </a:avLst>
                </a:prstGeom>
                <a:noFill/>
                <a:ln w="9525" cap="flat" cmpd="sng">
                  <a:solidFill>
                    <a:srgbClr val="EB000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44" name="Google Shape;844;p33"/>
                <p:cNvSpPr/>
                <p:nvPr/>
              </p:nvSpPr>
              <p:spPr>
                <a:xfrm rot="-5400000">
                  <a:off x="3901779" y="4317409"/>
                  <a:ext cx="3144179" cy="536087"/>
                </a:xfrm>
                <a:prstGeom prst="arc">
                  <a:avLst>
                    <a:gd name="adj1" fmla="val 10818961"/>
                    <a:gd name="adj2" fmla="val 0"/>
                  </a:avLst>
                </a:prstGeom>
                <a:noFill/>
                <a:ln w="9525" cap="flat" cmpd="sng">
                  <a:solidFill>
                    <a:srgbClr val="EB000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45" name="Google Shape;845;p33"/>
                <p:cNvSpPr txBox="1"/>
                <p:nvPr/>
              </p:nvSpPr>
              <p:spPr>
                <a:xfrm>
                  <a:off x="7178231" y="6429868"/>
                  <a:ext cx="1726535" cy="4412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000"/>
                    <a:buFont typeface="Arial"/>
                    <a:buNone/>
                  </a:pPr>
                  <a:r>
                    <a:rPr lang="ja-JP" sz="1000" b="0" i="0" u="none" strike="noStrike" cap="none">
                      <a:solidFill>
                        <a:srgbClr val="FF0000"/>
                      </a:solidFill>
                      <a:latin typeface="Arial"/>
                      <a:ea typeface="Arial"/>
                      <a:cs typeface="Arial"/>
                      <a:sym typeface="Arial"/>
                    </a:rPr>
                    <a:t>1170</a:t>
                  </a:r>
                  <a:endParaRPr sz="1000" b="0" i="0" u="none" strike="noStrike" cap="none">
                    <a:solidFill>
                      <a:srgbClr val="FF0000"/>
                    </a:solidFill>
                    <a:latin typeface="Arial"/>
                    <a:ea typeface="Arial"/>
                    <a:cs typeface="Arial"/>
                    <a:sym typeface="Arial"/>
                  </a:endParaRPr>
                </a:p>
              </p:txBody>
            </p:sp>
          </p:grpSp>
          <p:sp>
            <p:nvSpPr>
              <p:cNvPr id="846" name="Google Shape;846;p33"/>
              <p:cNvSpPr txBox="1"/>
              <p:nvPr/>
            </p:nvSpPr>
            <p:spPr>
              <a:xfrm>
                <a:off x="6670789" y="6020518"/>
                <a:ext cx="396262"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000"/>
                  <a:buFont typeface="Arial"/>
                  <a:buNone/>
                </a:pPr>
                <a:r>
                  <a:rPr lang="ja-JP" sz="1000" b="0" i="0" u="none" strike="noStrike" cap="none">
                    <a:solidFill>
                      <a:srgbClr val="FF0000"/>
                    </a:solidFill>
                    <a:latin typeface="Arial"/>
                    <a:ea typeface="Arial"/>
                    <a:cs typeface="Arial"/>
                    <a:sym typeface="Arial"/>
                  </a:rPr>
                  <a:t>955</a:t>
                </a:r>
                <a:endParaRPr sz="1000" b="0" i="0" u="none" strike="noStrike" cap="none">
                  <a:solidFill>
                    <a:srgbClr val="FF0000"/>
                  </a:solidFill>
                  <a:latin typeface="Arial"/>
                  <a:ea typeface="Arial"/>
                  <a:cs typeface="Arial"/>
                  <a:sym typeface="Arial"/>
                </a:endParaRPr>
              </a:p>
            </p:txBody>
          </p:sp>
        </p:gr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20"/>
          <p:cNvSpPr txBox="1"/>
          <p:nvPr/>
        </p:nvSpPr>
        <p:spPr>
          <a:xfrm>
            <a:off x="860017" y="441610"/>
            <a:ext cx="8422844"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dirty="0">
                <a:solidFill>
                  <a:schemeClr val="dk1"/>
                </a:solidFill>
                <a:latin typeface="Arial"/>
                <a:ea typeface="Arial"/>
                <a:cs typeface="Arial"/>
                <a:sym typeface="Arial"/>
              </a:rPr>
              <a:t>広告ご出稿に関するご注意③</a:t>
            </a:r>
            <a:r>
              <a:rPr lang="ja-JP" sz="1800" b="1" i="0" u="none" strike="noStrike" cap="none" dirty="0">
                <a:solidFill>
                  <a:schemeClr val="dk1"/>
                </a:solidFill>
                <a:latin typeface="Arial"/>
                <a:ea typeface="Arial"/>
                <a:cs typeface="Arial"/>
                <a:sym typeface="Arial"/>
              </a:rPr>
              <a:t> </a:t>
            </a:r>
            <a:r>
              <a:rPr lang="ja-JP" sz="2000" b="1" i="0" u="none" strike="noStrike" cap="none" dirty="0">
                <a:solidFill>
                  <a:schemeClr val="dk1"/>
                </a:solidFill>
                <a:latin typeface="Arial"/>
                <a:ea typeface="Arial"/>
                <a:cs typeface="Arial"/>
                <a:sym typeface="Arial"/>
              </a:rPr>
              <a:t>【納品形態・納品サイズ規定を含む】</a:t>
            </a:r>
            <a:endParaRPr sz="1400" b="0" i="0" u="none" strike="noStrike" cap="none" dirty="0">
              <a:solidFill>
                <a:srgbClr val="000000"/>
              </a:solidFill>
              <a:latin typeface="Arial"/>
              <a:ea typeface="Arial"/>
              <a:cs typeface="Arial"/>
              <a:sym typeface="Arial"/>
            </a:endParaRPr>
          </a:p>
        </p:txBody>
      </p:sp>
      <p:sp>
        <p:nvSpPr>
          <p:cNvPr id="852" name="Google Shape;852;p20"/>
          <p:cNvSpPr txBox="1"/>
          <p:nvPr/>
        </p:nvSpPr>
        <p:spPr>
          <a:xfrm>
            <a:off x="7355819" y="7257441"/>
            <a:ext cx="3048347" cy="293117"/>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その他、ご不明点はお気軽にお問い合わせください。</a:t>
            </a:r>
            <a:endParaRPr sz="900" b="0" i="0" u="none" strike="noStrike" cap="none">
              <a:solidFill>
                <a:schemeClr val="dk1"/>
              </a:solidFill>
              <a:latin typeface="Arial"/>
              <a:ea typeface="Arial"/>
              <a:cs typeface="Arial"/>
              <a:sym typeface="Arial"/>
            </a:endParaRPr>
          </a:p>
        </p:txBody>
      </p:sp>
      <p:sp>
        <p:nvSpPr>
          <p:cNvPr id="853" name="Google Shape;853;p20"/>
          <p:cNvSpPr/>
          <p:nvPr/>
        </p:nvSpPr>
        <p:spPr>
          <a:xfrm>
            <a:off x="118470" y="99758"/>
            <a:ext cx="263236" cy="1977062"/>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54" name="Google Shape;854;p20"/>
          <p:cNvSpPr txBox="1"/>
          <p:nvPr/>
        </p:nvSpPr>
        <p:spPr>
          <a:xfrm rot="5400000">
            <a:off x="-738443" y="924855"/>
            <a:ext cx="1977062"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100"/>
              <a:buFont typeface="Arial"/>
              <a:buNone/>
            </a:pPr>
            <a:r>
              <a:rPr lang="ja-JP" sz="1100" b="0" i="0" u="none" strike="noStrike" cap="none">
                <a:solidFill>
                  <a:schemeClr val="lt1"/>
                </a:solidFill>
                <a:latin typeface="Arial"/>
                <a:ea typeface="Arial"/>
                <a:cs typeface="Arial"/>
                <a:sym typeface="Arial"/>
              </a:rPr>
              <a:t>広告出稿に関する注意事項</a:t>
            </a:r>
            <a:endParaRPr sz="1400" b="0" i="0" u="none" strike="noStrike" cap="none">
              <a:solidFill>
                <a:srgbClr val="000000"/>
              </a:solidFill>
              <a:latin typeface="Arial"/>
              <a:ea typeface="Arial"/>
              <a:cs typeface="Arial"/>
              <a:sym typeface="Arial"/>
            </a:endParaRPr>
          </a:p>
        </p:txBody>
      </p:sp>
      <p:grpSp>
        <p:nvGrpSpPr>
          <p:cNvPr id="855" name="Google Shape;855;p20"/>
          <p:cNvGrpSpPr/>
          <p:nvPr/>
        </p:nvGrpSpPr>
        <p:grpSpPr>
          <a:xfrm>
            <a:off x="704978" y="1019907"/>
            <a:ext cx="9556004" cy="643781"/>
            <a:chOff x="4068252" y="1319624"/>
            <a:chExt cx="9711530" cy="643781"/>
          </a:xfrm>
        </p:grpSpPr>
        <p:sp>
          <p:nvSpPr>
            <p:cNvPr id="856" name="Google Shape;856;p20"/>
            <p:cNvSpPr txBox="1"/>
            <p:nvPr/>
          </p:nvSpPr>
          <p:spPr>
            <a:xfrm>
              <a:off x="4068252" y="1673967"/>
              <a:ext cx="2982858" cy="289438"/>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納品形態</a:t>
              </a:r>
              <a:endParaRPr sz="1000" b="0" i="0" u="none" strike="noStrike" cap="none">
                <a:solidFill>
                  <a:schemeClr val="dk1"/>
                </a:solidFill>
                <a:latin typeface="Arial"/>
                <a:ea typeface="Arial"/>
                <a:cs typeface="Arial"/>
                <a:sym typeface="Arial"/>
              </a:endParaRPr>
            </a:p>
          </p:txBody>
        </p:sp>
        <p:grpSp>
          <p:nvGrpSpPr>
            <p:cNvPr id="857" name="Google Shape;857;p20"/>
            <p:cNvGrpSpPr/>
            <p:nvPr/>
          </p:nvGrpSpPr>
          <p:grpSpPr>
            <a:xfrm>
              <a:off x="4068252" y="1319624"/>
              <a:ext cx="9711530" cy="329281"/>
              <a:chOff x="4618696" y="1322139"/>
              <a:chExt cx="9063327" cy="329281"/>
            </a:xfrm>
          </p:grpSpPr>
          <p:sp>
            <p:nvSpPr>
              <p:cNvPr id="858" name="Google Shape;858;p20"/>
              <p:cNvSpPr/>
              <p:nvPr/>
            </p:nvSpPr>
            <p:spPr>
              <a:xfrm>
                <a:off x="4618696" y="1355530"/>
                <a:ext cx="9063327" cy="273981"/>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59" name="Google Shape;859;p20"/>
              <p:cNvSpPr txBox="1"/>
              <p:nvPr/>
            </p:nvSpPr>
            <p:spPr>
              <a:xfrm>
                <a:off x="4684685" y="1322139"/>
                <a:ext cx="2612031" cy="32928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100"/>
                  <a:buFont typeface="Arial"/>
                  <a:buNone/>
                </a:pPr>
                <a:r>
                  <a:rPr lang="ja-JP" sz="1100" b="1" i="0" u="none" strike="noStrike" cap="none">
                    <a:solidFill>
                      <a:schemeClr val="lt1"/>
                    </a:solidFill>
                    <a:latin typeface="Arial"/>
                    <a:ea typeface="Arial"/>
                    <a:cs typeface="Arial"/>
                    <a:sym typeface="Arial"/>
                  </a:rPr>
                  <a:t>国内線バナーアド</a:t>
                </a:r>
                <a:endParaRPr sz="1400" b="0" i="0" u="none" strike="noStrike" cap="none">
                  <a:solidFill>
                    <a:srgbClr val="000000"/>
                  </a:solidFill>
                  <a:latin typeface="Arial"/>
                  <a:ea typeface="Arial"/>
                  <a:cs typeface="Arial"/>
                  <a:sym typeface="Arial"/>
                </a:endParaRPr>
              </a:p>
            </p:txBody>
          </p:sp>
        </p:grpSp>
      </p:grpSp>
      <p:sp>
        <p:nvSpPr>
          <p:cNvPr id="860" name="Google Shape;860;p20"/>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24</a:t>
            </a:fld>
            <a:endParaRPr/>
          </a:p>
        </p:txBody>
      </p:sp>
      <p:grpSp>
        <p:nvGrpSpPr>
          <p:cNvPr id="861" name="Google Shape;861;p20"/>
          <p:cNvGrpSpPr/>
          <p:nvPr/>
        </p:nvGrpSpPr>
        <p:grpSpPr>
          <a:xfrm>
            <a:off x="732167" y="3613204"/>
            <a:ext cx="9528815" cy="430847"/>
            <a:chOff x="4618695" y="1351498"/>
            <a:chExt cx="4890422" cy="430847"/>
          </a:xfrm>
        </p:grpSpPr>
        <p:sp>
          <p:nvSpPr>
            <p:cNvPr id="862" name="Google Shape;862;p20"/>
            <p:cNvSpPr/>
            <p:nvPr/>
          </p:nvSpPr>
          <p:spPr>
            <a:xfrm>
              <a:off x="4618695" y="1355530"/>
              <a:ext cx="4890422" cy="273981"/>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63" name="Google Shape;863;p20"/>
            <p:cNvSpPr txBox="1"/>
            <p:nvPr/>
          </p:nvSpPr>
          <p:spPr>
            <a:xfrm>
              <a:off x="4632215" y="1351498"/>
              <a:ext cx="2612031"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1100" b="1" i="0" u="none" strike="noStrike" cap="none">
                  <a:solidFill>
                    <a:schemeClr val="lt1"/>
                  </a:solidFill>
                  <a:latin typeface="Arial"/>
                  <a:ea typeface="Arial"/>
                  <a:cs typeface="Arial"/>
                  <a:sym typeface="Arial"/>
                </a:rPr>
                <a:t>国際線バナーアド / ポスターアド / ワイドスクリーンアド</a:t>
              </a:r>
              <a:endParaRPr sz="1100" b="0" i="0" u="none" strike="noStrike" cap="none">
                <a:solidFill>
                  <a:srgbClr val="000000"/>
                </a:solidFill>
                <a:latin typeface="Arial"/>
                <a:ea typeface="Arial"/>
                <a:cs typeface="Arial"/>
                <a:sym typeface="Arial"/>
              </a:endParaRPr>
            </a:p>
          </p:txBody>
        </p:sp>
      </p:grpSp>
      <p:grpSp>
        <p:nvGrpSpPr>
          <p:cNvPr id="864" name="Google Shape;864;p20"/>
          <p:cNvGrpSpPr/>
          <p:nvPr/>
        </p:nvGrpSpPr>
        <p:grpSpPr>
          <a:xfrm>
            <a:off x="7134485" y="1360670"/>
            <a:ext cx="3240797" cy="2433805"/>
            <a:chOff x="7643835" y="1230091"/>
            <a:chExt cx="3240797" cy="2433805"/>
          </a:xfrm>
        </p:grpSpPr>
        <p:sp>
          <p:nvSpPr>
            <p:cNvPr id="865" name="Google Shape;865;p20"/>
            <p:cNvSpPr txBox="1"/>
            <p:nvPr/>
          </p:nvSpPr>
          <p:spPr>
            <a:xfrm>
              <a:off x="7681090" y="1230091"/>
              <a:ext cx="3203542" cy="288797"/>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納品素材制作上のご注意 </a:t>
              </a:r>
              <a:endParaRPr sz="1400" b="0" i="0" u="none" strike="noStrike" cap="none">
                <a:solidFill>
                  <a:srgbClr val="000000"/>
                </a:solidFill>
                <a:latin typeface="Arial"/>
                <a:ea typeface="Arial"/>
                <a:cs typeface="Arial"/>
                <a:sym typeface="Arial"/>
              </a:endParaRPr>
            </a:p>
          </p:txBody>
        </p:sp>
        <p:sp>
          <p:nvSpPr>
            <p:cNvPr id="866" name="Google Shape;866;p20"/>
            <p:cNvSpPr txBox="1"/>
            <p:nvPr/>
          </p:nvSpPr>
          <p:spPr>
            <a:xfrm>
              <a:off x="7643835" y="1546434"/>
              <a:ext cx="3147010" cy="2117462"/>
            </a:xfrm>
            <a:prstGeom prst="rect">
              <a:avLst/>
            </a:prstGeom>
            <a:noFill/>
            <a:ln>
              <a:noFill/>
            </a:ln>
          </p:spPr>
          <p:txBody>
            <a:bodyPr spcFirstLastPara="1" wrap="square" lIns="91425" tIns="45700" rIns="91425" bIns="45700" anchor="t" anchorCtr="0">
              <a:spAutoFit/>
            </a:bodyPr>
            <a:lstStyle/>
            <a:p>
              <a:pPr marL="228600" marR="0" lvl="0" indent="-228600" algn="l" rtl="0">
                <a:lnSpc>
                  <a:spcPct val="140000"/>
                </a:lnSpc>
                <a:spcBef>
                  <a:spcPts val="0"/>
                </a:spcBef>
                <a:spcAft>
                  <a:spcPts val="0"/>
                </a:spcAft>
                <a:buClr>
                  <a:srgbClr val="CB0003"/>
                </a:buClr>
                <a:buSzPts val="1100"/>
                <a:buFont typeface="Noto Sans Symbols"/>
                <a:buChar char="●"/>
              </a:pPr>
              <a:r>
                <a:rPr lang="ja-JP" sz="800" b="0" i="0" u="none" strike="noStrike" cap="none" dirty="0">
                  <a:solidFill>
                    <a:schemeClr val="dk1"/>
                  </a:solidFill>
                  <a:latin typeface="Arial"/>
                  <a:ea typeface="Arial"/>
                  <a:cs typeface="Arial"/>
                  <a:sym typeface="Arial"/>
                </a:rPr>
                <a:t>タップ前画像のデザインや色味は自由ではありますが、</a:t>
              </a:r>
              <a:endParaRPr sz="800" b="0" i="0" u="none" strike="noStrike" cap="none" dirty="0">
                <a:solidFill>
                  <a:schemeClr val="dk1"/>
                </a:solidFill>
                <a:latin typeface="Arial"/>
                <a:ea typeface="Arial"/>
                <a:cs typeface="Arial"/>
                <a:sym typeface="Arial"/>
              </a:endParaRPr>
            </a:p>
            <a:p>
              <a:pPr marL="0" marR="0" lvl="0" indent="0" algn="l" rtl="0">
                <a:lnSpc>
                  <a:spcPct val="140000"/>
                </a:lnSpc>
                <a:spcBef>
                  <a:spcPts val="0"/>
                </a:spcBef>
                <a:spcAft>
                  <a:spcPts val="0"/>
                </a:spcAft>
                <a:buNone/>
              </a:pPr>
              <a:r>
                <a:rPr lang="ja-JP" sz="800" b="0" i="0" u="none" strike="noStrike" cap="none" dirty="0">
                  <a:solidFill>
                    <a:schemeClr val="dk1"/>
                  </a:solidFill>
                  <a:latin typeface="Arial"/>
                  <a:ea typeface="Arial"/>
                  <a:cs typeface="Arial"/>
                  <a:sym typeface="Arial"/>
                </a:rPr>
                <a:t>　　 </a:t>
              </a:r>
              <a:r>
                <a:rPr lang="ja-JP" sz="800" b="0" i="0" u="none" strike="noStrike" cap="none" dirty="0">
                  <a:solidFill>
                    <a:srgbClr val="FF0000"/>
                  </a:solidFill>
                  <a:latin typeface="Arial"/>
                  <a:ea typeface="Arial"/>
                  <a:cs typeface="Arial"/>
                  <a:sym typeface="Arial"/>
                </a:rPr>
                <a:t>白やグレー背景</a:t>
              </a:r>
              <a:r>
                <a:rPr lang="ja-JP" sz="800" b="0" i="0" u="none" strike="noStrike" cap="none" dirty="0">
                  <a:solidFill>
                    <a:schemeClr val="dk1"/>
                  </a:solidFill>
                  <a:latin typeface="Arial"/>
                  <a:ea typeface="Arial"/>
                  <a:cs typeface="Arial"/>
                  <a:sym typeface="Arial"/>
                </a:rPr>
                <a:t>ですと存在が際立ちません。</a:t>
              </a:r>
              <a:endParaRPr sz="800" b="0" i="0" u="none" strike="noStrike" cap="none" dirty="0">
                <a:solidFill>
                  <a:schemeClr val="dk1"/>
                </a:solidFill>
                <a:latin typeface="Arial"/>
                <a:ea typeface="Arial"/>
                <a:cs typeface="Arial"/>
                <a:sym typeface="Arial"/>
              </a:endParaRPr>
            </a:p>
            <a:p>
              <a:pPr marL="228600" marR="0" lvl="0" indent="-228600" algn="l" rtl="0">
                <a:lnSpc>
                  <a:spcPct val="140000"/>
                </a:lnSpc>
                <a:spcBef>
                  <a:spcPts val="0"/>
                </a:spcBef>
                <a:spcAft>
                  <a:spcPts val="0"/>
                </a:spcAft>
                <a:buClr>
                  <a:srgbClr val="CB0003"/>
                </a:buClr>
                <a:buSzPts val="1100"/>
                <a:buFont typeface="Noto Sans Symbols"/>
                <a:buChar char="●"/>
              </a:pPr>
              <a:r>
                <a:rPr lang="ja-JP" sz="800" b="0" i="0" u="none" strike="noStrike" cap="none" dirty="0">
                  <a:solidFill>
                    <a:schemeClr val="dk1"/>
                  </a:solidFill>
                  <a:latin typeface="Arial"/>
                  <a:ea typeface="Arial"/>
                  <a:cs typeface="Arial"/>
                  <a:sym typeface="Arial"/>
                </a:rPr>
                <a:t>文字サイズは、30pixel以上を推奨します。</a:t>
              </a:r>
              <a:endParaRPr sz="800" b="0" i="0" u="none" strike="noStrike" cap="none" dirty="0">
                <a:solidFill>
                  <a:schemeClr val="dk1"/>
                </a:solidFill>
                <a:latin typeface="Arial"/>
                <a:ea typeface="Arial"/>
                <a:cs typeface="Arial"/>
                <a:sym typeface="Arial"/>
              </a:endParaRPr>
            </a:p>
            <a:p>
              <a:pPr marL="228600" marR="0" lvl="0" indent="-228600" algn="l" rtl="0">
                <a:lnSpc>
                  <a:spcPct val="140000"/>
                </a:lnSpc>
                <a:spcBef>
                  <a:spcPts val="0"/>
                </a:spcBef>
                <a:spcAft>
                  <a:spcPts val="0"/>
                </a:spcAft>
                <a:buClr>
                  <a:srgbClr val="CB0003"/>
                </a:buClr>
                <a:buSzPts val="1100"/>
                <a:buFont typeface="Noto Sans Symbols"/>
                <a:buChar char="●"/>
              </a:pPr>
              <a:r>
                <a:rPr lang="ja-JP" sz="800" b="0" i="0" u="none" strike="noStrike" cap="none" dirty="0">
                  <a:solidFill>
                    <a:schemeClr val="dk1"/>
                  </a:solidFill>
                  <a:latin typeface="Arial"/>
                  <a:ea typeface="Arial"/>
                  <a:cs typeface="Arial"/>
                  <a:sym typeface="Arial"/>
                </a:rPr>
                <a:t>タップ前画像において、タップを促す文言の挿入推奨。</a:t>
              </a:r>
              <a:endParaRPr sz="800" b="0" i="0" u="none" strike="noStrike" cap="none" dirty="0">
                <a:solidFill>
                  <a:schemeClr val="dk1"/>
                </a:solidFill>
                <a:latin typeface="Arial"/>
                <a:ea typeface="Arial"/>
                <a:cs typeface="Arial"/>
                <a:sym typeface="Arial"/>
              </a:endParaRPr>
            </a:p>
            <a:p>
              <a:pPr marL="228600" marR="0" lvl="0" indent="-228600" algn="l" rtl="0">
                <a:lnSpc>
                  <a:spcPct val="140000"/>
                </a:lnSpc>
                <a:spcBef>
                  <a:spcPts val="0"/>
                </a:spcBef>
                <a:spcAft>
                  <a:spcPts val="0"/>
                </a:spcAft>
                <a:buClr>
                  <a:srgbClr val="CB0003"/>
                </a:buClr>
                <a:buSzPts val="1100"/>
                <a:buFont typeface="Noto Sans Symbols"/>
                <a:buChar char="●"/>
              </a:pPr>
              <a:r>
                <a:rPr lang="ja-JP" sz="800" b="0" i="0" u="none" strike="noStrike" cap="none" dirty="0">
                  <a:solidFill>
                    <a:schemeClr val="dk1"/>
                  </a:solidFill>
                  <a:latin typeface="Arial"/>
                  <a:ea typeface="Arial"/>
                  <a:cs typeface="Arial"/>
                  <a:sym typeface="Arial"/>
                </a:rPr>
                <a:t>タップ後素材に</a:t>
              </a:r>
              <a:r>
                <a:rPr lang="ja-JP" sz="800" b="0" i="0" u="none" strike="noStrike" cap="none" dirty="0">
                  <a:solidFill>
                    <a:srgbClr val="222222"/>
                  </a:solidFill>
                  <a:latin typeface="Arial"/>
                  <a:ea typeface="Arial"/>
                  <a:cs typeface="Arial"/>
                  <a:sym typeface="Arial"/>
                </a:rPr>
                <a:t>二次元コードを挿入する場合は、</a:t>
              </a:r>
              <a:endParaRPr sz="800" b="0" i="0" u="none" strike="noStrike" cap="none" dirty="0">
                <a:solidFill>
                  <a:srgbClr val="222222"/>
                </a:solidFill>
                <a:latin typeface="Arial"/>
                <a:ea typeface="Arial"/>
                <a:cs typeface="Arial"/>
                <a:sym typeface="Arial"/>
              </a:endParaRPr>
            </a:p>
            <a:p>
              <a:pPr marL="0" marR="0" lvl="0" indent="0" algn="l" rtl="0">
                <a:lnSpc>
                  <a:spcPct val="140000"/>
                </a:lnSpc>
                <a:spcBef>
                  <a:spcPts val="0"/>
                </a:spcBef>
                <a:spcAft>
                  <a:spcPts val="0"/>
                </a:spcAft>
                <a:buNone/>
              </a:pPr>
              <a:r>
                <a:rPr lang="ja-JP" sz="800" b="0" i="0" u="none" strike="noStrike" cap="none" dirty="0">
                  <a:solidFill>
                    <a:srgbClr val="222222"/>
                  </a:solidFill>
                  <a:latin typeface="Arial"/>
                  <a:ea typeface="Arial"/>
                  <a:cs typeface="Arial"/>
                  <a:sym typeface="Arial"/>
                </a:rPr>
                <a:t>　　 コード部分だけで100x100を担保、可能な限り簡略な</a:t>
              </a:r>
              <a:endParaRPr sz="800" b="0" i="0" u="none" strike="noStrike" cap="none" dirty="0">
                <a:solidFill>
                  <a:srgbClr val="222222"/>
                </a:solidFill>
                <a:latin typeface="Arial"/>
                <a:ea typeface="Arial"/>
                <a:cs typeface="Arial"/>
                <a:sym typeface="Arial"/>
              </a:endParaRPr>
            </a:p>
            <a:p>
              <a:pPr marL="0" marR="0" lvl="0" indent="0" algn="l" rtl="0">
                <a:lnSpc>
                  <a:spcPct val="140000"/>
                </a:lnSpc>
                <a:spcBef>
                  <a:spcPts val="0"/>
                </a:spcBef>
                <a:spcAft>
                  <a:spcPts val="0"/>
                </a:spcAft>
                <a:buNone/>
              </a:pPr>
              <a:r>
                <a:rPr lang="ja-JP" sz="800" b="0" i="0" u="none" strike="noStrike" cap="none" dirty="0">
                  <a:solidFill>
                    <a:srgbClr val="222222"/>
                  </a:solidFill>
                  <a:latin typeface="Arial"/>
                  <a:ea typeface="Arial"/>
                  <a:cs typeface="Arial"/>
                  <a:sym typeface="Arial"/>
                </a:rPr>
                <a:t> 　　コードとしてください。ただし、外部サイトへの遷移は</a:t>
              </a:r>
              <a:endParaRPr sz="800" b="0" i="0" u="none" strike="noStrike" cap="none" dirty="0">
                <a:solidFill>
                  <a:srgbClr val="222222"/>
                </a:solidFill>
                <a:latin typeface="Arial"/>
                <a:ea typeface="Arial"/>
                <a:cs typeface="Arial"/>
                <a:sym typeface="Arial"/>
              </a:endParaRPr>
            </a:p>
            <a:p>
              <a:pPr marL="0" marR="0" lvl="0" indent="0" algn="l" rtl="0">
                <a:lnSpc>
                  <a:spcPct val="140000"/>
                </a:lnSpc>
                <a:spcBef>
                  <a:spcPts val="0"/>
                </a:spcBef>
                <a:spcAft>
                  <a:spcPts val="0"/>
                </a:spcAft>
                <a:buNone/>
              </a:pPr>
              <a:r>
                <a:rPr lang="ja-JP" sz="800" b="0" i="0" u="none" strike="noStrike" cap="none" dirty="0">
                  <a:solidFill>
                    <a:srgbClr val="222222"/>
                  </a:solidFill>
                  <a:latin typeface="Arial"/>
                  <a:ea typeface="Arial"/>
                  <a:cs typeface="Arial"/>
                  <a:sym typeface="Arial"/>
                </a:rPr>
                <a:t>　　 お客さまがご自身の端末をWi-Fi接続された後</a:t>
              </a:r>
              <a:r>
                <a:rPr lang="ja-JP" altLang="en-US" sz="800" b="0" i="0" u="none" strike="noStrike" cap="none" dirty="0">
                  <a:solidFill>
                    <a:srgbClr val="222222"/>
                  </a:solidFill>
                  <a:latin typeface="Arial"/>
                  <a:ea typeface="Arial"/>
                  <a:cs typeface="Arial"/>
                  <a:sym typeface="Arial"/>
                </a:rPr>
                <a:t>で</a:t>
              </a:r>
              <a:r>
                <a:rPr lang="ja-JP" sz="800" b="0" i="0" u="none" strike="noStrike" cap="none" dirty="0">
                  <a:solidFill>
                    <a:srgbClr val="222222"/>
                  </a:solidFill>
                  <a:latin typeface="Arial"/>
                  <a:ea typeface="Arial"/>
                  <a:cs typeface="Arial"/>
                  <a:sym typeface="Arial"/>
                </a:rPr>
                <a:t>のみ</a:t>
              </a:r>
              <a:endParaRPr sz="800" b="0" i="0" u="none" strike="noStrike" cap="none" dirty="0">
                <a:solidFill>
                  <a:srgbClr val="222222"/>
                </a:solidFill>
                <a:latin typeface="Arial"/>
                <a:ea typeface="Arial"/>
                <a:cs typeface="Arial"/>
                <a:sym typeface="Arial"/>
              </a:endParaRPr>
            </a:p>
            <a:p>
              <a:pPr marL="0" marR="0" lvl="0" indent="0" algn="l" rtl="0">
                <a:lnSpc>
                  <a:spcPct val="140000"/>
                </a:lnSpc>
                <a:spcBef>
                  <a:spcPts val="0"/>
                </a:spcBef>
                <a:spcAft>
                  <a:spcPts val="0"/>
                </a:spcAft>
                <a:buNone/>
              </a:pPr>
              <a:r>
                <a:rPr lang="ja-JP" sz="800" b="0" i="0" u="none" strike="noStrike" cap="none" dirty="0">
                  <a:solidFill>
                    <a:srgbClr val="222222"/>
                  </a:solidFill>
                  <a:latin typeface="Arial"/>
                  <a:ea typeface="Arial"/>
                  <a:cs typeface="Arial"/>
                  <a:sym typeface="Arial"/>
                </a:rPr>
                <a:t>　　 可能です。</a:t>
              </a:r>
              <a:endParaRPr dirty="0"/>
            </a:p>
            <a:p>
              <a:pPr marL="0" marR="0" lvl="0" indent="0" algn="l" rtl="0">
                <a:lnSpc>
                  <a:spcPct val="140000"/>
                </a:lnSpc>
                <a:spcBef>
                  <a:spcPts val="0"/>
                </a:spcBef>
                <a:spcAft>
                  <a:spcPts val="0"/>
                </a:spcAft>
                <a:buNone/>
              </a:pPr>
              <a:endParaRPr sz="800" b="0" i="0" u="none" strike="noStrike" cap="none" dirty="0">
                <a:solidFill>
                  <a:schemeClr val="dk1"/>
                </a:solidFill>
                <a:latin typeface="Arial"/>
                <a:ea typeface="Arial"/>
                <a:cs typeface="Arial"/>
                <a:sym typeface="Arial"/>
              </a:endParaRPr>
            </a:p>
            <a:p>
              <a:pPr marL="228600" marR="0" lvl="0" indent="-158750" algn="l" rtl="0">
                <a:lnSpc>
                  <a:spcPct val="140000"/>
                </a:lnSpc>
                <a:spcBef>
                  <a:spcPts val="0"/>
                </a:spcBef>
                <a:spcAft>
                  <a:spcPts val="0"/>
                </a:spcAft>
                <a:buClr>
                  <a:srgbClr val="CB0003"/>
                </a:buClr>
                <a:buSzPts val="1100"/>
                <a:buFont typeface="Noto Sans Symbols"/>
                <a:buNone/>
              </a:pPr>
              <a:endParaRPr sz="1400" b="0" i="0" u="none" strike="noStrike" cap="none" dirty="0">
                <a:solidFill>
                  <a:srgbClr val="000000"/>
                </a:solidFill>
                <a:latin typeface="Arial"/>
                <a:ea typeface="Arial"/>
                <a:cs typeface="Arial"/>
                <a:sym typeface="Arial"/>
              </a:endParaRPr>
            </a:p>
          </p:txBody>
        </p:sp>
      </p:grpSp>
      <p:grpSp>
        <p:nvGrpSpPr>
          <p:cNvPr id="867" name="Google Shape;867;p20"/>
          <p:cNvGrpSpPr/>
          <p:nvPr/>
        </p:nvGrpSpPr>
        <p:grpSpPr>
          <a:xfrm>
            <a:off x="7142856" y="3954126"/>
            <a:ext cx="3261310" cy="2473683"/>
            <a:chOff x="7623322" y="1257637"/>
            <a:chExt cx="3261310" cy="2473683"/>
          </a:xfrm>
        </p:grpSpPr>
        <p:sp>
          <p:nvSpPr>
            <p:cNvPr id="868" name="Google Shape;868;p20"/>
            <p:cNvSpPr txBox="1"/>
            <p:nvPr/>
          </p:nvSpPr>
          <p:spPr>
            <a:xfrm>
              <a:off x="7681090" y="1257637"/>
              <a:ext cx="3203542" cy="288797"/>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納品素材制作上のご注意 </a:t>
              </a:r>
              <a:endParaRPr sz="1400" b="0" i="0" u="none" strike="noStrike" cap="none">
                <a:solidFill>
                  <a:srgbClr val="000000"/>
                </a:solidFill>
                <a:latin typeface="Arial"/>
                <a:ea typeface="Arial"/>
                <a:cs typeface="Arial"/>
                <a:sym typeface="Arial"/>
              </a:endParaRPr>
            </a:p>
          </p:txBody>
        </p:sp>
        <p:sp>
          <p:nvSpPr>
            <p:cNvPr id="869" name="Google Shape;869;p20"/>
            <p:cNvSpPr txBox="1"/>
            <p:nvPr/>
          </p:nvSpPr>
          <p:spPr>
            <a:xfrm>
              <a:off x="7623322" y="1613858"/>
              <a:ext cx="3147010" cy="2117462"/>
            </a:xfrm>
            <a:prstGeom prst="rect">
              <a:avLst/>
            </a:prstGeom>
            <a:noFill/>
            <a:ln>
              <a:noFill/>
            </a:ln>
          </p:spPr>
          <p:txBody>
            <a:bodyPr spcFirstLastPara="1" wrap="square" lIns="91425" tIns="45700" rIns="91425" bIns="45700" anchor="t" anchorCtr="0">
              <a:spAutoFit/>
            </a:bodyPr>
            <a:lstStyle/>
            <a:p>
              <a:pPr marL="228600" marR="0" lvl="0" indent="-228600" algn="l" rtl="0">
                <a:lnSpc>
                  <a:spcPct val="140000"/>
                </a:lnSpc>
                <a:spcBef>
                  <a:spcPts val="0"/>
                </a:spcBef>
                <a:spcAft>
                  <a:spcPts val="0"/>
                </a:spcAft>
                <a:buClr>
                  <a:srgbClr val="CB0003"/>
                </a:buClr>
                <a:buSzPts val="1100"/>
                <a:buFont typeface="Noto Sans Symbols"/>
                <a:buChar char="●"/>
              </a:pPr>
              <a:r>
                <a:rPr lang="ja-JP" sz="800" b="0" i="0" u="none" strike="noStrike" cap="none" dirty="0">
                  <a:solidFill>
                    <a:schemeClr val="dk1"/>
                  </a:solidFill>
                  <a:latin typeface="Arial"/>
                  <a:ea typeface="Arial"/>
                  <a:cs typeface="Arial"/>
                  <a:sym typeface="Arial"/>
                </a:rPr>
                <a:t>タップ前画像のデザインや色味は自由ではありますが</a:t>
              </a:r>
              <a:r>
                <a:rPr lang="ja-JP" altLang="en-US" sz="800" b="0" i="0" u="none" strike="noStrike" cap="none" dirty="0">
                  <a:solidFill>
                    <a:schemeClr val="dk1"/>
                  </a:solidFill>
                  <a:latin typeface="Arial"/>
                  <a:ea typeface="Arial"/>
                  <a:cs typeface="Arial"/>
                  <a:sym typeface="Arial"/>
                </a:rPr>
                <a:t>、</a:t>
              </a:r>
              <a:endParaRPr sz="800" b="0" i="0" u="none" strike="noStrike" cap="none" dirty="0">
                <a:solidFill>
                  <a:schemeClr val="dk1"/>
                </a:solidFill>
                <a:latin typeface="Arial"/>
                <a:ea typeface="Arial"/>
                <a:cs typeface="Arial"/>
                <a:sym typeface="Arial"/>
              </a:endParaRPr>
            </a:p>
            <a:p>
              <a:pPr marL="0" marR="0" lvl="0" indent="0" algn="l" rtl="0">
                <a:lnSpc>
                  <a:spcPct val="140000"/>
                </a:lnSpc>
                <a:spcBef>
                  <a:spcPts val="0"/>
                </a:spcBef>
                <a:spcAft>
                  <a:spcPts val="0"/>
                </a:spcAft>
                <a:buNone/>
              </a:pPr>
              <a:r>
                <a:rPr lang="ja-JP" sz="800" b="0" i="0" u="none" strike="noStrike" cap="none" dirty="0">
                  <a:solidFill>
                    <a:schemeClr val="dk1"/>
                  </a:solidFill>
                  <a:latin typeface="Arial"/>
                  <a:ea typeface="Arial"/>
                  <a:cs typeface="Arial"/>
                  <a:sym typeface="Arial"/>
                </a:rPr>
                <a:t>　　 </a:t>
              </a:r>
              <a:r>
                <a:rPr lang="ja-JP" sz="800" b="0" i="0" u="none" strike="noStrike" cap="none" dirty="0">
                  <a:solidFill>
                    <a:srgbClr val="FF0000"/>
                  </a:solidFill>
                  <a:latin typeface="Arial"/>
                  <a:ea typeface="Arial"/>
                  <a:cs typeface="Arial"/>
                  <a:sym typeface="Arial"/>
                </a:rPr>
                <a:t>黒背景</a:t>
              </a:r>
              <a:r>
                <a:rPr lang="ja-JP" sz="800" b="0" i="0" u="none" strike="noStrike" cap="none" dirty="0">
                  <a:solidFill>
                    <a:schemeClr val="dk1"/>
                  </a:solidFill>
                  <a:latin typeface="Arial"/>
                  <a:ea typeface="Arial"/>
                  <a:cs typeface="Arial"/>
                  <a:sym typeface="Arial"/>
                </a:rPr>
                <a:t>ですと存在が際立ちません。</a:t>
              </a:r>
              <a:endParaRPr sz="800" b="0" i="0" u="none" strike="noStrike" cap="none" dirty="0">
                <a:solidFill>
                  <a:schemeClr val="dk1"/>
                </a:solidFill>
                <a:latin typeface="Arial"/>
                <a:ea typeface="Arial"/>
                <a:cs typeface="Arial"/>
                <a:sym typeface="Arial"/>
              </a:endParaRPr>
            </a:p>
            <a:p>
              <a:pPr marL="228600" marR="0" lvl="0" indent="-228600" algn="l" rtl="0">
                <a:lnSpc>
                  <a:spcPct val="140000"/>
                </a:lnSpc>
                <a:spcBef>
                  <a:spcPts val="0"/>
                </a:spcBef>
                <a:spcAft>
                  <a:spcPts val="0"/>
                </a:spcAft>
                <a:buClr>
                  <a:srgbClr val="CB0003"/>
                </a:buClr>
                <a:buSzPts val="1100"/>
                <a:buFont typeface="Noto Sans Symbols"/>
                <a:buChar char="●"/>
              </a:pPr>
              <a:r>
                <a:rPr lang="ja-JP" sz="800" b="0" i="0" u="none" strike="noStrike" cap="none" dirty="0">
                  <a:solidFill>
                    <a:schemeClr val="dk1"/>
                  </a:solidFill>
                  <a:latin typeface="Arial"/>
                  <a:ea typeface="Arial"/>
                  <a:cs typeface="Arial"/>
                  <a:sym typeface="Arial"/>
                </a:rPr>
                <a:t>文字サイズは、30pixel以上を推奨します。</a:t>
              </a:r>
              <a:endParaRPr sz="800" b="0" i="0" u="none" strike="noStrike" cap="none" dirty="0">
                <a:solidFill>
                  <a:schemeClr val="dk1"/>
                </a:solidFill>
                <a:latin typeface="Arial"/>
                <a:ea typeface="Arial"/>
                <a:cs typeface="Arial"/>
                <a:sym typeface="Arial"/>
              </a:endParaRPr>
            </a:p>
            <a:p>
              <a:pPr marL="228600" marR="0" lvl="0" indent="-228600" algn="l" rtl="0">
                <a:lnSpc>
                  <a:spcPct val="140000"/>
                </a:lnSpc>
                <a:spcBef>
                  <a:spcPts val="0"/>
                </a:spcBef>
                <a:spcAft>
                  <a:spcPts val="0"/>
                </a:spcAft>
                <a:buClr>
                  <a:srgbClr val="CB0003"/>
                </a:buClr>
                <a:buSzPts val="1100"/>
                <a:buFont typeface="Noto Sans Symbols"/>
                <a:buChar char="●"/>
              </a:pPr>
              <a:r>
                <a:rPr lang="ja-JP" sz="800" b="0" i="0" u="none" strike="noStrike" cap="none" dirty="0">
                  <a:solidFill>
                    <a:schemeClr val="dk1"/>
                  </a:solidFill>
                  <a:latin typeface="Arial"/>
                  <a:ea typeface="Arial"/>
                  <a:cs typeface="Arial"/>
                  <a:sym typeface="Arial"/>
                </a:rPr>
                <a:t>タップ前画像において、タップを促す文言の挿入推奨。</a:t>
              </a:r>
              <a:endParaRPr sz="800" b="0" i="0" u="none" strike="noStrike" cap="none" dirty="0">
                <a:solidFill>
                  <a:schemeClr val="dk1"/>
                </a:solidFill>
                <a:latin typeface="Arial"/>
                <a:ea typeface="Arial"/>
                <a:cs typeface="Arial"/>
                <a:sym typeface="Arial"/>
              </a:endParaRPr>
            </a:p>
            <a:p>
              <a:pPr marL="228600" marR="0" lvl="0" indent="-228600" algn="l" rtl="0">
                <a:lnSpc>
                  <a:spcPct val="140000"/>
                </a:lnSpc>
                <a:spcBef>
                  <a:spcPts val="0"/>
                </a:spcBef>
                <a:spcAft>
                  <a:spcPts val="0"/>
                </a:spcAft>
                <a:buClr>
                  <a:srgbClr val="CB0003"/>
                </a:buClr>
                <a:buSzPts val="1100"/>
                <a:buFont typeface="Noto Sans Symbols"/>
                <a:buChar char="●"/>
              </a:pPr>
              <a:r>
                <a:rPr lang="ja-JP" sz="800" b="0" i="0" u="none" strike="noStrike" cap="none" dirty="0">
                  <a:solidFill>
                    <a:schemeClr val="dk1"/>
                  </a:solidFill>
                  <a:latin typeface="Arial"/>
                  <a:ea typeface="Arial"/>
                  <a:cs typeface="Arial"/>
                  <a:sym typeface="Arial"/>
                </a:rPr>
                <a:t>タップ後素材に</a:t>
              </a:r>
              <a:r>
                <a:rPr lang="ja-JP" sz="800" b="0" i="0" u="none" strike="noStrike" cap="none" dirty="0">
                  <a:solidFill>
                    <a:srgbClr val="222222"/>
                  </a:solidFill>
                  <a:latin typeface="Arial"/>
                  <a:ea typeface="Arial"/>
                  <a:cs typeface="Arial"/>
                  <a:sym typeface="Arial"/>
                </a:rPr>
                <a:t>二次元コードを挿入する場合は、</a:t>
              </a:r>
              <a:endParaRPr sz="800" b="0" i="0" u="none" strike="noStrike" cap="none" dirty="0">
                <a:solidFill>
                  <a:srgbClr val="222222"/>
                </a:solidFill>
                <a:latin typeface="Arial"/>
                <a:ea typeface="Arial"/>
                <a:cs typeface="Arial"/>
                <a:sym typeface="Arial"/>
              </a:endParaRPr>
            </a:p>
            <a:p>
              <a:pPr marL="0" marR="0" lvl="0" indent="0" algn="l" rtl="0">
                <a:lnSpc>
                  <a:spcPct val="140000"/>
                </a:lnSpc>
                <a:spcBef>
                  <a:spcPts val="0"/>
                </a:spcBef>
                <a:spcAft>
                  <a:spcPts val="0"/>
                </a:spcAft>
                <a:buNone/>
              </a:pPr>
              <a:r>
                <a:rPr lang="ja-JP" sz="800" b="0" i="0" u="none" strike="noStrike" cap="none" dirty="0">
                  <a:solidFill>
                    <a:srgbClr val="222222"/>
                  </a:solidFill>
                  <a:latin typeface="Arial"/>
                  <a:ea typeface="Arial"/>
                  <a:cs typeface="Arial"/>
                  <a:sym typeface="Arial"/>
                </a:rPr>
                <a:t>　　 コード部分だけで100x100を担保、可能な限り簡略な</a:t>
              </a:r>
              <a:endParaRPr sz="800" b="0" i="0" u="none" strike="noStrike" cap="none" dirty="0">
                <a:solidFill>
                  <a:srgbClr val="222222"/>
                </a:solidFill>
                <a:latin typeface="Arial"/>
                <a:ea typeface="Arial"/>
                <a:cs typeface="Arial"/>
                <a:sym typeface="Arial"/>
              </a:endParaRPr>
            </a:p>
            <a:p>
              <a:pPr marL="0" marR="0" lvl="0" indent="0" algn="l" rtl="0">
                <a:lnSpc>
                  <a:spcPct val="140000"/>
                </a:lnSpc>
                <a:spcBef>
                  <a:spcPts val="0"/>
                </a:spcBef>
                <a:spcAft>
                  <a:spcPts val="0"/>
                </a:spcAft>
                <a:buNone/>
              </a:pPr>
              <a:r>
                <a:rPr lang="ja-JP" sz="800" b="0" i="0" u="none" strike="noStrike" cap="none" dirty="0">
                  <a:solidFill>
                    <a:srgbClr val="222222"/>
                  </a:solidFill>
                  <a:latin typeface="Arial"/>
                  <a:ea typeface="Arial"/>
                  <a:cs typeface="Arial"/>
                  <a:sym typeface="Arial"/>
                </a:rPr>
                <a:t> 　　コードとしてください。ただし、外部サイトへの遷移は</a:t>
              </a:r>
              <a:endParaRPr sz="800" b="0" i="0" u="none" strike="noStrike" cap="none" dirty="0">
                <a:solidFill>
                  <a:srgbClr val="222222"/>
                </a:solidFill>
                <a:latin typeface="Arial"/>
                <a:ea typeface="Arial"/>
                <a:cs typeface="Arial"/>
                <a:sym typeface="Arial"/>
              </a:endParaRPr>
            </a:p>
            <a:p>
              <a:pPr marL="0" marR="0" lvl="0" indent="0" algn="l" rtl="0">
                <a:lnSpc>
                  <a:spcPct val="140000"/>
                </a:lnSpc>
                <a:spcBef>
                  <a:spcPts val="0"/>
                </a:spcBef>
                <a:spcAft>
                  <a:spcPts val="0"/>
                </a:spcAft>
                <a:buNone/>
              </a:pPr>
              <a:r>
                <a:rPr lang="ja-JP" sz="800" b="0" i="0" u="none" strike="noStrike" cap="none" dirty="0">
                  <a:solidFill>
                    <a:srgbClr val="222222"/>
                  </a:solidFill>
                  <a:latin typeface="Arial"/>
                  <a:ea typeface="Arial"/>
                  <a:cs typeface="Arial"/>
                  <a:sym typeface="Arial"/>
                </a:rPr>
                <a:t>　　 お客さまがご自身の端末をWi-Fi接続された後</a:t>
              </a:r>
              <a:r>
                <a:rPr lang="ja-JP" altLang="en-US" sz="800" b="0" i="0" u="none" strike="noStrike" cap="none" dirty="0">
                  <a:solidFill>
                    <a:srgbClr val="222222"/>
                  </a:solidFill>
                  <a:latin typeface="Arial"/>
                  <a:ea typeface="Arial"/>
                  <a:cs typeface="Arial"/>
                  <a:sym typeface="Arial"/>
                </a:rPr>
                <a:t>で</a:t>
              </a:r>
              <a:r>
                <a:rPr lang="ja-JP" sz="800" b="0" i="0" u="none" strike="noStrike" cap="none" dirty="0">
                  <a:solidFill>
                    <a:srgbClr val="222222"/>
                  </a:solidFill>
                  <a:latin typeface="Arial"/>
                  <a:ea typeface="Arial"/>
                  <a:cs typeface="Arial"/>
                  <a:sym typeface="Arial"/>
                </a:rPr>
                <a:t>のみ</a:t>
              </a:r>
              <a:endParaRPr lang="ja-JP" altLang="en-US" sz="800" b="0" i="0" u="none" strike="noStrike" cap="none" dirty="0">
                <a:solidFill>
                  <a:srgbClr val="222222"/>
                </a:solidFill>
                <a:latin typeface="Arial"/>
                <a:ea typeface="Arial"/>
                <a:cs typeface="Arial"/>
                <a:sym typeface="Arial"/>
              </a:endParaRPr>
            </a:p>
            <a:p>
              <a:pPr marL="0" marR="0" lvl="0" indent="0" algn="l" rtl="0">
                <a:lnSpc>
                  <a:spcPct val="140000"/>
                </a:lnSpc>
                <a:spcBef>
                  <a:spcPts val="0"/>
                </a:spcBef>
                <a:spcAft>
                  <a:spcPts val="0"/>
                </a:spcAft>
                <a:buNone/>
              </a:pPr>
              <a:r>
                <a:rPr lang="ja-JP" altLang="en-US" sz="800" b="0" i="0" u="none" strike="noStrike" cap="none" dirty="0">
                  <a:solidFill>
                    <a:srgbClr val="222222"/>
                  </a:solidFill>
                  <a:latin typeface="Arial"/>
                  <a:ea typeface="Arial"/>
                  <a:cs typeface="Arial"/>
                  <a:sym typeface="Arial"/>
                </a:rPr>
                <a:t>　　 可能です。</a:t>
              </a:r>
              <a:endParaRPr lang="ja-JP" altLang="en-US" dirty="0"/>
            </a:p>
            <a:p>
              <a:pPr marL="0" marR="0" lvl="0" indent="0" algn="l" rtl="0">
                <a:lnSpc>
                  <a:spcPct val="140000"/>
                </a:lnSpc>
                <a:spcBef>
                  <a:spcPts val="0"/>
                </a:spcBef>
                <a:spcAft>
                  <a:spcPts val="0"/>
                </a:spcAft>
                <a:buNone/>
              </a:pPr>
              <a:endParaRPr sz="800" b="0" i="0" u="none" strike="noStrike" cap="none" dirty="0">
                <a:solidFill>
                  <a:schemeClr val="dk1"/>
                </a:solidFill>
                <a:latin typeface="Arial"/>
                <a:ea typeface="Arial"/>
                <a:cs typeface="Arial"/>
                <a:sym typeface="Arial"/>
              </a:endParaRPr>
            </a:p>
            <a:p>
              <a:pPr marL="228600" marR="0" lvl="0" indent="-158750" algn="l" rtl="0">
                <a:lnSpc>
                  <a:spcPct val="140000"/>
                </a:lnSpc>
                <a:spcBef>
                  <a:spcPts val="0"/>
                </a:spcBef>
                <a:spcAft>
                  <a:spcPts val="0"/>
                </a:spcAft>
                <a:buClr>
                  <a:srgbClr val="CB0003"/>
                </a:buClr>
                <a:buSzPts val="1100"/>
                <a:buFont typeface="Noto Sans Symbols"/>
                <a:buNone/>
              </a:pPr>
              <a:endParaRPr sz="1400" b="0" i="0" u="none" strike="noStrike" cap="none" dirty="0">
                <a:solidFill>
                  <a:srgbClr val="000000"/>
                </a:solidFill>
                <a:latin typeface="Arial"/>
                <a:ea typeface="Arial"/>
                <a:cs typeface="Arial"/>
                <a:sym typeface="Arial"/>
              </a:endParaRPr>
            </a:p>
          </p:txBody>
        </p:sp>
      </p:grpSp>
      <p:graphicFrame>
        <p:nvGraphicFramePr>
          <p:cNvPr id="870" name="Google Shape;870;p20"/>
          <p:cNvGraphicFramePr/>
          <p:nvPr>
            <p:extLst>
              <p:ext uri="{D42A27DB-BD31-4B8C-83A1-F6EECF244321}">
                <p14:modId xmlns:p14="http://schemas.microsoft.com/office/powerpoint/2010/main" val="2351764685"/>
              </p:ext>
            </p:extLst>
          </p:nvPr>
        </p:nvGraphicFramePr>
        <p:xfrm>
          <a:off x="746551" y="1968471"/>
          <a:ext cx="6306800" cy="538575"/>
        </p:xfrm>
        <a:graphic>
          <a:graphicData uri="http://schemas.openxmlformats.org/drawingml/2006/table">
            <a:tbl>
              <a:tblPr>
                <a:noFill/>
                <a:tableStyleId>{C91D7573-8F3B-4C52-A294-5E186322EEFB}</a:tableStyleId>
              </a:tblPr>
              <a:tblGrid>
                <a:gridCol w="882050">
                  <a:extLst>
                    <a:ext uri="{9D8B030D-6E8A-4147-A177-3AD203B41FA5}">
                      <a16:colId xmlns:a16="http://schemas.microsoft.com/office/drawing/2014/main" val="20000"/>
                    </a:ext>
                  </a:extLst>
                </a:gridCol>
                <a:gridCol w="2509200">
                  <a:extLst>
                    <a:ext uri="{9D8B030D-6E8A-4147-A177-3AD203B41FA5}">
                      <a16:colId xmlns:a16="http://schemas.microsoft.com/office/drawing/2014/main" val="20001"/>
                    </a:ext>
                  </a:extLst>
                </a:gridCol>
                <a:gridCol w="2915550">
                  <a:extLst>
                    <a:ext uri="{9D8B030D-6E8A-4147-A177-3AD203B41FA5}">
                      <a16:colId xmlns:a16="http://schemas.microsoft.com/office/drawing/2014/main" val="20002"/>
                    </a:ext>
                  </a:extLst>
                </a:gridCol>
              </a:tblGrid>
              <a:tr h="238300">
                <a:tc rowSpan="2">
                  <a:txBody>
                    <a:bodyPr/>
                    <a:lstStyle/>
                    <a:p>
                      <a:pPr marL="0" marR="0" lvl="0" indent="0" algn="ctr" rtl="0">
                        <a:lnSpc>
                          <a:spcPct val="100000"/>
                        </a:lnSpc>
                        <a:spcBef>
                          <a:spcPts val="0"/>
                        </a:spcBef>
                        <a:spcAft>
                          <a:spcPts val="0"/>
                        </a:spcAft>
                        <a:buClr>
                          <a:srgbClr val="000000"/>
                        </a:buClr>
                        <a:buSzPts val="1800"/>
                        <a:buFont typeface="Arial"/>
                        <a:buNone/>
                      </a:pPr>
                      <a:r>
                        <a:rPr lang="ja-JP" sz="1200" b="1" u="none" strike="noStrike" cap="none">
                          <a:solidFill>
                            <a:schemeClr val="lt1"/>
                          </a:solidFill>
                          <a:latin typeface="Arial"/>
                          <a:ea typeface="Arial"/>
                          <a:cs typeface="Arial"/>
                          <a:sym typeface="Arial"/>
                        </a:rPr>
                        <a:t>タップ前</a:t>
                      </a:r>
                      <a:endParaRPr sz="1200" b="1" u="none" strike="noStrike" cap="none">
                        <a:solidFill>
                          <a:schemeClr val="lt1"/>
                        </a:solidFill>
                        <a:latin typeface="Arial"/>
                        <a:ea typeface="Arial"/>
                        <a:cs typeface="Arial"/>
                        <a:sym typeface="Arial"/>
                      </a:endParaRPr>
                    </a:p>
                  </a:txBody>
                  <a:tcPr marL="28575" marR="28575" marT="19050" marB="19050" anchor="ctr">
                    <a:solidFill>
                      <a:srgbClr val="76717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100" b="1" u="none" strike="noStrike" cap="none">
                          <a:solidFill>
                            <a:srgbClr val="FFFFFF"/>
                          </a:solidFill>
                          <a:latin typeface="Arial"/>
                          <a:ea typeface="Arial"/>
                          <a:cs typeface="Arial"/>
                          <a:sym typeface="Arial"/>
                        </a:rPr>
                        <a:t>メニュー名</a:t>
                      </a:r>
                      <a:endParaRPr sz="1100" b="1" u="none" strike="noStrike" cap="none">
                        <a:solidFill>
                          <a:srgbClr val="FFFFFF"/>
                        </a:solidFill>
                        <a:latin typeface="Arial"/>
                        <a:ea typeface="Arial"/>
                        <a:cs typeface="Arial"/>
                        <a:sym typeface="Arial"/>
                      </a:endParaRPr>
                    </a:p>
                  </a:txBody>
                  <a:tcPr marL="28575" marR="28575" marT="19050" marB="19050" anchor="ctr">
                    <a:lnB w="12700" cap="flat" cmpd="sng">
                      <a:solidFill>
                        <a:schemeClr val="dk1"/>
                      </a:solidFill>
                      <a:prstDash val="solid"/>
                      <a:round/>
                      <a:headEnd type="none" w="sm" len="sm"/>
                      <a:tailEnd type="none" w="sm" len="sm"/>
                    </a:lnB>
                    <a:solidFill>
                      <a:srgbClr val="76717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100" b="1" u="none" strike="noStrike" cap="none" dirty="0">
                          <a:solidFill>
                            <a:srgbClr val="FFFFFF"/>
                          </a:solidFill>
                          <a:latin typeface="Arial"/>
                          <a:ea typeface="Arial"/>
                          <a:cs typeface="Arial"/>
                          <a:sym typeface="Arial"/>
                        </a:rPr>
                        <a:t>バナーサイズ（ﾋﾟｸｾﾙ）　＊jpeg形式</a:t>
                      </a:r>
                      <a:endParaRPr sz="1100" b="1" u="none" strike="noStrike" cap="none" dirty="0">
                        <a:solidFill>
                          <a:srgbClr val="FFFFFF"/>
                        </a:solidFill>
                        <a:latin typeface="Arial"/>
                        <a:ea typeface="Arial"/>
                        <a:cs typeface="Arial"/>
                        <a:sym typeface="Arial"/>
                      </a:endParaRPr>
                    </a:p>
                  </a:txBody>
                  <a:tcPr marL="0" marR="0" marT="19050" marB="19050" anchor="ctr">
                    <a:lnB w="12700" cap="flat" cmpd="sng">
                      <a:solidFill>
                        <a:schemeClr val="dk1"/>
                      </a:solidFill>
                      <a:prstDash val="solid"/>
                      <a:round/>
                      <a:headEnd type="none" w="sm" len="sm"/>
                      <a:tailEnd type="none" w="sm" len="sm"/>
                    </a:lnB>
                    <a:solidFill>
                      <a:srgbClr val="767171"/>
                    </a:solidFill>
                  </a:tcPr>
                </a:tc>
                <a:extLst>
                  <a:ext uri="{0D108BD9-81ED-4DB2-BD59-A6C34878D82A}">
                    <a16:rowId xmlns:a16="http://schemas.microsoft.com/office/drawing/2014/main" val="10000"/>
                  </a:ext>
                </a:extLst>
              </a:tr>
              <a:tr h="300275">
                <a:tc vMerge="1">
                  <a:txBody>
                    <a:bodyPr/>
                    <a:lstStyle/>
                    <a:p>
                      <a:endParaRPr lang="ja-JP"/>
                    </a:p>
                  </a:txBody>
                  <a:tcPr/>
                </a:tc>
                <a:tc>
                  <a:txBody>
                    <a:bodyPr/>
                    <a:lstStyle/>
                    <a:p>
                      <a:pPr marL="0" marR="0" lvl="0" indent="0" algn="l" rtl="0">
                        <a:lnSpc>
                          <a:spcPct val="100000"/>
                        </a:lnSpc>
                        <a:spcBef>
                          <a:spcPts val="0"/>
                        </a:spcBef>
                        <a:spcAft>
                          <a:spcPts val="0"/>
                        </a:spcAft>
                        <a:buNone/>
                      </a:pPr>
                      <a:r>
                        <a:rPr lang="ja-JP" sz="1050" u="none" strike="noStrike" cap="none" dirty="0">
                          <a:latin typeface="Arial"/>
                          <a:ea typeface="Arial"/>
                          <a:cs typeface="Arial"/>
                          <a:sym typeface="Arial"/>
                        </a:rPr>
                        <a:t>国内線 バナーアド</a:t>
                      </a:r>
                      <a:endParaRPr sz="1050" u="none" strike="noStrike" cap="none" dirty="0"/>
                    </a:p>
                  </a:txBody>
                  <a:tcPr marL="91450" marR="91450" marT="45725" marB="45725">
                    <a:lnT w="12700" cap="flat" cmpd="sng">
                      <a:solidFill>
                        <a:schemeClr val="dk1"/>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rgbClr val="000000"/>
                        </a:buClr>
                        <a:buSzPts val="1400"/>
                        <a:buFont typeface="Arial"/>
                        <a:buNone/>
                      </a:pPr>
                      <a:r>
                        <a:rPr lang="ja-JP" sz="1050" u="none" strike="noStrike" cap="none" dirty="0">
                          <a:latin typeface="Arial"/>
                          <a:ea typeface="Arial"/>
                          <a:cs typeface="Arial"/>
                          <a:sym typeface="Arial"/>
                        </a:rPr>
                        <a:t>970</a:t>
                      </a:r>
                      <a:r>
                        <a:rPr lang="ja-JP" altLang="ja-JP" sz="1050" u="none" strike="noStrike" cap="none" dirty="0">
                          <a:latin typeface="Arial"/>
                          <a:ea typeface="Arial"/>
                          <a:cs typeface="Arial"/>
                          <a:sym typeface="Arial"/>
                        </a:rPr>
                        <a:t> ｘ </a:t>
                      </a:r>
                      <a:r>
                        <a:rPr lang="ja-JP" sz="1050" u="none" strike="noStrike" cap="none" dirty="0">
                          <a:latin typeface="Arial"/>
                          <a:ea typeface="Arial"/>
                          <a:cs typeface="Arial"/>
                          <a:sym typeface="Arial"/>
                        </a:rPr>
                        <a:t>90</a:t>
                      </a:r>
                      <a:endParaRPr sz="1050" u="none" strike="noStrike" cap="none" dirty="0">
                        <a:latin typeface="Arial"/>
                        <a:ea typeface="Arial"/>
                        <a:cs typeface="Arial"/>
                        <a:sym typeface="Arial"/>
                      </a:endParaRPr>
                    </a:p>
                  </a:txBody>
                  <a:tcPr marL="28575" marR="28575" marT="19050" marB="1905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871" name="Google Shape;871;p20"/>
          <p:cNvGraphicFramePr/>
          <p:nvPr>
            <p:extLst>
              <p:ext uri="{D42A27DB-BD31-4B8C-83A1-F6EECF244321}">
                <p14:modId xmlns:p14="http://schemas.microsoft.com/office/powerpoint/2010/main" val="1244152535"/>
              </p:ext>
            </p:extLst>
          </p:nvPr>
        </p:nvGraphicFramePr>
        <p:xfrm>
          <a:off x="746551" y="2552159"/>
          <a:ext cx="6306800" cy="778925"/>
        </p:xfrm>
        <a:graphic>
          <a:graphicData uri="http://schemas.openxmlformats.org/drawingml/2006/table">
            <a:tbl>
              <a:tblPr>
                <a:noFill/>
                <a:tableStyleId>{C91D7573-8F3B-4C52-A294-5E186322EEFB}</a:tableStyleId>
              </a:tblPr>
              <a:tblGrid>
                <a:gridCol w="874275">
                  <a:extLst>
                    <a:ext uri="{9D8B030D-6E8A-4147-A177-3AD203B41FA5}">
                      <a16:colId xmlns:a16="http://schemas.microsoft.com/office/drawing/2014/main" val="20000"/>
                    </a:ext>
                  </a:extLst>
                </a:gridCol>
                <a:gridCol w="2508425">
                  <a:extLst>
                    <a:ext uri="{9D8B030D-6E8A-4147-A177-3AD203B41FA5}">
                      <a16:colId xmlns:a16="http://schemas.microsoft.com/office/drawing/2014/main" val="20001"/>
                    </a:ext>
                  </a:extLst>
                </a:gridCol>
                <a:gridCol w="2924100">
                  <a:extLst>
                    <a:ext uri="{9D8B030D-6E8A-4147-A177-3AD203B41FA5}">
                      <a16:colId xmlns:a16="http://schemas.microsoft.com/office/drawing/2014/main" val="20002"/>
                    </a:ext>
                  </a:extLst>
                </a:gridCol>
              </a:tblGrid>
              <a:tr h="283625">
                <a:tc rowSpan="2">
                  <a:txBody>
                    <a:bodyPr/>
                    <a:lstStyle/>
                    <a:p>
                      <a:pPr marL="0" marR="0" lvl="0" indent="0" algn="ctr" rtl="0">
                        <a:lnSpc>
                          <a:spcPct val="100000"/>
                        </a:lnSpc>
                        <a:spcBef>
                          <a:spcPts val="0"/>
                        </a:spcBef>
                        <a:spcAft>
                          <a:spcPts val="0"/>
                        </a:spcAft>
                        <a:buClr>
                          <a:srgbClr val="000000"/>
                        </a:buClr>
                        <a:buSzPts val="1800"/>
                        <a:buFont typeface="Arial"/>
                        <a:buNone/>
                      </a:pPr>
                      <a:r>
                        <a:rPr lang="ja-JP" sz="1200" b="1" u="none" strike="noStrike" cap="none">
                          <a:solidFill>
                            <a:schemeClr val="lt1"/>
                          </a:solidFill>
                        </a:rPr>
                        <a:t>タップ後   </a:t>
                      </a:r>
                      <a:endParaRPr sz="1200" b="1" u="none" strike="noStrike" cap="none">
                        <a:solidFill>
                          <a:schemeClr val="lt1"/>
                        </a:solidFill>
                        <a:latin typeface="Arial"/>
                        <a:ea typeface="Arial"/>
                        <a:cs typeface="Arial"/>
                        <a:sym typeface="Arial"/>
                      </a:endParaRPr>
                    </a:p>
                  </a:txBody>
                  <a:tcPr marL="28575" marR="28575" marT="19050" marB="19050" anchor="ctr">
                    <a:solidFill>
                      <a:srgbClr val="76717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ja-JP" sz="1050" u="none" strike="noStrike" cap="none"/>
                        <a:t>静止画を表示させる場合</a:t>
                      </a:r>
                      <a:endParaRPr sz="1050" u="none" strike="noStrike" cap="none">
                        <a:latin typeface="Arial"/>
                        <a:ea typeface="Arial"/>
                        <a:cs typeface="Arial"/>
                        <a:sym typeface="Arial"/>
                      </a:endParaRPr>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400"/>
                        <a:buFont typeface="Arial"/>
                        <a:buNone/>
                      </a:pPr>
                      <a:r>
                        <a:rPr lang="ja-JP" sz="1050" u="none" strike="noStrike" cap="none" dirty="0"/>
                        <a:t>1920</a:t>
                      </a:r>
                      <a:r>
                        <a:rPr lang="ja-JP" altLang="ja-JP" sz="1050" u="none" strike="noStrike" cap="none" dirty="0">
                          <a:latin typeface="Arial"/>
                          <a:ea typeface="Arial"/>
                          <a:cs typeface="Arial"/>
                          <a:sym typeface="Arial"/>
                        </a:rPr>
                        <a:t> ｘ </a:t>
                      </a:r>
                      <a:r>
                        <a:rPr lang="ja-JP" sz="1050" u="none" strike="noStrike" cap="none" dirty="0"/>
                        <a:t>1080</a:t>
                      </a:r>
                      <a:endParaRPr sz="1050" u="none" strike="noStrike" cap="none" dirty="0">
                        <a:latin typeface="Arial"/>
                        <a:ea typeface="Arial"/>
                        <a:cs typeface="Arial"/>
                        <a:sym typeface="Arial"/>
                      </a:endParaRPr>
                    </a:p>
                  </a:txBody>
                  <a:tcPr marL="28575" marR="28575" marT="19050" marB="19050" anchor="ctr"/>
                </a:tc>
                <a:extLst>
                  <a:ext uri="{0D108BD9-81ED-4DB2-BD59-A6C34878D82A}">
                    <a16:rowId xmlns:a16="http://schemas.microsoft.com/office/drawing/2014/main" val="10000"/>
                  </a:ext>
                </a:extLst>
              </a:tr>
              <a:tr h="420925">
                <a:tc vMerge="1">
                  <a:txBody>
                    <a:bodyPr/>
                    <a:lstStyle/>
                    <a:p>
                      <a:endParaRPr lang="ja-JP"/>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ja-JP" sz="1050" u="none" strike="noStrike" cap="none"/>
                        <a:t>動画を表示させる場合</a:t>
                      </a:r>
                      <a:endParaRPr sz="1050" u="none" strike="noStrike" cap="none">
                        <a:latin typeface="Arial"/>
                        <a:ea typeface="Arial"/>
                        <a:cs typeface="Arial"/>
                        <a:sym typeface="Arial"/>
                      </a:endParaRPr>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200"/>
                        <a:buFont typeface="Arial"/>
                        <a:buNone/>
                      </a:pPr>
                      <a:r>
                        <a:rPr lang="ja-JP" sz="1000" u="none" strike="noStrike" cap="none" dirty="0"/>
                        <a:t>別途各営業担当より</a:t>
                      </a:r>
                      <a:endParaRPr sz="1000" u="none" strike="noStrike" cap="none" dirty="0"/>
                    </a:p>
                    <a:p>
                      <a:pPr marL="0" marR="0" lvl="0" indent="0" algn="l" rtl="0">
                        <a:lnSpc>
                          <a:spcPct val="100000"/>
                        </a:lnSpc>
                        <a:spcBef>
                          <a:spcPts val="0"/>
                        </a:spcBef>
                        <a:spcAft>
                          <a:spcPts val="0"/>
                        </a:spcAft>
                        <a:buClr>
                          <a:srgbClr val="000000"/>
                        </a:buClr>
                        <a:buSzPts val="1200"/>
                        <a:buFont typeface="Arial"/>
                        <a:buNone/>
                      </a:pPr>
                      <a:r>
                        <a:rPr lang="ja-JP" sz="1000" u="none" strike="noStrike" cap="none" dirty="0"/>
                        <a:t>「機内掲出素材納品のご案内」を</a:t>
                      </a:r>
                      <a:endParaRPr sz="1000" u="none" strike="noStrike" cap="none" dirty="0"/>
                    </a:p>
                    <a:p>
                      <a:pPr marL="0" marR="0" lvl="0" indent="0" algn="l" rtl="0">
                        <a:lnSpc>
                          <a:spcPct val="100000"/>
                        </a:lnSpc>
                        <a:spcBef>
                          <a:spcPts val="0"/>
                        </a:spcBef>
                        <a:spcAft>
                          <a:spcPts val="0"/>
                        </a:spcAft>
                        <a:buClr>
                          <a:srgbClr val="000000"/>
                        </a:buClr>
                        <a:buSzPts val="1200"/>
                        <a:buFont typeface="Arial"/>
                        <a:buNone/>
                      </a:pPr>
                      <a:r>
                        <a:rPr lang="ja-JP" sz="1000" u="none" strike="noStrike" cap="none" dirty="0"/>
                        <a:t>お渡しいたします。</a:t>
                      </a:r>
                      <a:endParaRPr sz="1050" u="none" strike="noStrike" cap="none" dirty="0"/>
                    </a:p>
                  </a:txBody>
                  <a:tcPr marL="28575" marR="28575" marT="19050" marB="19050" anchor="ctr"/>
                </a:tc>
                <a:extLst>
                  <a:ext uri="{0D108BD9-81ED-4DB2-BD59-A6C34878D82A}">
                    <a16:rowId xmlns:a16="http://schemas.microsoft.com/office/drawing/2014/main" val="10001"/>
                  </a:ext>
                </a:extLst>
              </a:tr>
            </a:tbl>
          </a:graphicData>
        </a:graphic>
      </p:graphicFrame>
      <p:sp>
        <p:nvSpPr>
          <p:cNvPr id="872" name="Google Shape;872;p20"/>
          <p:cNvSpPr txBox="1"/>
          <p:nvPr/>
        </p:nvSpPr>
        <p:spPr>
          <a:xfrm>
            <a:off x="720208" y="1697841"/>
            <a:ext cx="4093182" cy="264647"/>
          </a:xfrm>
          <a:prstGeom prst="rect">
            <a:avLst/>
          </a:prstGeom>
          <a:noFill/>
          <a:ln>
            <a:noFill/>
          </a:ln>
        </p:spPr>
        <p:txBody>
          <a:bodyPr spcFirstLastPara="1" wrap="square" lIns="91425" tIns="45700" rIns="91425" bIns="45700" anchor="t" anchorCtr="0">
            <a:spAutoFit/>
          </a:bodyPr>
          <a:lstStyle/>
          <a:p>
            <a:pPr marL="228600" marR="0" lvl="0" indent="-228600" algn="l" rtl="0">
              <a:lnSpc>
                <a:spcPct val="140000"/>
              </a:lnSpc>
              <a:spcBef>
                <a:spcPts val="0"/>
              </a:spcBef>
              <a:spcAft>
                <a:spcPts val="0"/>
              </a:spcAft>
              <a:buClr>
                <a:srgbClr val="CB0003"/>
              </a:buClr>
              <a:buSzPts val="1100"/>
              <a:buFont typeface="Noto Sans Symbols"/>
              <a:buChar char="●"/>
            </a:pPr>
            <a:r>
              <a:rPr lang="ja-JP" sz="800" b="0" i="0" u="none" strike="noStrike" cap="none">
                <a:solidFill>
                  <a:schemeClr val="dk1"/>
                </a:solidFill>
                <a:latin typeface="Arial"/>
                <a:ea typeface="Arial"/>
                <a:cs typeface="Arial"/>
                <a:sym typeface="Arial"/>
              </a:rPr>
              <a:t>以下のとおり、</a:t>
            </a:r>
            <a:r>
              <a:rPr lang="ja-JP" sz="800" b="0" i="0" u="none" strike="noStrike" cap="none">
                <a:solidFill>
                  <a:srgbClr val="FF0000"/>
                </a:solidFill>
                <a:latin typeface="Arial"/>
                <a:ea typeface="Arial"/>
                <a:cs typeface="Arial"/>
                <a:sym typeface="Arial"/>
              </a:rPr>
              <a:t>タップ前・タップ後、両方の素材</a:t>
            </a:r>
            <a:r>
              <a:rPr lang="ja-JP" sz="800" b="0" i="0" u="none" strike="noStrike" cap="none">
                <a:solidFill>
                  <a:schemeClr val="dk1"/>
                </a:solidFill>
                <a:latin typeface="Arial"/>
                <a:ea typeface="Arial"/>
                <a:cs typeface="Arial"/>
                <a:sym typeface="Arial"/>
              </a:rPr>
              <a:t>をご用意ください。</a:t>
            </a:r>
            <a:endParaRPr sz="800" b="0" i="0" u="none" strike="noStrike" cap="none">
              <a:solidFill>
                <a:srgbClr val="222222"/>
              </a:solidFill>
              <a:latin typeface="Arial"/>
              <a:ea typeface="Arial"/>
              <a:cs typeface="Arial"/>
              <a:sym typeface="Arial"/>
            </a:endParaRPr>
          </a:p>
        </p:txBody>
      </p:sp>
      <p:graphicFrame>
        <p:nvGraphicFramePr>
          <p:cNvPr id="873" name="Google Shape;873;p20"/>
          <p:cNvGraphicFramePr/>
          <p:nvPr>
            <p:extLst>
              <p:ext uri="{D42A27DB-BD31-4B8C-83A1-F6EECF244321}">
                <p14:modId xmlns:p14="http://schemas.microsoft.com/office/powerpoint/2010/main" val="749784420"/>
              </p:ext>
            </p:extLst>
          </p:nvPr>
        </p:nvGraphicFramePr>
        <p:xfrm>
          <a:off x="705319" y="4496730"/>
          <a:ext cx="6333650" cy="1956875"/>
        </p:xfrm>
        <a:graphic>
          <a:graphicData uri="http://schemas.openxmlformats.org/drawingml/2006/table">
            <a:tbl>
              <a:tblPr>
                <a:noFill/>
                <a:tableStyleId>{C91D7573-8F3B-4C52-A294-5E186322EEFB}</a:tableStyleId>
              </a:tblPr>
              <a:tblGrid>
                <a:gridCol w="870725">
                  <a:extLst>
                    <a:ext uri="{9D8B030D-6E8A-4147-A177-3AD203B41FA5}">
                      <a16:colId xmlns:a16="http://schemas.microsoft.com/office/drawing/2014/main" val="20000"/>
                    </a:ext>
                  </a:extLst>
                </a:gridCol>
                <a:gridCol w="2492700">
                  <a:extLst>
                    <a:ext uri="{9D8B030D-6E8A-4147-A177-3AD203B41FA5}">
                      <a16:colId xmlns:a16="http://schemas.microsoft.com/office/drawing/2014/main" val="20001"/>
                    </a:ext>
                  </a:extLst>
                </a:gridCol>
                <a:gridCol w="2970225">
                  <a:extLst>
                    <a:ext uri="{9D8B030D-6E8A-4147-A177-3AD203B41FA5}">
                      <a16:colId xmlns:a16="http://schemas.microsoft.com/office/drawing/2014/main" val="20002"/>
                    </a:ext>
                  </a:extLst>
                </a:gridCol>
              </a:tblGrid>
              <a:tr h="240275">
                <a:tc rowSpan="7">
                  <a:txBody>
                    <a:bodyPr/>
                    <a:lstStyle/>
                    <a:p>
                      <a:pPr marL="0" marR="0" lvl="0" indent="0" algn="ctr" rtl="0">
                        <a:lnSpc>
                          <a:spcPct val="100000"/>
                        </a:lnSpc>
                        <a:spcBef>
                          <a:spcPts val="0"/>
                        </a:spcBef>
                        <a:spcAft>
                          <a:spcPts val="0"/>
                        </a:spcAft>
                        <a:buClr>
                          <a:srgbClr val="000000"/>
                        </a:buClr>
                        <a:buSzPts val="1800"/>
                        <a:buFont typeface="Arial"/>
                        <a:buNone/>
                      </a:pPr>
                      <a:r>
                        <a:rPr lang="ja-JP" sz="1200" b="1" u="none" strike="noStrike" cap="none">
                          <a:solidFill>
                            <a:schemeClr val="lt1"/>
                          </a:solidFill>
                          <a:latin typeface="Arial"/>
                          <a:ea typeface="Arial"/>
                          <a:cs typeface="Arial"/>
                          <a:sym typeface="Arial"/>
                        </a:rPr>
                        <a:t>タップ前</a:t>
                      </a:r>
                      <a:endParaRPr sz="1200" b="1" u="none" strike="noStrike" cap="none">
                        <a:solidFill>
                          <a:schemeClr val="lt1"/>
                        </a:solidFill>
                        <a:latin typeface="Arial"/>
                        <a:ea typeface="Arial"/>
                        <a:cs typeface="Arial"/>
                        <a:sym typeface="Arial"/>
                      </a:endParaRPr>
                    </a:p>
                  </a:txBody>
                  <a:tcPr marL="28575" marR="28575" marT="19050" marB="19050" anchor="ctr">
                    <a:solidFill>
                      <a:srgbClr val="76717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100" b="1" u="none" strike="noStrike" cap="none">
                          <a:solidFill>
                            <a:srgbClr val="FFFFFF"/>
                          </a:solidFill>
                          <a:latin typeface="Arial"/>
                          <a:ea typeface="Arial"/>
                          <a:cs typeface="Arial"/>
                          <a:sym typeface="Arial"/>
                        </a:rPr>
                        <a:t>メニュー名</a:t>
                      </a:r>
                      <a:endParaRPr sz="1100" b="1" u="none" strike="noStrike" cap="none">
                        <a:solidFill>
                          <a:srgbClr val="FFFFFF"/>
                        </a:solidFill>
                        <a:latin typeface="Arial"/>
                        <a:ea typeface="Arial"/>
                        <a:cs typeface="Arial"/>
                        <a:sym typeface="Arial"/>
                      </a:endParaRPr>
                    </a:p>
                  </a:txBody>
                  <a:tcPr marL="28575" marR="28575" marT="19050" marB="19050" anchor="ctr">
                    <a:lnB w="12700" cap="flat" cmpd="sng">
                      <a:solidFill>
                        <a:schemeClr val="dk1"/>
                      </a:solidFill>
                      <a:prstDash val="solid"/>
                      <a:round/>
                      <a:headEnd type="none" w="sm" len="sm"/>
                      <a:tailEnd type="none" w="sm" len="sm"/>
                    </a:lnB>
                    <a:solidFill>
                      <a:srgbClr val="76717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100" b="1" u="none" strike="noStrike" cap="none">
                          <a:solidFill>
                            <a:srgbClr val="FFFFFF"/>
                          </a:solidFill>
                          <a:latin typeface="Arial"/>
                          <a:ea typeface="Arial"/>
                          <a:cs typeface="Arial"/>
                          <a:sym typeface="Arial"/>
                        </a:rPr>
                        <a:t>バナーサイズ（ﾋﾟｸｾﾙ）　＊jpeg形式</a:t>
                      </a:r>
                      <a:endParaRPr sz="1100" b="1" u="none" strike="noStrike" cap="none">
                        <a:solidFill>
                          <a:srgbClr val="FFFFFF"/>
                        </a:solidFill>
                        <a:latin typeface="Arial"/>
                        <a:ea typeface="Arial"/>
                        <a:cs typeface="Arial"/>
                        <a:sym typeface="Arial"/>
                      </a:endParaRPr>
                    </a:p>
                  </a:txBody>
                  <a:tcPr marL="0" marR="0" marT="19050" marB="19050" anchor="ctr">
                    <a:lnB w="12700" cap="flat" cmpd="sng">
                      <a:solidFill>
                        <a:schemeClr val="dk1"/>
                      </a:solidFill>
                      <a:prstDash val="solid"/>
                      <a:round/>
                      <a:headEnd type="none" w="sm" len="sm"/>
                      <a:tailEnd type="none" w="sm" len="sm"/>
                    </a:lnB>
                    <a:solidFill>
                      <a:srgbClr val="767171"/>
                    </a:solidFill>
                  </a:tcPr>
                </a:tc>
                <a:extLst>
                  <a:ext uri="{0D108BD9-81ED-4DB2-BD59-A6C34878D82A}">
                    <a16:rowId xmlns:a16="http://schemas.microsoft.com/office/drawing/2014/main" val="10000"/>
                  </a:ext>
                </a:extLst>
              </a:tr>
              <a:tr h="286100">
                <a:tc vMerge="1">
                  <a:txBody>
                    <a:bodyPr/>
                    <a:lstStyle/>
                    <a:p>
                      <a:endParaRPr lang="ja-JP"/>
                    </a:p>
                  </a:txBody>
                  <a:tcPr/>
                </a:tc>
                <a:tc rowSpan="2">
                  <a:txBody>
                    <a:bodyPr/>
                    <a:lstStyle/>
                    <a:p>
                      <a:pPr marL="0" marR="0" lvl="0" indent="0" algn="l" rtl="0">
                        <a:lnSpc>
                          <a:spcPct val="100000"/>
                        </a:lnSpc>
                        <a:spcBef>
                          <a:spcPts val="0"/>
                        </a:spcBef>
                        <a:spcAft>
                          <a:spcPts val="0"/>
                        </a:spcAft>
                        <a:buClr>
                          <a:srgbClr val="000000"/>
                        </a:buClr>
                        <a:buSzPts val="1400"/>
                        <a:buFont typeface="Arial"/>
                        <a:buNone/>
                      </a:pPr>
                      <a:r>
                        <a:rPr lang="ja-JP" sz="1050" u="none" strike="noStrike" cap="none">
                          <a:latin typeface="Arial"/>
                          <a:ea typeface="Arial"/>
                          <a:cs typeface="Arial"/>
                          <a:sym typeface="Arial"/>
                        </a:rPr>
                        <a:t>国際線 バナーアド</a:t>
                      </a:r>
                      <a:br>
                        <a:rPr lang="ja-JP" sz="1050" u="none" strike="noStrike" cap="none">
                          <a:latin typeface="Arial"/>
                          <a:ea typeface="Arial"/>
                          <a:cs typeface="Arial"/>
                          <a:sym typeface="Arial"/>
                        </a:rPr>
                      </a:br>
                      <a:r>
                        <a:rPr lang="ja-JP" sz="1000" u="none" strike="noStrike" cap="none">
                          <a:latin typeface="Arial"/>
                          <a:ea typeface="Arial"/>
                          <a:cs typeface="Arial"/>
                          <a:sym typeface="Arial"/>
                        </a:rPr>
                        <a:t>　※2種類ご用意ください</a:t>
                      </a:r>
                      <a:endParaRPr sz="1050" u="none" strike="noStrike" cap="none">
                        <a:latin typeface="Arial"/>
                        <a:ea typeface="Arial"/>
                        <a:cs typeface="Arial"/>
                        <a:sym typeface="Arial"/>
                      </a:endParaRPr>
                    </a:p>
                  </a:txBody>
                  <a:tcPr marL="28575" marR="28575" marT="19050" marB="1905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ja-JP" sz="1050" u="none" strike="noStrike" cap="none">
                          <a:latin typeface="Arial"/>
                          <a:ea typeface="Arial"/>
                          <a:cs typeface="Arial"/>
                          <a:sym typeface="Arial"/>
                        </a:rPr>
                        <a:t>1456 ｘ 180</a:t>
                      </a:r>
                      <a:endParaRPr sz="1050" u="none" strike="noStrike" cap="none">
                        <a:latin typeface="Arial"/>
                        <a:ea typeface="Arial"/>
                        <a:cs typeface="Arial"/>
                        <a:sym typeface="Arial"/>
                      </a:endParaRPr>
                    </a:p>
                  </a:txBody>
                  <a:tcPr marL="28575" marR="28575" marT="19050" marB="1905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86100">
                <a:tc vMerge="1">
                  <a:txBody>
                    <a:bodyPr/>
                    <a:lstStyle/>
                    <a:p>
                      <a:endParaRPr lang="ja-JP"/>
                    </a:p>
                  </a:txBody>
                  <a:tcPr/>
                </a:tc>
                <a:tc vMerge="1">
                  <a:txBody>
                    <a:bodyPr/>
                    <a:lstStyle/>
                    <a:p>
                      <a:endParaRPr lang="ja-JP"/>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ja-JP" sz="1050" u="none" strike="noStrike" cap="none">
                          <a:latin typeface="Arial"/>
                          <a:ea typeface="Arial"/>
                          <a:cs typeface="Arial"/>
                          <a:sym typeface="Arial"/>
                        </a:rPr>
                        <a:t>1940 ｘ 180</a:t>
                      </a:r>
                      <a:endParaRPr sz="1050" u="none" strike="noStrike" cap="none">
                        <a:latin typeface="Arial"/>
                        <a:ea typeface="Arial"/>
                        <a:cs typeface="Arial"/>
                        <a:sym typeface="Arial"/>
                      </a:endParaRPr>
                    </a:p>
                  </a:txBody>
                  <a:tcPr marL="28575" marR="28575" marT="19050" marB="1905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86100">
                <a:tc vMerge="1">
                  <a:txBody>
                    <a:bodyPr/>
                    <a:lstStyle/>
                    <a:p>
                      <a:endParaRPr lang="ja-JP"/>
                    </a:p>
                  </a:txBody>
                  <a:tcPr/>
                </a:tc>
                <a:tc rowSpan="3">
                  <a:txBody>
                    <a:bodyPr/>
                    <a:lstStyle/>
                    <a:p>
                      <a:pPr marL="0" marR="0" lvl="0" indent="0" algn="l" rtl="0">
                        <a:lnSpc>
                          <a:spcPct val="100000"/>
                        </a:lnSpc>
                        <a:spcBef>
                          <a:spcPts val="0"/>
                        </a:spcBef>
                        <a:spcAft>
                          <a:spcPts val="0"/>
                        </a:spcAft>
                        <a:buClr>
                          <a:srgbClr val="000000"/>
                        </a:buClr>
                        <a:buSzPts val="1400"/>
                        <a:buFont typeface="Arial"/>
                        <a:buNone/>
                      </a:pPr>
                      <a:r>
                        <a:rPr lang="ja-JP" sz="1050" u="none" strike="noStrike" cap="none" dirty="0">
                          <a:latin typeface="Arial"/>
                          <a:ea typeface="Arial"/>
                          <a:cs typeface="Arial"/>
                          <a:sym typeface="Arial"/>
                        </a:rPr>
                        <a:t>国際線 ポスターアド</a:t>
                      </a:r>
                      <a:endParaRPr sz="1050" u="none" strike="noStrike" cap="none"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ja-JP" sz="1050" u="none" strike="noStrike" cap="none" dirty="0">
                          <a:latin typeface="Arial"/>
                          <a:ea typeface="Arial"/>
                          <a:cs typeface="Arial"/>
                          <a:sym typeface="Arial"/>
                        </a:rPr>
                        <a:t>　</a:t>
                      </a:r>
                      <a:r>
                        <a:rPr lang="ja-JP" sz="1000" u="none" strike="noStrike" cap="none" dirty="0">
                          <a:latin typeface="Arial"/>
                          <a:ea typeface="Arial"/>
                          <a:cs typeface="Arial"/>
                          <a:sym typeface="Arial"/>
                        </a:rPr>
                        <a:t>※3種類ご用意ください</a:t>
                      </a:r>
                      <a:endParaRPr sz="1050" u="none" strike="noStrike" cap="none" dirty="0">
                        <a:latin typeface="Arial"/>
                        <a:ea typeface="Arial"/>
                        <a:cs typeface="Arial"/>
                        <a:sym typeface="Arial"/>
                      </a:endParaRPr>
                    </a:p>
                  </a:txBody>
                  <a:tcPr marL="28575" marR="28575" marT="19050" marB="1905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ja-JP" sz="1000" u="none" strike="noStrike" cap="none" dirty="0">
                          <a:latin typeface="Arial"/>
                          <a:ea typeface="Arial"/>
                          <a:cs typeface="Arial"/>
                          <a:sym typeface="Arial"/>
                        </a:rPr>
                        <a:t>映画作品選択画面用：　　　 　</a:t>
                      </a:r>
                      <a:r>
                        <a:rPr lang="ja-JP" sz="1050" u="none" strike="noStrike" cap="none" dirty="0">
                          <a:latin typeface="Arial"/>
                          <a:ea typeface="Arial"/>
                          <a:cs typeface="Arial"/>
                          <a:sym typeface="Arial"/>
                        </a:rPr>
                        <a:t>504 ｘ 756</a:t>
                      </a:r>
                      <a:endParaRPr sz="1050" u="none" strike="noStrike" cap="none" dirty="0">
                        <a:latin typeface="Arial"/>
                        <a:ea typeface="Arial"/>
                        <a:cs typeface="Arial"/>
                        <a:sym typeface="Arial"/>
                      </a:endParaRPr>
                    </a:p>
                  </a:txBody>
                  <a:tcPr marL="28575" marR="28575" marT="19050" marB="1905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86100">
                <a:tc vMerge="1">
                  <a:txBody>
                    <a:bodyPr/>
                    <a:lstStyle/>
                    <a:p>
                      <a:endParaRPr lang="ja-JP"/>
                    </a:p>
                  </a:txBody>
                  <a:tcPr/>
                </a:tc>
                <a:tc vMerge="1">
                  <a:txBody>
                    <a:bodyPr/>
                    <a:lstStyle/>
                    <a:p>
                      <a:endParaRPr lang="ja-JP"/>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ja-JP" sz="1000" u="none" strike="noStrike" cap="none" dirty="0">
                          <a:latin typeface="Arial"/>
                          <a:ea typeface="Arial"/>
                          <a:cs typeface="Arial"/>
                          <a:sym typeface="Arial"/>
                        </a:rPr>
                        <a:t>TV番組作品選択画面用：　　　</a:t>
                      </a:r>
                      <a:r>
                        <a:rPr lang="ja-JP" sz="1050" u="none" strike="noStrike" cap="none" dirty="0">
                          <a:latin typeface="Arial"/>
                          <a:ea typeface="Arial"/>
                          <a:cs typeface="Arial"/>
                          <a:sym typeface="Arial"/>
                        </a:rPr>
                        <a:t>692 ｘ 388</a:t>
                      </a:r>
                      <a:endParaRPr sz="1050" u="none" strike="noStrike" cap="none" dirty="0">
                        <a:latin typeface="Arial"/>
                        <a:ea typeface="Arial"/>
                        <a:cs typeface="Arial"/>
                        <a:sym typeface="Arial"/>
                      </a:endParaRPr>
                    </a:p>
                  </a:txBody>
                  <a:tcPr marL="28575" marR="28575" marT="19050" marB="1905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86100">
                <a:tc vMerge="1">
                  <a:txBody>
                    <a:bodyPr/>
                    <a:lstStyle/>
                    <a:p>
                      <a:endParaRPr lang="ja-JP"/>
                    </a:p>
                  </a:txBody>
                  <a:tcPr/>
                </a:tc>
                <a:tc vMerge="1">
                  <a:txBody>
                    <a:bodyPr/>
                    <a:lstStyle/>
                    <a:p>
                      <a:endParaRPr lang="ja-JP"/>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ja-JP" sz="1000" u="none" strike="noStrike" cap="none">
                          <a:latin typeface="Arial"/>
                          <a:ea typeface="Arial"/>
                          <a:cs typeface="Arial"/>
                          <a:sym typeface="Arial"/>
                        </a:rPr>
                        <a:t>オーディオ作品選択画面用：　 </a:t>
                      </a:r>
                      <a:r>
                        <a:rPr lang="ja-JP" sz="1050" u="none" strike="noStrike" cap="none">
                          <a:latin typeface="Arial"/>
                          <a:ea typeface="Arial"/>
                          <a:cs typeface="Arial"/>
                          <a:sym typeface="Arial"/>
                        </a:rPr>
                        <a:t>504 ｘ 504</a:t>
                      </a:r>
                      <a:endParaRPr sz="1050" u="none" strike="noStrike" cap="none">
                        <a:latin typeface="Arial"/>
                        <a:ea typeface="Arial"/>
                        <a:cs typeface="Arial"/>
                        <a:sym typeface="Arial"/>
                      </a:endParaRPr>
                    </a:p>
                  </a:txBody>
                  <a:tcPr marL="28575" marR="28575" marT="19050" marB="1905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286100">
                <a:tc vMerge="1">
                  <a:txBody>
                    <a:bodyPr/>
                    <a:lstStyle/>
                    <a:p>
                      <a:endParaRPr lang="ja-JP"/>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ja-JP" sz="1050" u="none" strike="noStrike" cap="none">
                          <a:latin typeface="Arial"/>
                          <a:ea typeface="Arial"/>
                          <a:cs typeface="Arial"/>
                          <a:sym typeface="Arial"/>
                        </a:rPr>
                        <a:t>国際線 ワイドスクリーンアド</a:t>
                      </a:r>
                      <a:endParaRPr sz="1050" u="none" strike="noStrike" cap="none">
                        <a:latin typeface="Arial"/>
                        <a:ea typeface="Arial"/>
                        <a:cs typeface="Arial"/>
                        <a:sym typeface="Arial"/>
                      </a:endParaRPr>
                    </a:p>
                  </a:txBody>
                  <a:tcPr marL="28575" marR="28575" marT="19050" marB="19050" anchor="ctr">
                    <a:lnT w="12700" cap="flat" cmpd="sng">
                      <a:solidFill>
                        <a:schemeClr val="dk1"/>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rgbClr val="000000"/>
                        </a:buClr>
                        <a:buSzPts val="1400"/>
                        <a:buFont typeface="Arial"/>
                        <a:buNone/>
                      </a:pPr>
                      <a:r>
                        <a:rPr lang="ja-JP" sz="1050" u="none" strike="noStrike" cap="none" dirty="0">
                          <a:latin typeface="Arial"/>
                          <a:ea typeface="Arial"/>
                          <a:cs typeface="Arial"/>
                          <a:sym typeface="Arial"/>
                        </a:rPr>
                        <a:t>2632</a:t>
                      </a:r>
                      <a:r>
                        <a:rPr lang="ja-JP" altLang="ja-JP" sz="1050" u="none" strike="noStrike" cap="none" dirty="0">
                          <a:latin typeface="Arial"/>
                          <a:ea typeface="Arial"/>
                          <a:cs typeface="Arial"/>
                          <a:sym typeface="Arial"/>
                        </a:rPr>
                        <a:t> ｘ </a:t>
                      </a:r>
                      <a:r>
                        <a:rPr lang="ja-JP" sz="1050" u="none" strike="noStrike" cap="none" dirty="0">
                          <a:latin typeface="Arial"/>
                          <a:ea typeface="Arial"/>
                          <a:cs typeface="Arial"/>
                          <a:sym typeface="Arial"/>
                        </a:rPr>
                        <a:t>1480</a:t>
                      </a:r>
                      <a:endParaRPr sz="1050" u="none" strike="noStrike" cap="none" dirty="0">
                        <a:latin typeface="Arial"/>
                        <a:ea typeface="Arial"/>
                        <a:cs typeface="Arial"/>
                        <a:sym typeface="Arial"/>
                      </a:endParaRPr>
                    </a:p>
                  </a:txBody>
                  <a:tcPr marL="28575" marR="28575" marT="19050" marB="19050" anchor="ctr">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6"/>
                  </a:ext>
                </a:extLst>
              </a:tr>
            </a:tbl>
          </a:graphicData>
        </a:graphic>
      </p:graphicFrame>
      <p:graphicFrame>
        <p:nvGraphicFramePr>
          <p:cNvPr id="874" name="Google Shape;874;p20"/>
          <p:cNvGraphicFramePr/>
          <p:nvPr>
            <p:extLst>
              <p:ext uri="{D42A27DB-BD31-4B8C-83A1-F6EECF244321}">
                <p14:modId xmlns:p14="http://schemas.microsoft.com/office/powerpoint/2010/main" val="1210065695"/>
              </p:ext>
            </p:extLst>
          </p:nvPr>
        </p:nvGraphicFramePr>
        <p:xfrm>
          <a:off x="705319" y="6494780"/>
          <a:ext cx="6333650" cy="785125"/>
        </p:xfrm>
        <a:graphic>
          <a:graphicData uri="http://schemas.openxmlformats.org/drawingml/2006/table">
            <a:tbl>
              <a:tblPr>
                <a:noFill/>
                <a:tableStyleId>{C91D7573-8F3B-4C52-A294-5E186322EEFB}</a:tableStyleId>
              </a:tblPr>
              <a:tblGrid>
                <a:gridCol w="878000">
                  <a:extLst>
                    <a:ext uri="{9D8B030D-6E8A-4147-A177-3AD203B41FA5}">
                      <a16:colId xmlns:a16="http://schemas.microsoft.com/office/drawing/2014/main" val="20000"/>
                    </a:ext>
                  </a:extLst>
                </a:gridCol>
                <a:gridCol w="2492700">
                  <a:extLst>
                    <a:ext uri="{9D8B030D-6E8A-4147-A177-3AD203B41FA5}">
                      <a16:colId xmlns:a16="http://schemas.microsoft.com/office/drawing/2014/main" val="20001"/>
                    </a:ext>
                  </a:extLst>
                </a:gridCol>
                <a:gridCol w="2962950">
                  <a:extLst>
                    <a:ext uri="{9D8B030D-6E8A-4147-A177-3AD203B41FA5}">
                      <a16:colId xmlns:a16="http://schemas.microsoft.com/office/drawing/2014/main" val="20002"/>
                    </a:ext>
                  </a:extLst>
                </a:gridCol>
              </a:tblGrid>
              <a:tr h="284525">
                <a:tc rowSpan="2">
                  <a:txBody>
                    <a:bodyPr/>
                    <a:lstStyle/>
                    <a:p>
                      <a:pPr marL="0" marR="0" lvl="0" indent="0" algn="ctr" rtl="0">
                        <a:lnSpc>
                          <a:spcPct val="100000"/>
                        </a:lnSpc>
                        <a:spcBef>
                          <a:spcPts val="0"/>
                        </a:spcBef>
                        <a:spcAft>
                          <a:spcPts val="0"/>
                        </a:spcAft>
                        <a:buClr>
                          <a:srgbClr val="000000"/>
                        </a:buClr>
                        <a:buSzPts val="1800"/>
                        <a:buFont typeface="Arial"/>
                        <a:buNone/>
                      </a:pPr>
                      <a:r>
                        <a:rPr lang="ja-JP" sz="1200" b="1" u="none" strike="noStrike" cap="none">
                          <a:solidFill>
                            <a:schemeClr val="lt1"/>
                          </a:solidFill>
                        </a:rPr>
                        <a:t>タップ後   </a:t>
                      </a:r>
                      <a:endParaRPr sz="1200" b="1" u="none" strike="noStrike" cap="none">
                        <a:solidFill>
                          <a:schemeClr val="lt1"/>
                        </a:solidFill>
                        <a:latin typeface="Arial"/>
                        <a:ea typeface="Arial"/>
                        <a:cs typeface="Arial"/>
                        <a:sym typeface="Arial"/>
                      </a:endParaRPr>
                    </a:p>
                  </a:txBody>
                  <a:tcPr marL="28575" marR="28575" marT="19050" marB="19050" anchor="ctr">
                    <a:solidFill>
                      <a:srgbClr val="76717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ja-JP" sz="1050" u="none" strike="noStrike" cap="none"/>
                        <a:t>静止画を表示させる場合</a:t>
                      </a:r>
                      <a:endParaRPr sz="1050" u="none" strike="noStrike" cap="none">
                        <a:latin typeface="Arial"/>
                        <a:ea typeface="Arial"/>
                        <a:cs typeface="Arial"/>
                        <a:sym typeface="Arial"/>
                      </a:endParaRPr>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400"/>
                        <a:buFont typeface="Arial"/>
                        <a:buNone/>
                      </a:pPr>
                      <a:r>
                        <a:rPr lang="ja-JP" sz="1050" u="none" strike="noStrike" cap="none" dirty="0"/>
                        <a:t>3840</a:t>
                      </a:r>
                      <a:r>
                        <a:rPr lang="ja-JP" altLang="ja-JP" sz="1050" u="none" strike="noStrike" cap="none" dirty="0">
                          <a:latin typeface="Arial"/>
                          <a:ea typeface="Arial"/>
                          <a:cs typeface="Arial"/>
                          <a:sym typeface="Arial"/>
                        </a:rPr>
                        <a:t> ｘ </a:t>
                      </a:r>
                      <a:r>
                        <a:rPr lang="ja-JP" sz="1050" u="none" strike="noStrike" cap="none" dirty="0"/>
                        <a:t>2160</a:t>
                      </a:r>
                      <a:endParaRPr sz="1050" u="none" strike="noStrike" cap="none" dirty="0">
                        <a:latin typeface="Arial"/>
                        <a:ea typeface="Arial"/>
                        <a:cs typeface="Arial"/>
                        <a:sym typeface="Arial"/>
                      </a:endParaRPr>
                    </a:p>
                  </a:txBody>
                  <a:tcPr marL="28575" marR="28575" marT="19050" marB="19050" anchor="ctr"/>
                </a:tc>
                <a:extLst>
                  <a:ext uri="{0D108BD9-81ED-4DB2-BD59-A6C34878D82A}">
                    <a16:rowId xmlns:a16="http://schemas.microsoft.com/office/drawing/2014/main" val="10000"/>
                  </a:ext>
                </a:extLst>
              </a:tr>
              <a:tr h="500600">
                <a:tc vMerge="1">
                  <a:txBody>
                    <a:bodyPr/>
                    <a:lstStyle/>
                    <a:p>
                      <a:endParaRPr lang="ja-JP"/>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ja-JP" sz="1050" u="none" strike="noStrike" cap="none"/>
                        <a:t>動画を表示させる場合</a:t>
                      </a:r>
                      <a:endParaRPr sz="1050" u="none" strike="noStrike" cap="none">
                        <a:latin typeface="Arial"/>
                        <a:ea typeface="Arial"/>
                        <a:cs typeface="Arial"/>
                        <a:sym typeface="Arial"/>
                      </a:endParaRPr>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200"/>
                        <a:buFont typeface="Arial"/>
                        <a:buNone/>
                      </a:pPr>
                      <a:r>
                        <a:rPr lang="ja-JP" sz="1000" u="none" strike="noStrike" cap="none" dirty="0"/>
                        <a:t>別途各営業担当より</a:t>
                      </a:r>
                      <a:endParaRPr sz="1000" u="none" strike="noStrike" cap="none" dirty="0"/>
                    </a:p>
                    <a:p>
                      <a:pPr marL="0" marR="0" lvl="0" indent="0" algn="l" rtl="0">
                        <a:lnSpc>
                          <a:spcPct val="100000"/>
                        </a:lnSpc>
                        <a:spcBef>
                          <a:spcPts val="0"/>
                        </a:spcBef>
                        <a:spcAft>
                          <a:spcPts val="0"/>
                        </a:spcAft>
                        <a:buClr>
                          <a:srgbClr val="000000"/>
                        </a:buClr>
                        <a:buSzPts val="1200"/>
                        <a:buFont typeface="Arial"/>
                        <a:buNone/>
                      </a:pPr>
                      <a:r>
                        <a:rPr lang="ja-JP" sz="1000" u="none" strike="noStrike" cap="none" dirty="0"/>
                        <a:t>「機内掲出素材納品のご案内」を</a:t>
                      </a:r>
                      <a:endParaRPr sz="1000" u="none" strike="noStrike" cap="none" dirty="0"/>
                    </a:p>
                    <a:p>
                      <a:pPr marL="0" marR="0" lvl="0" indent="0" algn="l" rtl="0">
                        <a:lnSpc>
                          <a:spcPct val="100000"/>
                        </a:lnSpc>
                        <a:spcBef>
                          <a:spcPts val="0"/>
                        </a:spcBef>
                        <a:spcAft>
                          <a:spcPts val="0"/>
                        </a:spcAft>
                        <a:buClr>
                          <a:srgbClr val="000000"/>
                        </a:buClr>
                        <a:buSzPts val="1200"/>
                        <a:buFont typeface="Arial"/>
                        <a:buNone/>
                      </a:pPr>
                      <a:r>
                        <a:rPr lang="ja-JP" sz="1000" u="none" strike="noStrike" cap="none" dirty="0"/>
                        <a:t>お渡しいたします。</a:t>
                      </a:r>
                      <a:endParaRPr sz="1050" u="none" strike="noStrike" cap="none" dirty="0"/>
                    </a:p>
                  </a:txBody>
                  <a:tcPr marL="28575" marR="28575" marT="19050" marB="19050" anchor="ctr"/>
                </a:tc>
                <a:extLst>
                  <a:ext uri="{0D108BD9-81ED-4DB2-BD59-A6C34878D82A}">
                    <a16:rowId xmlns:a16="http://schemas.microsoft.com/office/drawing/2014/main" val="10001"/>
                  </a:ext>
                </a:extLst>
              </a:tr>
            </a:tbl>
          </a:graphicData>
        </a:graphic>
      </p:graphicFrame>
      <p:sp>
        <p:nvSpPr>
          <p:cNvPr id="875" name="Google Shape;875;p20"/>
          <p:cNvSpPr txBox="1"/>
          <p:nvPr/>
        </p:nvSpPr>
        <p:spPr>
          <a:xfrm>
            <a:off x="720208" y="3953645"/>
            <a:ext cx="2982858" cy="289438"/>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納品形態</a:t>
            </a:r>
            <a:endParaRPr sz="1000" b="0" i="0" u="none" strike="noStrike" cap="none">
              <a:solidFill>
                <a:schemeClr val="dk1"/>
              </a:solidFill>
              <a:latin typeface="Arial"/>
              <a:ea typeface="Arial"/>
              <a:cs typeface="Arial"/>
              <a:sym typeface="Arial"/>
            </a:endParaRPr>
          </a:p>
        </p:txBody>
      </p:sp>
      <p:sp>
        <p:nvSpPr>
          <p:cNvPr id="876" name="Google Shape;876;p20"/>
          <p:cNvSpPr txBox="1"/>
          <p:nvPr/>
        </p:nvSpPr>
        <p:spPr>
          <a:xfrm>
            <a:off x="684019" y="4221451"/>
            <a:ext cx="4093182" cy="264647"/>
          </a:xfrm>
          <a:prstGeom prst="rect">
            <a:avLst/>
          </a:prstGeom>
          <a:noFill/>
          <a:ln>
            <a:noFill/>
          </a:ln>
        </p:spPr>
        <p:txBody>
          <a:bodyPr spcFirstLastPara="1" wrap="square" lIns="91425" tIns="45700" rIns="91425" bIns="45700" anchor="t" anchorCtr="0">
            <a:spAutoFit/>
          </a:bodyPr>
          <a:lstStyle/>
          <a:p>
            <a:pPr marL="228600" marR="0" lvl="0" indent="-228600" algn="l" rtl="0">
              <a:lnSpc>
                <a:spcPct val="140000"/>
              </a:lnSpc>
              <a:spcBef>
                <a:spcPts val="0"/>
              </a:spcBef>
              <a:spcAft>
                <a:spcPts val="0"/>
              </a:spcAft>
              <a:buClr>
                <a:srgbClr val="CB0003"/>
              </a:buClr>
              <a:buSzPts val="1100"/>
              <a:buFont typeface="Noto Sans Symbols"/>
              <a:buChar char="●"/>
            </a:pPr>
            <a:r>
              <a:rPr lang="ja-JP" sz="800" b="0" i="0" u="none" strike="noStrike" cap="none">
                <a:solidFill>
                  <a:schemeClr val="dk1"/>
                </a:solidFill>
                <a:latin typeface="Arial"/>
                <a:ea typeface="Arial"/>
                <a:cs typeface="Arial"/>
                <a:sym typeface="Arial"/>
              </a:rPr>
              <a:t>以下のとおり、</a:t>
            </a:r>
            <a:r>
              <a:rPr lang="ja-JP" sz="800" b="0" i="0" u="none" strike="noStrike" cap="none">
                <a:solidFill>
                  <a:srgbClr val="FF0000"/>
                </a:solidFill>
                <a:latin typeface="Arial"/>
                <a:ea typeface="Arial"/>
                <a:cs typeface="Arial"/>
                <a:sym typeface="Arial"/>
              </a:rPr>
              <a:t>タップ前・タップ後、両方の素材</a:t>
            </a:r>
            <a:r>
              <a:rPr lang="ja-JP" sz="800" b="0" i="0" u="none" strike="noStrike" cap="none">
                <a:solidFill>
                  <a:schemeClr val="dk1"/>
                </a:solidFill>
                <a:latin typeface="Arial"/>
                <a:ea typeface="Arial"/>
                <a:cs typeface="Arial"/>
                <a:sym typeface="Arial"/>
              </a:rPr>
              <a:t>をご用意ください。</a:t>
            </a:r>
            <a:endParaRPr sz="800" b="0" i="0" u="none" strike="noStrike" cap="none">
              <a:solidFill>
                <a:srgbClr val="222222"/>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pic>
        <p:nvPicPr>
          <p:cNvPr id="881" name="Google Shape;881;p53"/>
          <p:cNvPicPr preferRelativeResize="0"/>
          <p:nvPr/>
        </p:nvPicPr>
        <p:blipFill rotWithShape="1">
          <a:blip r:embed="rId3">
            <a:alphaModFix/>
          </a:blip>
          <a:srcRect/>
          <a:stretch/>
        </p:blipFill>
        <p:spPr>
          <a:xfrm flipH="1">
            <a:off x="0" y="0"/>
            <a:ext cx="10691343" cy="1815973"/>
          </a:xfrm>
          <a:prstGeom prst="rect">
            <a:avLst/>
          </a:prstGeom>
          <a:noFill/>
          <a:ln>
            <a:noFill/>
          </a:ln>
        </p:spPr>
      </p:pic>
      <p:pic>
        <p:nvPicPr>
          <p:cNvPr id="882" name="Google Shape;882;p53"/>
          <p:cNvPicPr preferRelativeResize="0"/>
          <p:nvPr/>
        </p:nvPicPr>
        <p:blipFill rotWithShape="1">
          <a:blip r:embed="rId4">
            <a:alphaModFix/>
          </a:blip>
          <a:srcRect/>
          <a:stretch/>
        </p:blipFill>
        <p:spPr>
          <a:xfrm rot="10800000" flipH="1">
            <a:off x="-1" y="-1"/>
            <a:ext cx="10691343" cy="7559676"/>
          </a:xfrm>
          <a:prstGeom prst="rect">
            <a:avLst/>
          </a:prstGeom>
          <a:noFill/>
          <a:ln>
            <a:noFill/>
          </a:ln>
        </p:spPr>
      </p:pic>
      <p:sp>
        <p:nvSpPr>
          <p:cNvPr id="883" name="Google Shape;883;p53"/>
          <p:cNvSpPr txBox="1"/>
          <p:nvPr/>
        </p:nvSpPr>
        <p:spPr>
          <a:xfrm>
            <a:off x="2653344" y="3975558"/>
            <a:ext cx="177805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2400" b="1" i="0" u="none" strike="noStrike" cap="none">
                <a:solidFill>
                  <a:schemeClr val="dk1"/>
                </a:solidFill>
                <a:latin typeface="Arial"/>
                <a:ea typeface="Arial"/>
                <a:cs typeface="Arial"/>
                <a:sym typeface="Arial"/>
              </a:rPr>
              <a:t>CONTACT</a:t>
            </a:r>
            <a:endParaRPr sz="2400" b="1" i="0" u="none" strike="noStrike" cap="none">
              <a:solidFill>
                <a:schemeClr val="dk1"/>
              </a:solidFill>
              <a:latin typeface="Arial"/>
              <a:ea typeface="Arial"/>
              <a:cs typeface="Arial"/>
              <a:sym typeface="Arial"/>
            </a:endParaRPr>
          </a:p>
        </p:txBody>
      </p:sp>
      <p:sp>
        <p:nvSpPr>
          <p:cNvPr id="884" name="Google Shape;884;p53"/>
          <p:cNvSpPr txBox="1"/>
          <p:nvPr/>
        </p:nvSpPr>
        <p:spPr>
          <a:xfrm>
            <a:off x="4971811" y="3953849"/>
            <a:ext cx="3538556" cy="1036440"/>
          </a:xfrm>
          <a:prstGeom prst="rect">
            <a:avLst/>
          </a:prstGeom>
          <a:noFill/>
          <a:ln>
            <a:noFill/>
          </a:ln>
        </p:spPr>
        <p:txBody>
          <a:bodyPr spcFirstLastPara="1" wrap="square" lIns="89750" tIns="44875" rIns="89750" bIns="44875" anchor="t" anchorCtr="0">
            <a:noAutofit/>
          </a:bodyPr>
          <a:lstStyle/>
          <a:p>
            <a:pPr marL="0" marR="0" lvl="0" indent="0" algn="l" rtl="0">
              <a:lnSpc>
                <a:spcPct val="160000"/>
              </a:lnSpc>
              <a:spcBef>
                <a:spcPts val="0"/>
              </a:spcBef>
              <a:spcAft>
                <a:spcPts val="0"/>
              </a:spcAft>
              <a:buClr>
                <a:srgbClr val="000000"/>
              </a:buClr>
              <a:buSzPts val="1300"/>
              <a:buFont typeface="Arial"/>
              <a:buNone/>
            </a:pPr>
            <a:r>
              <a:rPr lang="ja-JP" sz="1300" b="0" i="0" u="none" strike="noStrike" cap="none">
                <a:solidFill>
                  <a:schemeClr val="dk1"/>
                </a:solidFill>
                <a:latin typeface="Arial"/>
                <a:ea typeface="Arial"/>
                <a:cs typeface="Arial"/>
                <a:sym typeface="Arial"/>
              </a:rPr>
              <a:t>〒140-8637 東京都品川区東品川2-4-11</a:t>
            </a:r>
            <a:endParaRPr sz="1300" b="0" i="0" u="none" strike="noStrike" cap="none">
              <a:solidFill>
                <a:schemeClr val="dk1"/>
              </a:solidFill>
              <a:latin typeface="Arial"/>
              <a:ea typeface="Arial"/>
              <a:cs typeface="Arial"/>
              <a:sym typeface="Arial"/>
            </a:endParaRPr>
          </a:p>
          <a:p>
            <a:pPr marL="0" marR="0" lvl="0" indent="0" algn="l" rtl="0">
              <a:lnSpc>
                <a:spcPct val="160000"/>
              </a:lnSpc>
              <a:spcBef>
                <a:spcPts val="0"/>
              </a:spcBef>
              <a:spcAft>
                <a:spcPts val="0"/>
              </a:spcAft>
              <a:buClr>
                <a:srgbClr val="000000"/>
              </a:buClr>
              <a:buSzPts val="1300"/>
              <a:buFont typeface="Arial"/>
              <a:buNone/>
            </a:pPr>
            <a:r>
              <a:rPr lang="ja-JP" sz="1300" b="0" i="0" u="none" strike="noStrike" cap="none">
                <a:solidFill>
                  <a:schemeClr val="dk1"/>
                </a:solidFill>
                <a:latin typeface="Arial"/>
                <a:ea typeface="Arial"/>
                <a:cs typeface="Arial"/>
                <a:sym typeface="Arial"/>
              </a:rPr>
              <a:t>                          野村不動産天王洲ビル</a:t>
            </a:r>
            <a:endParaRPr sz="1300" b="0" i="0" u="none" strike="noStrike" cap="none">
              <a:solidFill>
                <a:schemeClr val="dk1"/>
              </a:solidFill>
              <a:latin typeface="Arial"/>
              <a:ea typeface="Arial"/>
              <a:cs typeface="Arial"/>
              <a:sym typeface="Arial"/>
            </a:endParaRPr>
          </a:p>
          <a:p>
            <a:pPr marL="0" marR="0" lvl="0" indent="0" algn="l" rtl="0">
              <a:lnSpc>
                <a:spcPct val="160000"/>
              </a:lnSpc>
              <a:spcBef>
                <a:spcPts val="0"/>
              </a:spcBef>
              <a:spcAft>
                <a:spcPts val="0"/>
              </a:spcAft>
              <a:buClr>
                <a:srgbClr val="000000"/>
              </a:buClr>
              <a:buSzPts val="1300"/>
              <a:buFont typeface="Arial"/>
              <a:buNone/>
            </a:pPr>
            <a:r>
              <a:rPr lang="ja-JP" sz="1300" b="0" i="0" u="none" strike="noStrike" cap="none">
                <a:solidFill>
                  <a:schemeClr val="dk1"/>
                </a:solidFill>
                <a:latin typeface="Arial"/>
                <a:ea typeface="Arial"/>
                <a:cs typeface="Arial"/>
                <a:sym typeface="Arial"/>
              </a:rPr>
              <a:t>Email：jbc_ad@jal.com</a:t>
            </a:r>
            <a:endParaRPr sz="1300" b="0" i="0" u="none" strike="noStrike" cap="none">
              <a:solidFill>
                <a:schemeClr val="dk1"/>
              </a:solidFill>
              <a:latin typeface="Arial"/>
              <a:ea typeface="Arial"/>
              <a:cs typeface="Arial"/>
              <a:sym typeface="Arial"/>
            </a:endParaRPr>
          </a:p>
        </p:txBody>
      </p:sp>
      <p:sp>
        <p:nvSpPr>
          <p:cNvPr id="885" name="Google Shape;885;p53"/>
          <p:cNvSpPr txBox="1"/>
          <p:nvPr/>
        </p:nvSpPr>
        <p:spPr>
          <a:xfrm>
            <a:off x="4971811" y="3594047"/>
            <a:ext cx="3538557" cy="336717"/>
          </a:xfrm>
          <a:prstGeom prst="rect">
            <a:avLst/>
          </a:prstGeom>
          <a:noFill/>
          <a:ln>
            <a:noFill/>
          </a:ln>
        </p:spPr>
        <p:txBody>
          <a:bodyPr spcFirstLastPara="1" wrap="square" lIns="89750" tIns="44875" rIns="89750" bIns="448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株式会社JALブランドコミュニケーション</a:t>
            </a:r>
            <a:endParaRPr sz="1400" b="0" i="0" u="none" strike="noStrike" cap="none">
              <a:solidFill>
                <a:srgbClr val="000000"/>
              </a:solidFill>
              <a:latin typeface="Arial"/>
              <a:ea typeface="Arial"/>
              <a:cs typeface="Arial"/>
              <a:sym typeface="Arial"/>
            </a:endParaRPr>
          </a:p>
        </p:txBody>
      </p:sp>
      <p:pic>
        <p:nvPicPr>
          <p:cNvPr id="886" name="Google Shape;886;p53"/>
          <p:cNvPicPr preferRelativeResize="0"/>
          <p:nvPr/>
        </p:nvPicPr>
        <p:blipFill rotWithShape="1">
          <a:blip r:embed="rId5">
            <a:alphaModFix/>
          </a:blip>
          <a:srcRect/>
          <a:stretch/>
        </p:blipFill>
        <p:spPr>
          <a:xfrm>
            <a:off x="8061306" y="7018680"/>
            <a:ext cx="2335297" cy="29716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7"/>
          <p:cNvPicPr preferRelativeResize="0"/>
          <p:nvPr/>
        </p:nvPicPr>
        <p:blipFill rotWithShape="1">
          <a:blip r:embed="rId3">
            <a:alphaModFix/>
          </a:blip>
          <a:srcRect/>
          <a:stretch/>
        </p:blipFill>
        <p:spPr>
          <a:xfrm>
            <a:off x="826985" y="2845173"/>
            <a:ext cx="4091600" cy="1963528"/>
          </a:xfrm>
          <a:prstGeom prst="rect">
            <a:avLst/>
          </a:prstGeom>
          <a:solidFill>
            <a:schemeClr val="lt1"/>
          </a:solidFill>
          <a:ln>
            <a:noFill/>
          </a:ln>
          <a:effectLst>
            <a:outerShdw blurRad="622463" dist="38100" dir="2700000" sx="101000" sy="101000" algn="tl" rotWithShape="0">
              <a:srgbClr val="ACB8CA">
                <a:alpha val="61960"/>
              </a:srgbClr>
            </a:outerShdw>
          </a:effectLst>
        </p:spPr>
      </p:pic>
      <p:sp>
        <p:nvSpPr>
          <p:cNvPr id="91" name="Google Shape;91;p17"/>
          <p:cNvSpPr txBox="1"/>
          <p:nvPr/>
        </p:nvSpPr>
        <p:spPr>
          <a:xfrm>
            <a:off x="786644" y="687304"/>
            <a:ext cx="4178548"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a:solidFill>
                  <a:srgbClr val="FF0000"/>
                </a:solidFill>
                <a:latin typeface="Arial"/>
                <a:ea typeface="Arial"/>
                <a:cs typeface="Arial"/>
                <a:sym typeface="Arial"/>
              </a:rPr>
              <a:t>国内線 </a:t>
            </a:r>
            <a:r>
              <a:rPr lang="ja-JP" sz="2000" b="1" i="0" u="none" strike="noStrike" cap="none">
                <a:solidFill>
                  <a:schemeClr val="dk1"/>
                </a:solidFill>
                <a:latin typeface="Arial"/>
                <a:ea typeface="Arial"/>
                <a:cs typeface="Arial"/>
                <a:sym typeface="Arial"/>
              </a:rPr>
              <a:t>前方スクリーンCM</a:t>
            </a:r>
            <a:endParaRPr sz="2000" b="1" i="0" u="none" strike="noStrike" cap="none">
              <a:solidFill>
                <a:schemeClr val="dk1"/>
              </a:solidFill>
              <a:latin typeface="Arial"/>
              <a:ea typeface="Arial"/>
              <a:cs typeface="Arial"/>
              <a:sym typeface="Arial"/>
            </a:endParaRPr>
          </a:p>
        </p:txBody>
      </p:sp>
      <p:cxnSp>
        <p:nvCxnSpPr>
          <p:cNvPr id="92" name="Google Shape;92;p17"/>
          <p:cNvCxnSpPr/>
          <p:nvPr/>
        </p:nvCxnSpPr>
        <p:spPr>
          <a:xfrm>
            <a:off x="772005" y="1257114"/>
            <a:ext cx="9311973" cy="0"/>
          </a:xfrm>
          <a:prstGeom prst="straightConnector1">
            <a:avLst/>
          </a:prstGeom>
          <a:noFill/>
          <a:ln w="9525" cap="flat" cmpd="sng">
            <a:solidFill>
              <a:schemeClr val="dk1"/>
            </a:solidFill>
            <a:prstDash val="solid"/>
            <a:miter lim="800000"/>
            <a:headEnd type="none" w="sm" len="sm"/>
            <a:tailEnd type="none" w="sm" len="sm"/>
          </a:ln>
        </p:spPr>
      </p:cxnSp>
      <p:graphicFrame>
        <p:nvGraphicFramePr>
          <p:cNvPr id="93" name="Google Shape;93;p17"/>
          <p:cNvGraphicFramePr/>
          <p:nvPr/>
        </p:nvGraphicFramePr>
        <p:xfrm>
          <a:off x="5172075" y="1272907"/>
          <a:ext cx="5388775" cy="3394418"/>
        </p:xfrm>
        <a:graphic>
          <a:graphicData uri="http://schemas.openxmlformats.org/drawingml/2006/table">
            <a:tbl>
              <a:tblPr firstCol="1" bandRow="1">
                <a:noFill/>
                <a:tableStyleId>{00B5FACB-EEB9-4DDA-9D02-248EF6438E66}</a:tableStyleId>
              </a:tblPr>
              <a:tblGrid>
                <a:gridCol w="1154300">
                  <a:extLst>
                    <a:ext uri="{9D8B030D-6E8A-4147-A177-3AD203B41FA5}">
                      <a16:colId xmlns:a16="http://schemas.microsoft.com/office/drawing/2014/main" val="20000"/>
                    </a:ext>
                  </a:extLst>
                </a:gridCol>
                <a:gridCol w="4234475">
                  <a:extLst>
                    <a:ext uri="{9D8B030D-6E8A-4147-A177-3AD203B41FA5}">
                      <a16:colId xmlns:a16="http://schemas.microsoft.com/office/drawing/2014/main" val="20001"/>
                    </a:ext>
                  </a:extLst>
                </a:gridCol>
              </a:tblGrid>
              <a:tr h="580475">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a:latin typeface="Arial"/>
                          <a:ea typeface="Arial"/>
                          <a:cs typeface="Arial"/>
                          <a:sym typeface="Arial"/>
                        </a:rPr>
                        <a:t>上映メディア</a:t>
                      </a:r>
                      <a:endParaRPr sz="1000" b="1"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JAL運航機材　国内線前方スクリーン </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solidFill>
                            <a:srgbClr val="FF0000"/>
                          </a:solidFill>
                          <a:latin typeface="Arial"/>
                          <a:ea typeface="Arial"/>
                          <a:cs typeface="Arial"/>
                          <a:sym typeface="Arial"/>
                        </a:rPr>
                        <a:t>※機内でのイヤホン配布はございません。</a:t>
                      </a:r>
                      <a:endParaRPr sz="1400" u="none" strike="noStrike" cap="none"/>
                    </a:p>
                    <a:p>
                      <a:pPr marL="0" marR="0" lvl="0" indent="0" algn="l" rtl="0">
                        <a:lnSpc>
                          <a:spcPct val="130000"/>
                        </a:lnSpc>
                        <a:spcBef>
                          <a:spcPts val="0"/>
                        </a:spcBef>
                        <a:spcAft>
                          <a:spcPts val="0"/>
                        </a:spcAft>
                        <a:buClr>
                          <a:srgbClr val="000000"/>
                        </a:buClr>
                        <a:buSzPts val="1050"/>
                        <a:buFont typeface="Arial"/>
                        <a:buNone/>
                      </a:pPr>
                      <a:r>
                        <a:rPr lang="ja-JP" sz="800" u="none" strike="noStrike" cap="none">
                          <a:solidFill>
                            <a:srgbClr val="FF0000"/>
                          </a:solidFill>
                          <a:latin typeface="Arial"/>
                          <a:ea typeface="Arial"/>
                          <a:cs typeface="Arial"/>
                          <a:sym typeface="Arial"/>
                        </a:rPr>
                        <a:t>※上映設備の無い機材（Airbus A350-900・Boeing 787-8等）では上映されません。</a:t>
                      </a:r>
                      <a:endParaRPr sz="8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0"/>
                  </a:ext>
                </a:extLst>
              </a:tr>
              <a:tr h="559150">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a:latin typeface="Arial"/>
                          <a:ea typeface="Arial"/>
                          <a:cs typeface="Arial"/>
                          <a:sym typeface="Arial"/>
                        </a:rPr>
                        <a:t>上映期間 </a:t>
                      </a:r>
                      <a:endParaRPr sz="1000" b="1"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1カ月間（毎月1日〜末日）</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a:latin typeface="Arial"/>
                          <a:ea typeface="Arial"/>
                          <a:cs typeface="Arial"/>
                          <a:sym typeface="Arial"/>
                        </a:rPr>
                        <a:t>※機材繰りなどの諸事情により上映開始日および終了日が前後する場合があります。</a:t>
                      </a:r>
                      <a:endParaRPr sz="800" u="none" strike="noStrike" cap="none"/>
                    </a:p>
                  </a:txBody>
                  <a:tcPr marL="180000" marR="180000" marT="108000" marB="108000" anchor="ctr"/>
                </a:tc>
                <a:extLst>
                  <a:ext uri="{0D108BD9-81ED-4DB2-BD59-A6C34878D82A}">
                    <a16:rowId xmlns:a16="http://schemas.microsoft.com/office/drawing/2014/main" val="10001"/>
                  </a:ext>
                </a:extLst>
              </a:tr>
              <a:tr h="559150">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a:latin typeface="Arial"/>
                          <a:ea typeface="Arial"/>
                          <a:cs typeface="Arial"/>
                          <a:sym typeface="Arial"/>
                        </a:rPr>
                        <a:t>上映秒数</a:t>
                      </a:r>
                      <a:endParaRPr sz="1000" b="1"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15秒/30秒/60秒/90秒　</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latin typeface="Arial"/>
                          <a:ea typeface="Arial"/>
                          <a:cs typeface="Arial"/>
                          <a:sym typeface="Arial"/>
                        </a:rPr>
                        <a:t>※上映順はお任せいただきます。 </a:t>
                      </a:r>
                      <a:r>
                        <a:rPr lang="ja-JP" sz="800" u="none" strike="noStrike" cap="none">
                          <a:solidFill>
                            <a:schemeClr val="dk1"/>
                          </a:solidFill>
                          <a:latin typeface="Arial"/>
                          <a:ea typeface="Arial"/>
                          <a:cs typeface="Arial"/>
                          <a:sym typeface="Arial"/>
                        </a:rPr>
                        <a:t>1社最大135秒分まで要相談にて購入可。 </a:t>
                      </a:r>
                      <a:endParaRPr sz="800" u="none" strike="noStrike" cap="none">
                        <a:solidFill>
                          <a:schemeClr val="dk1"/>
                        </a:solidFill>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2"/>
                  </a:ext>
                </a:extLst>
              </a:tr>
              <a:tr h="456475">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a:latin typeface="Arial"/>
                          <a:ea typeface="Arial"/>
                          <a:cs typeface="Arial"/>
                          <a:sym typeface="Arial"/>
                        </a:rPr>
                        <a:t>上映便数</a:t>
                      </a:r>
                      <a:endParaRPr sz="1000" b="1" u="none" strike="noStrike" cap="none"/>
                    </a:p>
                  </a:txBody>
                  <a:tcPr marL="88250" marR="88250" marT="44125" marB="44125" anchor="ctr">
                    <a:solidFill>
                      <a:srgbClr val="CB0003"/>
                    </a:solidFill>
                  </a:tcPr>
                </a:tc>
                <a:tc>
                  <a:txBody>
                    <a:bodyPr/>
                    <a:lstStyle/>
                    <a:p>
                      <a:pPr marL="0" marR="0" lvl="0" indent="0" algn="l" rtl="0">
                        <a:lnSpc>
                          <a:spcPct val="125000"/>
                        </a:lnSpc>
                        <a:spcBef>
                          <a:spcPts val="0"/>
                        </a:spcBef>
                        <a:spcAft>
                          <a:spcPts val="0"/>
                        </a:spcAft>
                        <a:buClr>
                          <a:schemeClr val="dk1"/>
                        </a:buClr>
                        <a:buSzPts val="1200"/>
                        <a:buFont typeface="Arial"/>
                        <a:buNone/>
                      </a:pPr>
                      <a:r>
                        <a:rPr lang="ja-JP" sz="1000" u="none" strike="noStrike" cap="none">
                          <a:latin typeface="Arial"/>
                          <a:ea typeface="Arial"/>
                          <a:cs typeface="Arial"/>
                          <a:sym typeface="Arial"/>
                        </a:rPr>
                        <a:t>約 </a:t>
                      </a:r>
                      <a:r>
                        <a:rPr lang="ja-JP" sz="1000" u="none" strike="noStrike" cap="none">
                          <a:solidFill>
                            <a:srgbClr val="000000"/>
                          </a:solidFill>
                          <a:latin typeface="Arial"/>
                          <a:ea typeface="Arial"/>
                          <a:cs typeface="Arial"/>
                          <a:sym typeface="Arial"/>
                        </a:rPr>
                        <a:t>8,300</a:t>
                      </a:r>
                      <a:r>
                        <a:rPr lang="ja-JP" sz="1000" u="none" strike="noStrike" cap="none">
                          <a:latin typeface="Arial"/>
                          <a:ea typeface="Arial"/>
                          <a:cs typeface="Arial"/>
                          <a:sym typeface="Arial"/>
                        </a:rPr>
                        <a:t>便/月 </a:t>
                      </a:r>
                      <a:r>
                        <a:rPr lang="ja-JP" sz="1000" u="none" strike="noStrike" cap="none" baseline="30000">
                          <a:latin typeface="Arial"/>
                          <a:ea typeface="Arial"/>
                          <a:cs typeface="Arial"/>
                          <a:sym typeface="Arial"/>
                        </a:rPr>
                        <a:t>※1</a:t>
                      </a:r>
                      <a:endParaRPr sz="1000" u="none" strike="noStrike" cap="none" baseline="30000">
                        <a:latin typeface="Arial"/>
                        <a:ea typeface="Arial"/>
                        <a:cs typeface="Arial"/>
                        <a:sym typeface="Arial"/>
                      </a:endParaRPr>
                    </a:p>
                    <a:p>
                      <a:pPr marL="0" marR="0" lvl="0" indent="0" algn="l" rtl="0">
                        <a:lnSpc>
                          <a:spcPct val="125000"/>
                        </a:lnSpc>
                        <a:spcBef>
                          <a:spcPts val="0"/>
                        </a:spcBef>
                        <a:spcAft>
                          <a:spcPts val="0"/>
                        </a:spcAft>
                        <a:buClr>
                          <a:schemeClr val="dk1"/>
                        </a:buClr>
                        <a:buSzPts val="1200"/>
                        <a:buFont typeface="Arial"/>
                        <a:buNone/>
                      </a:pPr>
                      <a:r>
                        <a:rPr lang="ja-JP" sz="800" u="none" strike="noStrike" cap="none">
                          <a:latin typeface="Arial"/>
                          <a:ea typeface="Arial"/>
                          <a:cs typeface="Arial"/>
                          <a:sym typeface="Arial"/>
                        </a:rPr>
                        <a:t>※別途、チャーターを含む臨時便でも上映される場合があります。</a:t>
                      </a:r>
                      <a:endParaRPr sz="1400" u="none" strike="noStrike" cap="none"/>
                    </a:p>
                  </a:txBody>
                  <a:tcPr marL="180000" marR="180000" marT="108000" marB="108000" anchor="ctr"/>
                </a:tc>
                <a:extLst>
                  <a:ext uri="{0D108BD9-81ED-4DB2-BD59-A6C34878D82A}">
                    <a16:rowId xmlns:a16="http://schemas.microsoft.com/office/drawing/2014/main" val="10003"/>
                  </a:ext>
                </a:extLst>
              </a:tr>
              <a:tr h="456475">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a:latin typeface="Arial"/>
                          <a:ea typeface="Arial"/>
                          <a:cs typeface="Arial"/>
                          <a:sym typeface="Arial"/>
                        </a:rPr>
                        <a:t>上映路線</a:t>
                      </a:r>
                      <a:endParaRPr sz="1000" b="1"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国内線</a:t>
                      </a:r>
                      <a:r>
                        <a:rPr lang="ja-JP" sz="1000" b="0" u="none" strike="noStrike" cap="none">
                          <a:latin typeface="Arial"/>
                          <a:ea typeface="Arial"/>
                          <a:cs typeface="Arial"/>
                          <a:sym typeface="Arial"/>
                        </a:rPr>
                        <a:t>JAL運航</a:t>
                      </a:r>
                      <a:r>
                        <a:rPr lang="ja-JP" sz="1000" u="none" strike="noStrike" cap="none">
                          <a:latin typeface="Arial"/>
                          <a:ea typeface="Arial"/>
                          <a:cs typeface="Arial"/>
                          <a:sym typeface="Arial"/>
                        </a:rPr>
                        <a:t>路線 </a:t>
                      </a:r>
                      <a:r>
                        <a:rPr lang="ja-JP" sz="1000" u="none" strike="noStrike" cap="none" baseline="30000">
                          <a:latin typeface="Arial"/>
                          <a:ea typeface="Arial"/>
                          <a:cs typeface="Arial"/>
                          <a:sym typeface="Arial"/>
                        </a:rPr>
                        <a:t>※2</a:t>
                      </a:r>
                      <a:endParaRPr sz="1000" u="none" strike="noStrike" cap="none" baseline="3000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4"/>
                  </a:ext>
                </a:extLst>
              </a:tr>
              <a:tr h="558000">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a:latin typeface="Arial"/>
                          <a:ea typeface="Arial"/>
                          <a:cs typeface="Arial"/>
                          <a:sym typeface="Arial"/>
                        </a:rPr>
                        <a:t>納品日</a:t>
                      </a:r>
                      <a:endParaRPr sz="1000" b="1"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a:solidFill>
                            <a:srgbClr val="000000"/>
                          </a:solidFill>
                          <a:latin typeface="Arial"/>
                          <a:ea typeface="Arial"/>
                          <a:cs typeface="Arial"/>
                          <a:sym typeface="Arial"/>
                        </a:rPr>
                        <a:t>上映開始の前月5日頃</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800" b="0" i="0" u="none" strike="noStrike" cap="none">
                          <a:solidFill>
                            <a:srgbClr val="000000"/>
                          </a:solidFill>
                          <a:latin typeface="Arial"/>
                          <a:ea typeface="Arial"/>
                          <a:cs typeface="Arial"/>
                          <a:sym typeface="Arial"/>
                        </a:rPr>
                        <a:t>※具体的な日付はお問い合わせください。</a:t>
                      </a:r>
                      <a:endParaRPr sz="1400" u="none" strike="noStrike" cap="none"/>
                    </a:p>
                  </a:txBody>
                  <a:tcPr marL="180000" marR="180000" marT="108000" marB="108000" anchor="ctr"/>
                </a:tc>
                <a:extLst>
                  <a:ext uri="{0D108BD9-81ED-4DB2-BD59-A6C34878D82A}">
                    <a16:rowId xmlns:a16="http://schemas.microsoft.com/office/drawing/2014/main" val="10005"/>
                  </a:ext>
                </a:extLst>
              </a:tr>
            </a:tbl>
          </a:graphicData>
        </a:graphic>
      </p:graphicFrame>
      <p:graphicFrame>
        <p:nvGraphicFramePr>
          <p:cNvPr id="94" name="Google Shape;94;p17"/>
          <p:cNvGraphicFramePr/>
          <p:nvPr/>
        </p:nvGraphicFramePr>
        <p:xfrm>
          <a:off x="5172100" y="4671568"/>
          <a:ext cx="5388750" cy="862025"/>
        </p:xfrm>
        <a:graphic>
          <a:graphicData uri="http://schemas.openxmlformats.org/drawingml/2006/table">
            <a:tbl>
              <a:tblPr firstCol="1" bandRow="1">
                <a:noFill/>
                <a:tableStyleId>{00B5FACB-EEB9-4DDA-9D02-248EF6438E66}</a:tableStyleId>
              </a:tblPr>
              <a:tblGrid>
                <a:gridCol w="1077750">
                  <a:extLst>
                    <a:ext uri="{9D8B030D-6E8A-4147-A177-3AD203B41FA5}">
                      <a16:colId xmlns:a16="http://schemas.microsoft.com/office/drawing/2014/main" val="20000"/>
                    </a:ext>
                  </a:extLst>
                </a:gridCol>
                <a:gridCol w="1077750">
                  <a:extLst>
                    <a:ext uri="{9D8B030D-6E8A-4147-A177-3AD203B41FA5}">
                      <a16:colId xmlns:a16="http://schemas.microsoft.com/office/drawing/2014/main" val="20001"/>
                    </a:ext>
                  </a:extLst>
                </a:gridCol>
                <a:gridCol w="1077750">
                  <a:extLst>
                    <a:ext uri="{9D8B030D-6E8A-4147-A177-3AD203B41FA5}">
                      <a16:colId xmlns:a16="http://schemas.microsoft.com/office/drawing/2014/main" val="20002"/>
                    </a:ext>
                  </a:extLst>
                </a:gridCol>
                <a:gridCol w="1077750">
                  <a:extLst>
                    <a:ext uri="{9D8B030D-6E8A-4147-A177-3AD203B41FA5}">
                      <a16:colId xmlns:a16="http://schemas.microsoft.com/office/drawing/2014/main" val="20003"/>
                    </a:ext>
                  </a:extLst>
                </a:gridCol>
                <a:gridCol w="1077750">
                  <a:extLst>
                    <a:ext uri="{9D8B030D-6E8A-4147-A177-3AD203B41FA5}">
                      <a16:colId xmlns:a16="http://schemas.microsoft.com/office/drawing/2014/main" val="20004"/>
                    </a:ext>
                  </a:extLst>
                </a:gridCol>
              </a:tblGrid>
              <a:tr h="283250">
                <a:tc>
                  <a:txBody>
                    <a:bodyPr/>
                    <a:lstStyle/>
                    <a:p>
                      <a:pPr marL="0" marR="0" lvl="0" indent="0" algn="ctr" rtl="0">
                        <a:lnSpc>
                          <a:spcPct val="10000"/>
                        </a:lnSpc>
                        <a:spcBef>
                          <a:spcPts val="0"/>
                        </a:spcBef>
                        <a:spcAft>
                          <a:spcPts val="0"/>
                        </a:spcAft>
                        <a:buClr>
                          <a:schemeClr val="lt1"/>
                        </a:buClr>
                        <a:buSzPts val="1050"/>
                        <a:buFont typeface="Arial"/>
                        <a:buNone/>
                      </a:pPr>
                      <a:r>
                        <a:rPr lang="ja-JP" sz="900" b="1" i="0" u="none" strike="noStrike" cap="none">
                          <a:solidFill>
                            <a:schemeClr val="lt1"/>
                          </a:solidFill>
                          <a:latin typeface="Arial"/>
                          <a:ea typeface="Arial"/>
                          <a:cs typeface="Arial"/>
                          <a:sym typeface="Arial"/>
                        </a:rPr>
                        <a:t>料金表</a:t>
                      </a:r>
                      <a:endParaRPr sz="900" b="1" i="0" u="none" strike="noStrike" cap="none">
                        <a:solidFill>
                          <a:schemeClr val="lt1"/>
                        </a:solidFill>
                        <a:latin typeface="Arial"/>
                        <a:ea typeface="Arial"/>
                        <a:cs typeface="Arial"/>
                        <a:sym typeface="Arial"/>
                      </a:endParaRPr>
                    </a:p>
                  </a:txBody>
                  <a:tcPr marL="216000" marR="216000" marT="108000" marB="0" anchor="ctr">
                    <a:solidFill>
                      <a:srgbClr val="CB0003"/>
                    </a:solidFill>
                  </a:tcPr>
                </a:tc>
                <a:tc>
                  <a:txBody>
                    <a:bodyPr/>
                    <a:lstStyle/>
                    <a:p>
                      <a:pPr marL="0" marR="0" lvl="0" indent="0" algn="ctr" rtl="0">
                        <a:lnSpc>
                          <a:spcPct val="10000"/>
                        </a:lnSpc>
                        <a:spcBef>
                          <a:spcPts val="0"/>
                        </a:spcBef>
                        <a:spcAft>
                          <a:spcPts val="0"/>
                        </a:spcAft>
                        <a:buClr>
                          <a:schemeClr val="lt1"/>
                        </a:buClr>
                        <a:buSzPts val="1050"/>
                        <a:buFont typeface="Arial"/>
                        <a:buNone/>
                      </a:pPr>
                      <a:r>
                        <a:rPr lang="ja-JP" sz="900" b="1" i="0" u="none" strike="noStrike" cap="none">
                          <a:solidFill>
                            <a:schemeClr val="lt1"/>
                          </a:solidFill>
                          <a:latin typeface="Arial"/>
                          <a:ea typeface="Arial"/>
                          <a:cs typeface="Arial"/>
                          <a:sym typeface="Arial"/>
                        </a:rPr>
                        <a:t>15秒</a:t>
                      </a:r>
                      <a:endParaRPr sz="900" b="1" i="0" u="none" strike="noStrike" cap="none">
                        <a:solidFill>
                          <a:schemeClr val="lt1"/>
                        </a:solidFill>
                        <a:latin typeface="Arial"/>
                        <a:ea typeface="Arial"/>
                        <a:cs typeface="Arial"/>
                        <a:sym typeface="Arial"/>
                      </a:endParaRPr>
                    </a:p>
                  </a:txBody>
                  <a:tcPr marL="216000" marR="216000" marT="108000" marB="0" anchor="ctr">
                    <a:solidFill>
                      <a:srgbClr val="CB0003"/>
                    </a:solidFill>
                  </a:tcPr>
                </a:tc>
                <a:tc>
                  <a:txBody>
                    <a:bodyPr/>
                    <a:lstStyle/>
                    <a:p>
                      <a:pPr marL="0" marR="0" lvl="0" indent="0" algn="ctr" rtl="0">
                        <a:lnSpc>
                          <a:spcPct val="10000"/>
                        </a:lnSpc>
                        <a:spcBef>
                          <a:spcPts val="0"/>
                        </a:spcBef>
                        <a:spcAft>
                          <a:spcPts val="0"/>
                        </a:spcAft>
                        <a:buClr>
                          <a:schemeClr val="lt1"/>
                        </a:buClr>
                        <a:buSzPts val="1050"/>
                        <a:buFont typeface="Arial"/>
                        <a:buNone/>
                      </a:pPr>
                      <a:r>
                        <a:rPr lang="ja-JP" sz="900" b="1" i="0" u="none" strike="noStrike" cap="none">
                          <a:solidFill>
                            <a:schemeClr val="lt1"/>
                          </a:solidFill>
                          <a:latin typeface="Arial"/>
                          <a:ea typeface="Arial"/>
                          <a:cs typeface="Arial"/>
                          <a:sym typeface="Arial"/>
                        </a:rPr>
                        <a:t>30秒</a:t>
                      </a:r>
                      <a:endParaRPr sz="900" b="1" i="0" u="none" strike="noStrike" cap="none">
                        <a:solidFill>
                          <a:schemeClr val="lt1"/>
                        </a:solidFill>
                        <a:latin typeface="Arial"/>
                        <a:ea typeface="Arial"/>
                        <a:cs typeface="Arial"/>
                        <a:sym typeface="Arial"/>
                      </a:endParaRPr>
                    </a:p>
                  </a:txBody>
                  <a:tcPr marL="216000" marR="216000" marT="108000" marB="0" anchor="ctr">
                    <a:solidFill>
                      <a:srgbClr val="CB0003"/>
                    </a:solidFill>
                  </a:tcPr>
                </a:tc>
                <a:tc>
                  <a:txBody>
                    <a:bodyPr/>
                    <a:lstStyle/>
                    <a:p>
                      <a:pPr marL="0" marR="0" lvl="0" indent="0" algn="ctr" rtl="0">
                        <a:lnSpc>
                          <a:spcPct val="10000"/>
                        </a:lnSpc>
                        <a:spcBef>
                          <a:spcPts val="0"/>
                        </a:spcBef>
                        <a:spcAft>
                          <a:spcPts val="0"/>
                        </a:spcAft>
                        <a:buClr>
                          <a:schemeClr val="lt1"/>
                        </a:buClr>
                        <a:buSzPts val="1050"/>
                        <a:buFont typeface="Arial"/>
                        <a:buNone/>
                      </a:pPr>
                      <a:r>
                        <a:rPr lang="ja-JP" sz="900" b="1" i="0" u="none" strike="noStrike" cap="none">
                          <a:solidFill>
                            <a:schemeClr val="lt1"/>
                          </a:solidFill>
                          <a:latin typeface="Arial"/>
                          <a:ea typeface="Arial"/>
                          <a:cs typeface="Arial"/>
                          <a:sym typeface="Arial"/>
                        </a:rPr>
                        <a:t>60秒</a:t>
                      </a:r>
                      <a:endParaRPr sz="900" b="1" i="0" u="none" strike="noStrike" cap="none">
                        <a:solidFill>
                          <a:schemeClr val="lt1"/>
                        </a:solidFill>
                        <a:latin typeface="Arial"/>
                        <a:ea typeface="Arial"/>
                        <a:cs typeface="Arial"/>
                        <a:sym typeface="Arial"/>
                      </a:endParaRPr>
                    </a:p>
                  </a:txBody>
                  <a:tcPr marL="216000" marR="216000" marT="108000" marB="0" anchor="ctr">
                    <a:solidFill>
                      <a:srgbClr val="CB0003"/>
                    </a:solidFill>
                  </a:tcPr>
                </a:tc>
                <a:tc>
                  <a:txBody>
                    <a:bodyPr/>
                    <a:lstStyle/>
                    <a:p>
                      <a:pPr marL="0" marR="0" lvl="0" indent="0" algn="ctr" rtl="0">
                        <a:lnSpc>
                          <a:spcPct val="10000"/>
                        </a:lnSpc>
                        <a:spcBef>
                          <a:spcPts val="0"/>
                        </a:spcBef>
                        <a:spcAft>
                          <a:spcPts val="0"/>
                        </a:spcAft>
                        <a:buClr>
                          <a:schemeClr val="lt1"/>
                        </a:buClr>
                        <a:buSzPts val="1000"/>
                        <a:buFont typeface="Arial"/>
                        <a:buNone/>
                      </a:pPr>
                      <a:r>
                        <a:rPr lang="ja-JP" sz="800" b="1" i="0" u="none" strike="noStrike" cap="none">
                          <a:solidFill>
                            <a:schemeClr val="lt1"/>
                          </a:solidFill>
                          <a:latin typeface="Arial"/>
                          <a:ea typeface="Arial"/>
                          <a:cs typeface="Arial"/>
                          <a:sym typeface="Arial"/>
                        </a:rPr>
                        <a:t>90秒</a:t>
                      </a:r>
                      <a:endParaRPr sz="800" b="1" i="0" u="none" strike="noStrike" cap="none">
                        <a:solidFill>
                          <a:schemeClr val="lt1"/>
                        </a:solidFill>
                        <a:latin typeface="Arial"/>
                        <a:ea typeface="Arial"/>
                        <a:cs typeface="Arial"/>
                        <a:sym typeface="Arial"/>
                      </a:endParaRPr>
                    </a:p>
                  </a:txBody>
                  <a:tcPr marL="216000" marR="216000" marT="108000" marB="0" anchor="ctr">
                    <a:solidFill>
                      <a:srgbClr val="CB0003"/>
                    </a:solidFill>
                  </a:tcPr>
                </a:tc>
                <a:extLst>
                  <a:ext uri="{0D108BD9-81ED-4DB2-BD59-A6C34878D82A}">
                    <a16:rowId xmlns:a16="http://schemas.microsoft.com/office/drawing/2014/main" val="10000"/>
                  </a:ext>
                </a:extLst>
              </a:tr>
              <a:tr h="578775">
                <a:tc>
                  <a:txBody>
                    <a:bodyPr/>
                    <a:lstStyle/>
                    <a:p>
                      <a:pPr marL="0" marR="0" lvl="0" indent="0" algn="ctr" rtl="0">
                        <a:lnSpc>
                          <a:spcPct val="10000"/>
                        </a:lnSpc>
                        <a:spcBef>
                          <a:spcPts val="0"/>
                        </a:spcBef>
                        <a:spcAft>
                          <a:spcPts val="0"/>
                        </a:spcAft>
                        <a:buClr>
                          <a:schemeClr val="dk1"/>
                        </a:buClr>
                        <a:buSzPts val="1000"/>
                        <a:buFont typeface="Arial"/>
                        <a:buNone/>
                      </a:pPr>
                      <a:r>
                        <a:rPr lang="ja-JP" sz="800" b="0" i="0" u="none" strike="noStrike" cap="none">
                          <a:solidFill>
                            <a:schemeClr val="dk1"/>
                          </a:solidFill>
                          <a:latin typeface="Arial"/>
                          <a:ea typeface="Arial"/>
                          <a:cs typeface="Arial"/>
                          <a:sym typeface="Arial"/>
                        </a:rPr>
                        <a:t>税抜</a:t>
                      </a:r>
                      <a:br>
                        <a:rPr lang="ja-JP" sz="800" b="0" i="0" u="none" strike="noStrike" cap="none">
                          <a:solidFill>
                            <a:schemeClr val="dk1"/>
                          </a:solidFill>
                          <a:latin typeface="Arial"/>
                          <a:ea typeface="Arial"/>
                          <a:cs typeface="Arial"/>
                          <a:sym typeface="Arial"/>
                        </a:rPr>
                      </a:br>
                      <a:br>
                        <a:rPr lang="ja-JP" sz="800" b="0" i="0" u="none" strike="noStrike" cap="none">
                          <a:solidFill>
                            <a:schemeClr val="dk1"/>
                          </a:solidFill>
                          <a:latin typeface="Arial"/>
                          <a:ea typeface="Arial"/>
                          <a:cs typeface="Arial"/>
                          <a:sym typeface="Arial"/>
                        </a:rPr>
                      </a:br>
                      <a:br>
                        <a:rPr lang="ja-JP" sz="800" b="0" i="0" u="none" strike="noStrike" cap="none">
                          <a:solidFill>
                            <a:schemeClr val="dk1"/>
                          </a:solidFill>
                          <a:latin typeface="Arial"/>
                          <a:ea typeface="Arial"/>
                          <a:cs typeface="Arial"/>
                          <a:sym typeface="Arial"/>
                        </a:rPr>
                      </a:br>
                      <a:br>
                        <a:rPr lang="ja-JP" sz="800" b="0" i="0" u="none" strike="noStrike" cap="none">
                          <a:solidFill>
                            <a:schemeClr val="dk1"/>
                          </a:solidFill>
                          <a:latin typeface="Arial"/>
                          <a:ea typeface="Arial"/>
                          <a:cs typeface="Arial"/>
                          <a:sym typeface="Arial"/>
                        </a:rPr>
                      </a:br>
                      <a:br>
                        <a:rPr lang="ja-JP" sz="800" b="0" i="0" u="none" strike="noStrike" cap="none">
                          <a:solidFill>
                            <a:schemeClr val="dk1"/>
                          </a:solidFill>
                          <a:latin typeface="Arial"/>
                          <a:ea typeface="Arial"/>
                          <a:cs typeface="Arial"/>
                          <a:sym typeface="Arial"/>
                        </a:rPr>
                      </a:br>
                      <a:br>
                        <a:rPr lang="ja-JP" sz="800" b="0" i="0" u="none" strike="noStrike" cap="none">
                          <a:solidFill>
                            <a:schemeClr val="dk1"/>
                          </a:solidFill>
                          <a:latin typeface="Arial"/>
                          <a:ea typeface="Arial"/>
                          <a:cs typeface="Arial"/>
                          <a:sym typeface="Arial"/>
                        </a:rPr>
                      </a:br>
                      <a:br>
                        <a:rPr lang="ja-JP" sz="800" b="0" i="0" u="none" strike="noStrike" cap="none">
                          <a:solidFill>
                            <a:schemeClr val="dk1"/>
                          </a:solidFill>
                          <a:latin typeface="Arial"/>
                          <a:ea typeface="Arial"/>
                          <a:cs typeface="Arial"/>
                          <a:sym typeface="Arial"/>
                        </a:rPr>
                      </a:br>
                      <a:br>
                        <a:rPr lang="ja-JP" sz="800" b="0" i="0" u="none" strike="noStrike" cap="none">
                          <a:solidFill>
                            <a:schemeClr val="dk1"/>
                          </a:solidFill>
                          <a:latin typeface="Arial"/>
                          <a:ea typeface="Arial"/>
                          <a:cs typeface="Arial"/>
                          <a:sym typeface="Arial"/>
                        </a:rPr>
                      </a:br>
                      <a:br>
                        <a:rPr lang="ja-JP" sz="800" b="0" i="0" u="none" strike="noStrike" cap="none">
                          <a:solidFill>
                            <a:schemeClr val="dk1"/>
                          </a:solidFill>
                          <a:latin typeface="Arial"/>
                          <a:ea typeface="Arial"/>
                          <a:cs typeface="Arial"/>
                          <a:sym typeface="Arial"/>
                        </a:rPr>
                      </a:br>
                      <a:br>
                        <a:rPr lang="ja-JP" sz="800" b="0" i="0" u="none" strike="noStrike" cap="none">
                          <a:solidFill>
                            <a:schemeClr val="dk1"/>
                          </a:solidFill>
                          <a:latin typeface="Arial"/>
                          <a:ea typeface="Arial"/>
                          <a:cs typeface="Arial"/>
                          <a:sym typeface="Arial"/>
                        </a:rPr>
                      </a:br>
                      <a:r>
                        <a:rPr lang="ja-JP" sz="800" b="0" i="0" u="none" strike="noStrike" cap="none">
                          <a:solidFill>
                            <a:schemeClr val="dk1"/>
                          </a:solidFill>
                          <a:latin typeface="Arial"/>
                          <a:ea typeface="Arial"/>
                          <a:cs typeface="Arial"/>
                          <a:sym typeface="Arial"/>
                        </a:rPr>
                        <a:t>（枠/月）</a:t>
                      </a:r>
                      <a:endParaRPr sz="800" b="0" i="0" u="none" strike="noStrike" cap="none">
                        <a:solidFill>
                          <a:schemeClr val="dk1"/>
                        </a:solidFill>
                        <a:latin typeface="Arial"/>
                        <a:ea typeface="Arial"/>
                        <a:cs typeface="Arial"/>
                        <a:sym typeface="Arial"/>
                      </a:endParaRPr>
                    </a:p>
                  </a:txBody>
                  <a:tcPr marL="216000" marR="216000" marT="108000" marB="0" anchor="ctr">
                    <a:solidFill>
                      <a:srgbClr val="F0F0F0"/>
                    </a:solidFill>
                  </a:tcPr>
                </a:tc>
                <a:tc>
                  <a:txBody>
                    <a:bodyPr/>
                    <a:lstStyle/>
                    <a:p>
                      <a:pPr marL="0" marR="0" lvl="0" indent="0" algn="ctr" rtl="0">
                        <a:lnSpc>
                          <a:spcPct val="10000"/>
                        </a:lnSpc>
                        <a:spcBef>
                          <a:spcPts val="0"/>
                        </a:spcBef>
                        <a:spcAft>
                          <a:spcPts val="0"/>
                        </a:spcAft>
                        <a:buClr>
                          <a:schemeClr val="dk1"/>
                        </a:buClr>
                        <a:buSzPts val="1000"/>
                        <a:buFont typeface="Arial"/>
                        <a:buNone/>
                      </a:pPr>
                      <a:r>
                        <a:rPr lang="ja-JP" sz="800" u="none" strike="noStrike" cap="none">
                          <a:latin typeface="Arial"/>
                          <a:ea typeface="Arial"/>
                          <a:cs typeface="Arial"/>
                          <a:sym typeface="Arial"/>
                        </a:rPr>
                        <a:t>1,200,000円</a:t>
                      </a:r>
                      <a:endParaRPr sz="800" u="none" strike="noStrike" cap="none">
                        <a:latin typeface="Arial"/>
                        <a:ea typeface="Arial"/>
                        <a:cs typeface="Arial"/>
                        <a:sym typeface="Arial"/>
                      </a:endParaRPr>
                    </a:p>
                    <a:p>
                      <a:pPr marL="0" marR="0" lvl="0" indent="0" algn="ctr" rtl="0">
                        <a:lnSpc>
                          <a:spcPct val="10000"/>
                        </a:lnSpc>
                        <a:spcBef>
                          <a:spcPts val="0"/>
                        </a:spcBef>
                        <a:spcAft>
                          <a:spcPts val="0"/>
                        </a:spcAft>
                        <a:buClr>
                          <a:schemeClr val="dk1"/>
                        </a:buClr>
                        <a:buSzPts val="1000"/>
                        <a:buFont typeface="Arial"/>
                        <a:buNone/>
                      </a:pPr>
                      <a:endParaRPr sz="800" u="none" strike="noStrike" cap="none">
                        <a:latin typeface="Arial"/>
                        <a:ea typeface="Arial"/>
                        <a:cs typeface="Arial"/>
                        <a:sym typeface="Arial"/>
                      </a:endParaRPr>
                    </a:p>
                    <a:p>
                      <a:pPr marL="0" marR="0" lvl="0" indent="0" algn="ctr" rtl="0">
                        <a:lnSpc>
                          <a:spcPct val="10000"/>
                        </a:lnSpc>
                        <a:spcBef>
                          <a:spcPts val="0"/>
                        </a:spcBef>
                        <a:spcAft>
                          <a:spcPts val="0"/>
                        </a:spcAft>
                        <a:buClr>
                          <a:schemeClr val="dk1"/>
                        </a:buClr>
                        <a:buSzPts val="10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10000"/>
                        </a:lnSpc>
                        <a:spcBef>
                          <a:spcPts val="0"/>
                        </a:spcBef>
                        <a:spcAft>
                          <a:spcPts val="0"/>
                        </a:spcAft>
                        <a:buClr>
                          <a:schemeClr val="dk1"/>
                        </a:buClr>
                        <a:buSzPts val="1000"/>
                        <a:buFont typeface="Arial"/>
                        <a:buNone/>
                      </a:pPr>
                      <a:r>
                        <a:rPr lang="ja-JP" sz="800" u="none" strike="noStrike" cap="none">
                          <a:latin typeface="Arial"/>
                          <a:ea typeface="Arial"/>
                          <a:cs typeface="Arial"/>
                          <a:sym typeface="Arial"/>
                        </a:rPr>
                        <a:t>1,800,000円</a:t>
                      </a:r>
                      <a:endParaRPr sz="800" u="none" strike="noStrike" cap="none">
                        <a:latin typeface="Arial"/>
                        <a:ea typeface="Arial"/>
                        <a:cs typeface="Arial"/>
                        <a:sym typeface="Arial"/>
                      </a:endParaRPr>
                    </a:p>
                    <a:p>
                      <a:pPr marL="0" marR="0" lvl="0" indent="0" algn="ctr" rtl="0">
                        <a:lnSpc>
                          <a:spcPct val="10000"/>
                        </a:lnSpc>
                        <a:spcBef>
                          <a:spcPts val="0"/>
                        </a:spcBef>
                        <a:spcAft>
                          <a:spcPts val="0"/>
                        </a:spcAft>
                        <a:buClr>
                          <a:schemeClr val="dk1"/>
                        </a:buClr>
                        <a:buSzPts val="10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10000"/>
                        </a:lnSpc>
                        <a:spcBef>
                          <a:spcPts val="0"/>
                        </a:spcBef>
                        <a:spcAft>
                          <a:spcPts val="0"/>
                        </a:spcAft>
                        <a:buClr>
                          <a:schemeClr val="dk1"/>
                        </a:buClr>
                        <a:buSzPts val="1000"/>
                        <a:buFont typeface="Arial"/>
                        <a:buNone/>
                      </a:pPr>
                      <a:r>
                        <a:rPr lang="ja-JP" sz="800" u="none" strike="noStrike" cap="none">
                          <a:latin typeface="Arial"/>
                          <a:ea typeface="Arial"/>
                          <a:cs typeface="Arial"/>
                          <a:sym typeface="Arial"/>
                        </a:rPr>
                        <a:t>2,640,000円</a:t>
                      </a:r>
                      <a:endParaRPr sz="800" u="none" strike="noStrike" cap="none">
                        <a:latin typeface="Arial"/>
                        <a:ea typeface="Arial"/>
                        <a:cs typeface="Arial"/>
                        <a:sym typeface="Arial"/>
                      </a:endParaRPr>
                    </a:p>
                    <a:p>
                      <a:pPr marL="0" marR="0" lvl="0" indent="0" algn="ctr" rtl="0">
                        <a:lnSpc>
                          <a:spcPct val="10000"/>
                        </a:lnSpc>
                        <a:spcBef>
                          <a:spcPts val="0"/>
                        </a:spcBef>
                        <a:spcAft>
                          <a:spcPts val="0"/>
                        </a:spcAft>
                        <a:buClr>
                          <a:schemeClr val="dk1"/>
                        </a:buClr>
                        <a:buSzPts val="10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10000"/>
                        </a:lnSpc>
                        <a:spcBef>
                          <a:spcPts val="0"/>
                        </a:spcBef>
                        <a:spcAft>
                          <a:spcPts val="0"/>
                        </a:spcAft>
                        <a:buClr>
                          <a:schemeClr val="dk1"/>
                        </a:buClr>
                        <a:buSzPts val="1000"/>
                        <a:buFont typeface="Arial"/>
                        <a:buNone/>
                      </a:pPr>
                      <a:r>
                        <a:rPr lang="ja-JP" sz="800" u="none" strike="noStrike" cap="none">
                          <a:latin typeface="Arial"/>
                          <a:ea typeface="Arial"/>
                          <a:cs typeface="Arial"/>
                          <a:sym typeface="Arial"/>
                        </a:rPr>
                        <a:t>3,240,000円</a:t>
                      </a:r>
                      <a:endParaRPr sz="800" u="none" strike="noStrike" cap="none">
                        <a:latin typeface="Arial"/>
                        <a:ea typeface="Arial"/>
                        <a:cs typeface="Arial"/>
                        <a:sym typeface="Arial"/>
                      </a:endParaRPr>
                    </a:p>
                    <a:p>
                      <a:pPr marL="0" marR="0" lvl="0" indent="0" algn="ctr" rtl="0">
                        <a:lnSpc>
                          <a:spcPct val="10000"/>
                        </a:lnSpc>
                        <a:spcBef>
                          <a:spcPts val="0"/>
                        </a:spcBef>
                        <a:spcAft>
                          <a:spcPts val="0"/>
                        </a:spcAft>
                        <a:buClr>
                          <a:schemeClr val="dk1"/>
                        </a:buClr>
                        <a:buSzPts val="1000"/>
                        <a:buFont typeface="Arial"/>
                        <a:buNone/>
                      </a:pPr>
                      <a:endParaRPr sz="800" u="none" strike="noStrike" cap="none">
                        <a:latin typeface="Arial"/>
                        <a:ea typeface="Arial"/>
                        <a:cs typeface="Arial"/>
                        <a:sym typeface="Arial"/>
                      </a:endParaRPr>
                    </a:p>
                  </a:txBody>
                  <a:tcPr marL="216000" marR="216000" marT="108000" marB="0" anchor="ctr"/>
                </a:tc>
                <a:extLst>
                  <a:ext uri="{0D108BD9-81ED-4DB2-BD59-A6C34878D82A}">
                    <a16:rowId xmlns:a16="http://schemas.microsoft.com/office/drawing/2014/main" val="10001"/>
                  </a:ext>
                </a:extLst>
              </a:tr>
            </a:tbl>
          </a:graphicData>
        </a:graphic>
      </p:graphicFrame>
      <p:sp>
        <p:nvSpPr>
          <p:cNvPr id="95" name="Google Shape;95;p17"/>
          <p:cNvSpPr txBox="1"/>
          <p:nvPr/>
        </p:nvSpPr>
        <p:spPr>
          <a:xfrm>
            <a:off x="5182109" y="6150083"/>
            <a:ext cx="5369750" cy="1255688"/>
          </a:xfrm>
          <a:prstGeom prst="rect">
            <a:avLst/>
          </a:prstGeom>
          <a:noFill/>
          <a:ln>
            <a:noFill/>
          </a:ln>
        </p:spPr>
        <p:txBody>
          <a:bodyPr spcFirstLastPara="1" wrap="square" lIns="91425" tIns="45700" rIns="91425" bIns="45700" anchor="t" anchorCtr="0">
            <a:spAutoFit/>
          </a:bodyPr>
          <a:lstStyle/>
          <a:p>
            <a:pPr marL="0" marR="0" lvl="0" indent="0" algn="l" rtl="0">
              <a:lnSpc>
                <a:spcPct val="135000"/>
              </a:lnSpc>
              <a:spcBef>
                <a:spcPts val="0"/>
              </a:spcBef>
              <a:spcAft>
                <a:spcPts val="0"/>
              </a:spcAft>
              <a:buClr>
                <a:srgbClr val="000000"/>
              </a:buClr>
              <a:buSzPts val="1000"/>
              <a:buFont typeface="Arial"/>
              <a:buNone/>
            </a:pPr>
            <a:r>
              <a:rPr lang="ja-JP" sz="800" b="0" i="0" u="none" strike="noStrike" cap="none">
                <a:solidFill>
                  <a:schemeClr val="dk1"/>
                </a:solidFill>
                <a:latin typeface="Arial"/>
                <a:ea typeface="Arial"/>
                <a:cs typeface="Arial"/>
                <a:sym typeface="Arial"/>
              </a:rPr>
              <a:t>※1</a:t>
            </a:r>
            <a:r>
              <a:rPr lang="ja-JP" sz="800" b="0" i="0" u="none" strike="noStrike" cap="none">
                <a:solidFill>
                  <a:srgbClr val="000000"/>
                </a:solidFill>
                <a:latin typeface="Arial"/>
                <a:ea typeface="Arial"/>
                <a:cs typeface="Arial"/>
                <a:sym typeface="Arial"/>
              </a:rPr>
              <a:t>: 24年4月～25年3月平均（JAL保有データ）</a:t>
            </a:r>
            <a:endParaRPr sz="800" b="0" i="0" u="none" strike="noStrike" cap="none">
              <a:solidFill>
                <a:srgbClr val="000000"/>
              </a:solidFill>
              <a:latin typeface="Arial"/>
              <a:ea typeface="Arial"/>
              <a:cs typeface="Arial"/>
              <a:sym typeface="Arial"/>
            </a:endParaRPr>
          </a:p>
          <a:p>
            <a:pPr marL="0" marR="0" lvl="0" indent="0" algn="l" rtl="0">
              <a:lnSpc>
                <a:spcPct val="135000"/>
              </a:lnSpc>
              <a:spcBef>
                <a:spcPts val="0"/>
              </a:spcBef>
              <a:spcAft>
                <a:spcPts val="0"/>
              </a:spcAft>
              <a:buClr>
                <a:srgbClr val="000000"/>
              </a:buClr>
              <a:buSzPts val="1000"/>
              <a:buFont typeface="Arial"/>
              <a:buNone/>
            </a:pPr>
            <a:r>
              <a:rPr lang="ja-JP" sz="800" b="0" i="0" u="none" strike="noStrike" cap="none">
                <a:solidFill>
                  <a:schemeClr val="dk1"/>
                </a:solidFill>
                <a:latin typeface="Arial"/>
                <a:ea typeface="Arial"/>
                <a:cs typeface="Arial"/>
                <a:sym typeface="Arial"/>
              </a:rPr>
              <a:t>※2: ①飛行時間70分以下の路線（羽田＝伊丹・関西・秋田・小松・岡山・徳島・高松 合計約1,390便/月）では</a:t>
            </a:r>
            <a:endParaRPr sz="800" b="0" i="0" u="none" strike="noStrike" cap="none">
              <a:solidFill>
                <a:schemeClr val="dk1"/>
              </a:solidFill>
              <a:latin typeface="Arial"/>
              <a:ea typeface="Arial"/>
              <a:cs typeface="Arial"/>
              <a:sym typeface="Arial"/>
            </a:endParaRPr>
          </a:p>
          <a:p>
            <a:pPr marL="0" marR="0" lvl="0" indent="0" algn="l" rtl="0">
              <a:lnSpc>
                <a:spcPct val="135000"/>
              </a:lnSpc>
              <a:spcBef>
                <a:spcPts val="0"/>
              </a:spcBef>
              <a:spcAft>
                <a:spcPts val="0"/>
              </a:spcAft>
              <a:buClr>
                <a:srgbClr val="000000"/>
              </a:buClr>
              <a:buSzPts val="1000"/>
              <a:buFont typeface="Arial"/>
              <a:buNone/>
            </a:pPr>
            <a:r>
              <a:rPr lang="ja-JP" sz="800" b="0" i="0" u="none" strike="noStrike" cap="none">
                <a:solidFill>
                  <a:srgbClr val="000000"/>
                </a:solidFill>
                <a:latin typeface="Arial"/>
                <a:ea typeface="Arial"/>
                <a:cs typeface="Arial"/>
                <a:sym typeface="Arial"/>
              </a:rPr>
              <a:t>　　サービス時間の関係上、上映されない場合もあります。</a:t>
            </a:r>
            <a:endParaRPr sz="800" b="0" i="0" u="none" strike="noStrike" cap="none">
              <a:solidFill>
                <a:srgbClr val="000000"/>
              </a:solidFill>
              <a:latin typeface="Arial"/>
              <a:ea typeface="Arial"/>
              <a:cs typeface="Arial"/>
              <a:sym typeface="Arial"/>
            </a:endParaRPr>
          </a:p>
          <a:p>
            <a:pPr marL="0" marR="0" lvl="0" indent="0" algn="l" rtl="0">
              <a:lnSpc>
                <a:spcPct val="135000"/>
              </a:lnSpc>
              <a:spcBef>
                <a:spcPts val="0"/>
              </a:spcBef>
              <a:spcAft>
                <a:spcPts val="0"/>
              </a:spcAft>
              <a:buClr>
                <a:srgbClr val="000000"/>
              </a:buClr>
              <a:buSzPts val="1000"/>
              <a:buFont typeface="Arial"/>
              <a:buNone/>
            </a:pPr>
            <a:r>
              <a:rPr lang="ja-JP" sz="800" b="0" i="0" u="none" strike="noStrike" cap="none">
                <a:solidFill>
                  <a:srgbClr val="000000"/>
                </a:solidFill>
                <a:latin typeface="Arial"/>
                <a:ea typeface="Arial"/>
                <a:cs typeface="Arial"/>
                <a:sym typeface="Arial"/>
              </a:rPr>
              <a:t>　    ②Airbus A350-900・Boeing787-8運航路線（羽田＝伊丹・新千歳・福岡・那覇、伊丹＝那覇 線など）</a:t>
            </a:r>
            <a:endParaRPr sz="800" b="0" i="0" u="none" strike="noStrike" cap="none">
              <a:solidFill>
                <a:srgbClr val="000000"/>
              </a:solidFill>
              <a:latin typeface="Arial"/>
              <a:ea typeface="Arial"/>
              <a:cs typeface="Arial"/>
              <a:sym typeface="Arial"/>
            </a:endParaRPr>
          </a:p>
          <a:p>
            <a:pPr marL="0" marR="0" lvl="0" indent="0" algn="l" rtl="0">
              <a:lnSpc>
                <a:spcPct val="135000"/>
              </a:lnSpc>
              <a:spcBef>
                <a:spcPts val="0"/>
              </a:spcBef>
              <a:spcAft>
                <a:spcPts val="0"/>
              </a:spcAft>
              <a:buClr>
                <a:srgbClr val="000000"/>
              </a:buClr>
              <a:buSzPts val="1000"/>
              <a:buFont typeface="Arial"/>
              <a:buNone/>
            </a:pPr>
            <a:r>
              <a:rPr lang="ja-JP" sz="800" b="0" i="0" u="none" strike="noStrike" cap="none">
                <a:solidFill>
                  <a:srgbClr val="000000"/>
                </a:solidFill>
                <a:latin typeface="Arial"/>
                <a:ea typeface="Arial"/>
                <a:cs typeface="Arial"/>
                <a:sym typeface="Arial"/>
              </a:rPr>
              <a:t>　　では上映されません（ごく一部で上映される場合あり）。</a:t>
            </a:r>
            <a:endParaRPr sz="800" b="0" i="0" u="none" strike="noStrike" cap="none">
              <a:solidFill>
                <a:srgbClr val="000000"/>
              </a:solidFill>
              <a:latin typeface="Arial"/>
              <a:ea typeface="Arial"/>
              <a:cs typeface="Arial"/>
              <a:sym typeface="Arial"/>
            </a:endParaRPr>
          </a:p>
          <a:p>
            <a:pPr marL="0" marR="0" lvl="0" indent="0" algn="l" rtl="0">
              <a:lnSpc>
                <a:spcPct val="135000"/>
              </a:lnSpc>
              <a:spcBef>
                <a:spcPts val="0"/>
              </a:spcBef>
              <a:spcAft>
                <a:spcPts val="0"/>
              </a:spcAft>
              <a:buClr>
                <a:srgbClr val="000000"/>
              </a:buClr>
              <a:buSzPts val="1000"/>
              <a:buFont typeface="Arial"/>
              <a:buNone/>
            </a:pPr>
            <a:r>
              <a:rPr lang="ja-JP" sz="800" b="0" i="0" u="none" strike="noStrike" cap="none">
                <a:solidFill>
                  <a:srgbClr val="000000"/>
                </a:solidFill>
                <a:latin typeface="Arial"/>
                <a:ea typeface="Arial"/>
                <a:cs typeface="Arial"/>
                <a:sym typeface="Arial"/>
              </a:rPr>
              <a:t>　　③JAL便名であっても、運航がグループ航空会社による場合は上映されません。</a:t>
            </a:r>
            <a:endParaRPr sz="800" b="0" i="0" u="none" strike="noStrike" cap="none">
              <a:solidFill>
                <a:srgbClr val="000000"/>
              </a:solidFill>
              <a:latin typeface="Arial"/>
              <a:ea typeface="Arial"/>
              <a:cs typeface="Arial"/>
              <a:sym typeface="Arial"/>
            </a:endParaRPr>
          </a:p>
          <a:p>
            <a:pPr marL="0" marR="0" lvl="0" indent="0" algn="l" rtl="0">
              <a:lnSpc>
                <a:spcPct val="135000"/>
              </a:lnSpc>
              <a:spcBef>
                <a:spcPts val="0"/>
              </a:spcBef>
              <a:spcAft>
                <a:spcPts val="0"/>
              </a:spcAft>
              <a:buClr>
                <a:srgbClr val="000000"/>
              </a:buClr>
              <a:buSzPts val="800"/>
              <a:buFont typeface="Arial"/>
              <a:buNone/>
            </a:pPr>
            <a:endParaRPr sz="800" b="0" i="0" u="none" strike="noStrike" cap="none">
              <a:solidFill>
                <a:srgbClr val="FF0000"/>
              </a:solidFill>
              <a:highlight>
                <a:srgbClr val="FFFF00"/>
              </a:highlight>
              <a:latin typeface="Arial"/>
              <a:ea typeface="Arial"/>
              <a:cs typeface="Arial"/>
              <a:sym typeface="Arial"/>
            </a:endParaRPr>
          </a:p>
        </p:txBody>
      </p:sp>
      <p:sp>
        <p:nvSpPr>
          <p:cNvPr id="96" name="Google Shape;96;p17"/>
          <p:cNvSpPr txBox="1"/>
          <p:nvPr/>
        </p:nvSpPr>
        <p:spPr>
          <a:xfrm>
            <a:off x="430935" y="4974531"/>
            <a:ext cx="2995206" cy="326587"/>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Clr>
                <a:srgbClr val="000000"/>
              </a:buClr>
              <a:buSzPts val="1050"/>
              <a:buFont typeface="Arial"/>
              <a:buNone/>
            </a:pPr>
            <a:r>
              <a:rPr lang="ja-JP" sz="1050" b="0" i="0" u="none" strike="noStrike" cap="none">
                <a:solidFill>
                  <a:schemeClr val="dk1"/>
                </a:solidFill>
                <a:latin typeface="Arial"/>
                <a:ea typeface="Arial"/>
                <a:cs typeface="Arial"/>
                <a:sym typeface="Arial"/>
              </a:rPr>
              <a:t>国内線CMの上映までの流れ</a:t>
            </a:r>
            <a:r>
              <a:rPr lang="ja-JP" sz="1000" b="0" i="0" u="none" strike="noStrike" cap="none">
                <a:solidFill>
                  <a:schemeClr val="dk1"/>
                </a:solidFill>
                <a:latin typeface="Arial"/>
                <a:ea typeface="Arial"/>
                <a:cs typeface="Arial"/>
                <a:sym typeface="Arial"/>
              </a:rPr>
              <a:t>（離陸後</a:t>
            </a:r>
            <a:r>
              <a:rPr lang="ja-JP" sz="1000" b="1" i="0" u="none" strike="noStrike" cap="none">
                <a:solidFill>
                  <a:srgbClr val="FF0000"/>
                </a:solidFill>
                <a:latin typeface="Arial"/>
                <a:ea typeface="Arial"/>
                <a:cs typeface="Arial"/>
                <a:sym typeface="Arial"/>
              </a:rPr>
              <a:t>2回</a:t>
            </a:r>
            <a:r>
              <a:rPr lang="ja-JP" sz="1000" b="0" i="0" u="none" strike="noStrike" cap="none">
                <a:solidFill>
                  <a:schemeClr val="dk1"/>
                </a:solidFill>
                <a:latin typeface="Arial"/>
                <a:ea typeface="Arial"/>
                <a:cs typeface="Arial"/>
                <a:sym typeface="Arial"/>
              </a:rPr>
              <a:t>上映）</a:t>
            </a:r>
            <a:endParaRPr sz="1400" b="0" i="0" u="none" strike="noStrike" cap="none">
              <a:solidFill>
                <a:srgbClr val="000000"/>
              </a:solidFill>
              <a:latin typeface="Arial"/>
              <a:ea typeface="Arial"/>
              <a:cs typeface="Arial"/>
              <a:sym typeface="Arial"/>
            </a:endParaRPr>
          </a:p>
        </p:txBody>
      </p:sp>
      <p:sp>
        <p:nvSpPr>
          <p:cNvPr id="97" name="Google Shape;97;p17"/>
          <p:cNvSpPr txBox="1"/>
          <p:nvPr/>
        </p:nvSpPr>
        <p:spPr>
          <a:xfrm>
            <a:off x="785056" y="1475446"/>
            <a:ext cx="4299623" cy="71707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機内前方スクリーンにてCMを上映、</a:t>
            </a:r>
            <a:endParaRPr sz="1400" b="0" i="0" u="none" strike="noStrike" cap="none">
              <a:solidFill>
                <a:schemeClr val="dk1"/>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自動上映で多くのお客さまに訴求します。</a:t>
            </a:r>
            <a:endParaRPr sz="1400" b="0" i="0" u="none" strike="noStrike" cap="none">
              <a:solidFill>
                <a:schemeClr val="dk1"/>
              </a:solidFill>
              <a:latin typeface="Arial"/>
              <a:ea typeface="Arial"/>
              <a:cs typeface="Arial"/>
              <a:sym typeface="Arial"/>
            </a:endParaRPr>
          </a:p>
        </p:txBody>
      </p:sp>
      <p:sp>
        <p:nvSpPr>
          <p:cNvPr id="98" name="Google Shape;98;p17"/>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3</a:t>
            </a:fld>
            <a:endParaRPr/>
          </a:p>
        </p:txBody>
      </p:sp>
      <p:sp>
        <p:nvSpPr>
          <p:cNvPr id="99" name="Google Shape;99;p17"/>
          <p:cNvSpPr txBox="1"/>
          <p:nvPr/>
        </p:nvSpPr>
        <p:spPr>
          <a:xfrm>
            <a:off x="3529664" y="4854092"/>
            <a:ext cx="1388921" cy="248489"/>
          </a:xfrm>
          <a:prstGeom prst="rect">
            <a:avLst/>
          </a:prstGeom>
          <a:noFill/>
          <a:ln>
            <a:noFill/>
          </a:ln>
        </p:spPr>
        <p:txBody>
          <a:bodyPr spcFirstLastPara="1" wrap="square" lIns="91425" tIns="45700" rIns="91425" bIns="45700" anchor="t" anchorCtr="0">
            <a:spAutoFit/>
          </a:bodyPr>
          <a:lstStyle/>
          <a:p>
            <a:pPr marL="0" marR="0" lvl="0" indent="0" algn="r" rtl="0">
              <a:lnSpc>
                <a:spcPct val="145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※上記イメージ画像</a:t>
            </a:r>
            <a:endParaRPr sz="1400" b="0" i="0" u="none" strike="noStrike" cap="none">
              <a:solidFill>
                <a:srgbClr val="000000"/>
              </a:solidFill>
              <a:latin typeface="Arial"/>
              <a:ea typeface="Arial"/>
              <a:cs typeface="Arial"/>
              <a:sym typeface="Arial"/>
            </a:endParaRPr>
          </a:p>
        </p:txBody>
      </p:sp>
      <p:grpSp>
        <p:nvGrpSpPr>
          <p:cNvPr id="100" name="Google Shape;100;p17"/>
          <p:cNvGrpSpPr/>
          <p:nvPr/>
        </p:nvGrpSpPr>
        <p:grpSpPr>
          <a:xfrm>
            <a:off x="699435" y="2194515"/>
            <a:ext cx="3843989" cy="627824"/>
            <a:chOff x="790556" y="2207400"/>
            <a:chExt cx="3843989" cy="627824"/>
          </a:xfrm>
        </p:grpSpPr>
        <p:sp>
          <p:nvSpPr>
            <p:cNvPr id="101" name="Google Shape;101;p17"/>
            <p:cNvSpPr txBox="1"/>
            <p:nvPr/>
          </p:nvSpPr>
          <p:spPr>
            <a:xfrm>
              <a:off x="790556" y="2443816"/>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月間視聴可能者数</a:t>
              </a:r>
              <a:endParaRPr sz="1400" b="0" i="0" u="none" strike="noStrike" cap="none" baseline="30000">
                <a:solidFill>
                  <a:schemeClr val="dk1"/>
                </a:solidFill>
                <a:latin typeface="Arial"/>
                <a:ea typeface="Arial"/>
                <a:cs typeface="Arial"/>
                <a:sym typeface="Arial"/>
              </a:endParaRPr>
            </a:p>
          </p:txBody>
        </p:sp>
        <p:sp>
          <p:nvSpPr>
            <p:cNvPr id="102" name="Google Shape;102;p17"/>
            <p:cNvSpPr txBox="1"/>
            <p:nvPr/>
          </p:nvSpPr>
          <p:spPr>
            <a:xfrm>
              <a:off x="3137410" y="2207400"/>
              <a:ext cx="1497135"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a:solidFill>
                    <a:srgbClr val="000000"/>
                  </a:solidFill>
                  <a:latin typeface="Arial"/>
                  <a:ea typeface="Arial"/>
                  <a:cs typeface="Arial"/>
                  <a:sym typeface="Arial"/>
                </a:rPr>
                <a:t>121.8</a:t>
              </a:r>
              <a:r>
                <a:rPr lang="ja-JP" sz="1200" b="0" i="0" u="none" strike="noStrike" cap="none">
                  <a:solidFill>
                    <a:srgbClr val="000000"/>
                  </a:solidFill>
                  <a:latin typeface="Arial"/>
                  <a:ea typeface="Arial"/>
                  <a:cs typeface="Arial"/>
                  <a:sym typeface="Arial"/>
                </a:rPr>
                <a:t>万人</a:t>
              </a:r>
              <a:r>
                <a:rPr lang="ja-JP" sz="1200" b="0" i="0" u="none" strike="noStrike" cap="none" baseline="30000">
                  <a:solidFill>
                    <a:srgbClr val="000000"/>
                  </a:solidFill>
                  <a:latin typeface="Arial"/>
                  <a:ea typeface="Arial"/>
                  <a:cs typeface="Arial"/>
                  <a:sym typeface="Arial"/>
                </a:rPr>
                <a:t>※1</a:t>
              </a:r>
              <a:endParaRPr sz="2000" b="0" i="0" u="none" strike="noStrike" cap="none" baseline="30000">
                <a:solidFill>
                  <a:srgbClr val="000000"/>
                </a:solidFill>
                <a:latin typeface="Arial"/>
                <a:ea typeface="Arial"/>
                <a:cs typeface="Arial"/>
                <a:sym typeface="Arial"/>
              </a:endParaRPr>
            </a:p>
          </p:txBody>
        </p:sp>
        <p:sp>
          <p:nvSpPr>
            <p:cNvPr id="103" name="Google Shape;103;p17"/>
            <p:cNvSpPr txBox="1"/>
            <p:nvPr/>
          </p:nvSpPr>
          <p:spPr>
            <a:xfrm>
              <a:off x="2492035" y="2474595"/>
              <a:ext cx="819387"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国内線  約</a:t>
              </a:r>
              <a:endParaRPr sz="1000" b="0" i="0" u="none" strike="noStrike" cap="none" baseline="30000">
                <a:solidFill>
                  <a:schemeClr val="dk1"/>
                </a:solidFill>
                <a:latin typeface="Arial"/>
                <a:ea typeface="Arial"/>
                <a:cs typeface="Arial"/>
                <a:sym typeface="Arial"/>
              </a:endParaRPr>
            </a:p>
          </p:txBody>
        </p:sp>
      </p:grpSp>
      <p:graphicFrame>
        <p:nvGraphicFramePr>
          <p:cNvPr id="104" name="Google Shape;104;p17"/>
          <p:cNvGraphicFramePr/>
          <p:nvPr/>
        </p:nvGraphicFramePr>
        <p:xfrm>
          <a:off x="5191100" y="5546273"/>
          <a:ext cx="5388750" cy="456475"/>
        </p:xfrm>
        <a:graphic>
          <a:graphicData uri="http://schemas.openxmlformats.org/drawingml/2006/table">
            <a:tbl>
              <a:tblPr firstCol="1" bandRow="1">
                <a:noFill/>
                <a:tableStyleId>{00B5FACB-EEB9-4DDA-9D02-248EF6438E66}</a:tableStyleId>
              </a:tblPr>
              <a:tblGrid>
                <a:gridCol w="1154300">
                  <a:extLst>
                    <a:ext uri="{9D8B030D-6E8A-4147-A177-3AD203B41FA5}">
                      <a16:colId xmlns:a16="http://schemas.microsoft.com/office/drawing/2014/main" val="20000"/>
                    </a:ext>
                  </a:extLst>
                </a:gridCol>
                <a:gridCol w="4234450">
                  <a:extLst>
                    <a:ext uri="{9D8B030D-6E8A-4147-A177-3AD203B41FA5}">
                      <a16:colId xmlns:a16="http://schemas.microsoft.com/office/drawing/2014/main" val="20001"/>
                    </a:ext>
                  </a:extLst>
                </a:gridCol>
              </a:tblGrid>
              <a:tr h="456475">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a:latin typeface="Arial"/>
                          <a:ea typeface="Arial"/>
                          <a:cs typeface="Arial"/>
                          <a:sym typeface="Arial"/>
                        </a:rPr>
                        <a:t>料金適用期間</a:t>
                      </a:r>
                      <a:endParaRPr sz="1000" b="1"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b="0" i="0" u="none" strike="noStrike" cap="none">
                          <a:solidFill>
                            <a:schemeClr val="dk1"/>
                          </a:solidFill>
                          <a:latin typeface="Arial"/>
                          <a:ea typeface="Arial"/>
                          <a:cs typeface="Arial"/>
                          <a:sym typeface="Arial"/>
                        </a:rPr>
                        <a:t>2025年4月～2026年3月上映分</a:t>
                      </a:r>
                      <a:endParaRPr sz="1400" u="none" strike="noStrike" cap="none"/>
                    </a:p>
                  </a:txBody>
                  <a:tcPr marL="180000" marR="180000" marT="108000" marB="108000" anchor="ctr">
                    <a:solidFill>
                      <a:srgbClr val="E0E0E0"/>
                    </a:solidFill>
                  </a:tcPr>
                </a:tc>
                <a:extLst>
                  <a:ext uri="{0D108BD9-81ED-4DB2-BD59-A6C34878D82A}">
                    <a16:rowId xmlns:a16="http://schemas.microsoft.com/office/drawing/2014/main" val="10000"/>
                  </a:ext>
                </a:extLst>
              </a:tr>
            </a:tbl>
          </a:graphicData>
        </a:graphic>
      </p:graphicFrame>
      <p:grpSp>
        <p:nvGrpSpPr>
          <p:cNvPr id="105" name="Google Shape;105;p17"/>
          <p:cNvGrpSpPr/>
          <p:nvPr/>
        </p:nvGrpSpPr>
        <p:grpSpPr>
          <a:xfrm>
            <a:off x="436272" y="5249682"/>
            <a:ext cx="4754113" cy="1845721"/>
            <a:chOff x="436272" y="5249682"/>
            <a:chExt cx="4754113" cy="1845721"/>
          </a:xfrm>
        </p:grpSpPr>
        <p:grpSp>
          <p:nvGrpSpPr>
            <p:cNvPr id="106" name="Google Shape;106;p17"/>
            <p:cNvGrpSpPr/>
            <p:nvPr/>
          </p:nvGrpSpPr>
          <p:grpSpPr>
            <a:xfrm>
              <a:off x="436272" y="5249682"/>
              <a:ext cx="4754113" cy="1845721"/>
              <a:chOff x="436272" y="5249682"/>
              <a:chExt cx="4754113" cy="1845721"/>
            </a:xfrm>
          </p:grpSpPr>
          <p:grpSp>
            <p:nvGrpSpPr>
              <p:cNvPr id="107" name="Google Shape;107;p17"/>
              <p:cNvGrpSpPr/>
              <p:nvPr/>
            </p:nvGrpSpPr>
            <p:grpSpPr>
              <a:xfrm>
                <a:off x="436272" y="5249682"/>
                <a:ext cx="3145470" cy="1845721"/>
                <a:chOff x="785056" y="5238877"/>
                <a:chExt cx="3145470" cy="1845721"/>
              </a:xfrm>
            </p:grpSpPr>
            <p:grpSp>
              <p:nvGrpSpPr>
                <p:cNvPr id="108" name="Google Shape;108;p17"/>
                <p:cNvGrpSpPr/>
                <p:nvPr/>
              </p:nvGrpSpPr>
              <p:grpSpPr>
                <a:xfrm>
                  <a:off x="785056" y="5757247"/>
                  <a:ext cx="3145470" cy="1327351"/>
                  <a:chOff x="783319" y="5583877"/>
                  <a:chExt cx="3145470" cy="1327351"/>
                </a:xfrm>
              </p:grpSpPr>
              <p:sp>
                <p:nvSpPr>
                  <p:cNvPr id="109" name="Google Shape;109;p17"/>
                  <p:cNvSpPr/>
                  <p:nvPr/>
                </p:nvSpPr>
                <p:spPr>
                  <a:xfrm>
                    <a:off x="826985" y="5583877"/>
                    <a:ext cx="733796" cy="1276061"/>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0" name="Google Shape;110;p17"/>
                  <p:cNvSpPr/>
                  <p:nvPr/>
                </p:nvSpPr>
                <p:spPr>
                  <a:xfrm>
                    <a:off x="1626475" y="5595293"/>
                    <a:ext cx="625555" cy="1262409"/>
                  </a:xfrm>
                  <a:prstGeom prst="rect">
                    <a:avLst/>
                  </a:prstGeom>
                  <a:solidFill>
                    <a:srgbClr val="CB0003">
                      <a:alpha val="109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11" name="Google Shape;111;p17"/>
                  <p:cNvSpPr/>
                  <p:nvPr/>
                </p:nvSpPr>
                <p:spPr>
                  <a:xfrm>
                    <a:off x="2280780" y="5602087"/>
                    <a:ext cx="996106" cy="1255615"/>
                  </a:xfrm>
                  <a:custGeom>
                    <a:avLst/>
                    <a:gdLst/>
                    <a:ahLst/>
                    <a:cxnLst/>
                    <a:rect l="l" t="t" r="r" b="b"/>
                    <a:pathLst>
                      <a:path w="2100178" h="853200" extrusionOk="0">
                        <a:moveTo>
                          <a:pt x="0" y="0"/>
                        </a:moveTo>
                        <a:lnTo>
                          <a:pt x="1474623" y="0"/>
                        </a:lnTo>
                        <a:lnTo>
                          <a:pt x="1546108" y="0"/>
                        </a:lnTo>
                        <a:lnTo>
                          <a:pt x="2100178" y="0"/>
                        </a:lnTo>
                        <a:lnTo>
                          <a:pt x="2100178" y="853200"/>
                        </a:lnTo>
                        <a:lnTo>
                          <a:pt x="1546108" y="853200"/>
                        </a:lnTo>
                        <a:lnTo>
                          <a:pt x="1474623" y="853200"/>
                        </a:lnTo>
                        <a:lnTo>
                          <a:pt x="0" y="853200"/>
                        </a:lnTo>
                        <a:close/>
                      </a:path>
                    </a:pathLst>
                  </a:cu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12" name="Google Shape;112;p17"/>
                  <p:cNvSpPr/>
                  <p:nvPr/>
                </p:nvSpPr>
                <p:spPr>
                  <a:xfrm>
                    <a:off x="3317807" y="5595293"/>
                    <a:ext cx="537012" cy="1273825"/>
                  </a:xfrm>
                  <a:prstGeom prst="rect">
                    <a:avLst/>
                  </a:prstGeom>
                  <a:solidFill>
                    <a:srgbClr val="CB0003">
                      <a:alpha val="109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13" name="Google Shape;113;p17"/>
                  <p:cNvSpPr txBox="1"/>
                  <p:nvPr/>
                </p:nvSpPr>
                <p:spPr>
                  <a:xfrm>
                    <a:off x="800586" y="5602087"/>
                    <a:ext cx="782705" cy="315431"/>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離陸前</a:t>
                    </a:r>
                    <a:endParaRPr sz="1400" b="0" i="0" u="none" strike="noStrike" cap="none">
                      <a:solidFill>
                        <a:srgbClr val="000000"/>
                      </a:solidFill>
                      <a:latin typeface="Arial"/>
                      <a:ea typeface="Arial"/>
                      <a:cs typeface="Arial"/>
                      <a:sym typeface="Arial"/>
                    </a:endParaRPr>
                  </a:p>
                </p:txBody>
              </p:sp>
              <p:sp>
                <p:nvSpPr>
                  <p:cNvPr id="114" name="Google Shape;114;p17"/>
                  <p:cNvSpPr txBox="1"/>
                  <p:nvPr/>
                </p:nvSpPr>
                <p:spPr>
                  <a:xfrm>
                    <a:off x="838363" y="5938101"/>
                    <a:ext cx="737586" cy="627824"/>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セーフティ</a:t>
                    </a:r>
                    <a:endParaRPr sz="800" b="0" i="0" u="none" strike="noStrike" cap="none">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ビデオの</a:t>
                    </a:r>
                    <a:endParaRPr sz="800" b="0" i="0" u="none" strike="noStrike" cap="none">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上映</a:t>
                    </a:r>
                    <a:endParaRPr sz="1400" b="0" i="0" u="none" strike="noStrike" cap="none">
                      <a:solidFill>
                        <a:srgbClr val="000000"/>
                      </a:solidFill>
                      <a:latin typeface="Arial"/>
                      <a:ea typeface="Arial"/>
                      <a:cs typeface="Arial"/>
                      <a:sym typeface="Arial"/>
                    </a:endParaRPr>
                  </a:p>
                </p:txBody>
              </p:sp>
              <p:sp>
                <p:nvSpPr>
                  <p:cNvPr id="115" name="Google Shape;115;p17"/>
                  <p:cNvSpPr txBox="1"/>
                  <p:nvPr/>
                </p:nvSpPr>
                <p:spPr>
                  <a:xfrm>
                    <a:off x="783319" y="6461915"/>
                    <a:ext cx="868309" cy="449313"/>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｢皆さまの</a:t>
                    </a:r>
                    <a:endParaRPr sz="800" b="0" i="0" u="none" strike="noStrike" cap="none">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安全のために｣</a:t>
                    </a:r>
                    <a:endParaRPr sz="800" b="0" i="0" u="none" strike="noStrike" cap="none">
                      <a:solidFill>
                        <a:schemeClr val="dk1"/>
                      </a:solidFill>
                      <a:latin typeface="Arial"/>
                      <a:ea typeface="Arial"/>
                      <a:cs typeface="Arial"/>
                      <a:sym typeface="Arial"/>
                    </a:endParaRPr>
                  </a:p>
                </p:txBody>
              </p:sp>
              <p:sp>
                <p:nvSpPr>
                  <p:cNvPr id="116" name="Google Shape;116;p17"/>
                  <p:cNvSpPr txBox="1"/>
                  <p:nvPr/>
                </p:nvSpPr>
                <p:spPr>
                  <a:xfrm>
                    <a:off x="1615633" y="5844836"/>
                    <a:ext cx="620876" cy="895589"/>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シート</a:t>
                    </a:r>
                    <a:endParaRPr sz="900" b="0" i="0" u="none" strike="noStrike" cap="none">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ベルト</a:t>
                    </a:r>
                    <a:endParaRPr sz="900" b="0" i="0" u="none" strike="noStrike" cap="none">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サイン</a:t>
                    </a:r>
                    <a:endParaRPr sz="900" b="0" i="0" u="none" strike="noStrike" cap="none">
                      <a:solidFill>
                        <a:schemeClr val="dk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など</a:t>
                    </a:r>
                    <a:endParaRPr sz="1400" b="0" i="0" u="none" strike="noStrike" cap="none">
                      <a:solidFill>
                        <a:srgbClr val="000000"/>
                      </a:solidFill>
                      <a:latin typeface="Arial"/>
                      <a:ea typeface="Arial"/>
                      <a:cs typeface="Arial"/>
                      <a:sym typeface="Arial"/>
                    </a:endParaRPr>
                  </a:p>
                </p:txBody>
              </p:sp>
              <p:sp>
                <p:nvSpPr>
                  <p:cNvPr id="117" name="Google Shape;117;p17"/>
                  <p:cNvSpPr txBox="1"/>
                  <p:nvPr/>
                </p:nvSpPr>
                <p:spPr>
                  <a:xfrm>
                    <a:off x="2282423" y="5733616"/>
                    <a:ext cx="979803" cy="58319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100"/>
                      <a:buFont typeface="Arial"/>
                      <a:buNone/>
                    </a:pPr>
                    <a:r>
                      <a:rPr lang="ja-JP" sz="1100" b="1" i="0" u="none" strike="noStrike" cap="none">
                        <a:solidFill>
                          <a:schemeClr val="lt1"/>
                        </a:solidFill>
                        <a:latin typeface="Arial"/>
                        <a:ea typeface="Arial"/>
                        <a:cs typeface="Arial"/>
                        <a:sym typeface="Arial"/>
                      </a:rPr>
                      <a:t>CM</a:t>
                    </a:r>
                    <a:endParaRPr sz="1100" b="1" i="0" u="none" strike="noStrike" cap="none">
                      <a:solidFill>
                        <a:schemeClr val="lt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1100"/>
                      <a:buFont typeface="Arial"/>
                      <a:buNone/>
                    </a:pPr>
                    <a:r>
                      <a:rPr lang="ja-JP" sz="1100" b="1" i="0" u="none" strike="noStrike" cap="none">
                        <a:solidFill>
                          <a:schemeClr val="lt1"/>
                        </a:solidFill>
                        <a:latin typeface="Arial"/>
                        <a:ea typeface="Arial"/>
                        <a:cs typeface="Arial"/>
                        <a:sym typeface="Arial"/>
                      </a:rPr>
                      <a:t>1周目</a:t>
                    </a:r>
                    <a:endParaRPr sz="1100" b="1" i="0" u="none" strike="noStrike" cap="none">
                      <a:solidFill>
                        <a:schemeClr val="lt1"/>
                      </a:solidFill>
                      <a:latin typeface="Arial"/>
                      <a:ea typeface="Arial"/>
                      <a:cs typeface="Arial"/>
                      <a:sym typeface="Arial"/>
                    </a:endParaRPr>
                  </a:p>
                </p:txBody>
              </p:sp>
              <p:sp>
                <p:nvSpPr>
                  <p:cNvPr id="118" name="Google Shape;118;p17"/>
                  <p:cNvSpPr txBox="1"/>
                  <p:nvPr/>
                </p:nvSpPr>
                <p:spPr>
                  <a:xfrm>
                    <a:off x="2318926" y="6233822"/>
                    <a:ext cx="1072390" cy="53549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200" b="1" i="0" u="none" strike="noStrike" cap="none">
                        <a:solidFill>
                          <a:schemeClr val="lt1"/>
                        </a:solidFill>
                        <a:latin typeface="Arial"/>
                        <a:ea typeface="Arial"/>
                        <a:cs typeface="Arial"/>
                        <a:sym typeface="Arial"/>
                      </a:rPr>
                      <a:t>①②③④⑤</a:t>
                    </a:r>
                    <a:endParaRPr sz="1200" b="1" i="0" u="none" strike="noStrike" cap="none">
                      <a:solidFill>
                        <a:schemeClr val="lt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200" b="1" i="0" u="none" strike="noStrike" cap="none">
                        <a:solidFill>
                          <a:schemeClr val="lt1"/>
                        </a:solidFill>
                        <a:latin typeface="Arial"/>
                        <a:ea typeface="Arial"/>
                        <a:cs typeface="Arial"/>
                        <a:sym typeface="Arial"/>
                      </a:rPr>
                      <a:t>⑥⑦⑧⑨</a:t>
                    </a:r>
                    <a:endParaRPr sz="1200" b="0" i="0" u="none" strike="noStrike" cap="none">
                      <a:solidFill>
                        <a:srgbClr val="000000"/>
                      </a:solidFill>
                      <a:latin typeface="Arial"/>
                      <a:ea typeface="Arial"/>
                      <a:cs typeface="Arial"/>
                      <a:sym typeface="Arial"/>
                    </a:endParaRPr>
                  </a:p>
                </p:txBody>
              </p:sp>
              <p:sp>
                <p:nvSpPr>
                  <p:cNvPr id="119" name="Google Shape;119;p17"/>
                  <p:cNvSpPr txBox="1"/>
                  <p:nvPr/>
                </p:nvSpPr>
                <p:spPr>
                  <a:xfrm>
                    <a:off x="3237265" y="6008827"/>
                    <a:ext cx="691524" cy="449313"/>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900"/>
                      <a:buFont typeface="Arial"/>
                      <a:buNone/>
                    </a:pPr>
                    <a:r>
                      <a:rPr lang="ja-JP" sz="800" b="0" i="0" u="none" strike="noStrike" cap="none">
                        <a:solidFill>
                          <a:schemeClr val="dk1"/>
                        </a:solidFill>
                        <a:latin typeface="Arial"/>
                        <a:ea typeface="Arial"/>
                        <a:cs typeface="Arial"/>
                        <a:sym typeface="Arial"/>
                      </a:rPr>
                      <a:t>JALからのお知らせ</a:t>
                    </a:r>
                    <a:endParaRPr sz="1200" b="0" i="0" u="none" strike="noStrike" cap="none">
                      <a:solidFill>
                        <a:srgbClr val="000000"/>
                      </a:solidFill>
                      <a:latin typeface="Arial"/>
                      <a:ea typeface="Arial"/>
                      <a:cs typeface="Arial"/>
                      <a:sym typeface="Arial"/>
                    </a:endParaRPr>
                  </a:p>
                </p:txBody>
              </p:sp>
            </p:grpSp>
            <p:pic>
              <p:nvPicPr>
                <p:cNvPr id="120" name="Google Shape;120;p17"/>
                <p:cNvPicPr preferRelativeResize="0"/>
                <p:nvPr/>
              </p:nvPicPr>
              <p:blipFill rotWithShape="1">
                <a:blip r:embed="rId4">
                  <a:alphaModFix/>
                </a:blip>
                <a:srcRect/>
                <a:stretch/>
              </p:blipFill>
              <p:spPr>
                <a:xfrm rot="-1800000">
                  <a:off x="1666564" y="5301090"/>
                  <a:ext cx="339937" cy="339937"/>
                </a:xfrm>
                <a:prstGeom prst="rect">
                  <a:avLst/>
                </a:prstGeom>
                <a:noFill/>
                <a:ln>
                  <a:noFill/>
                </a:ln>
              </p:spPr>
            </p:pic>
            <p:sp>
              <p:nvSpPr>
                <p:cNvPr id="121" name="Google Shape;121;p17"/>
                <p:cNvSpPr txBox="1"/>
                <p:nvPr/>
              </p:nvSpPr>
              <p:spPr>
                <a:xfrm>
                  <a:off x="1892660" y="5486444"/>
                  <a:ext cx="1095249" cy="270803"/>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離陸（約10分後）</a:t>
                  </a:r>
                  <a:endParaRPr sz="1400" b="0" i="0" u="none" strike="noStrike" cap="none">
                    <a:solidFill>
                      <a:srgbClr val="000000"/>
                    </a:solidFill>
                    <a:latin typeface="Arial"/>
                    <a:ea typeface="Arial"/>
                    <a:cs typeface="Arial"/>
                    <a:sym typeface="Arial"/>
                  </a:endParaRPr>
                </a:p>
              </p:txBody>
            </p:sp>
            <p:cxnSp>
              <p:nvCxnSpPr>
                <p:cNvPr id="122" name="Google Shape;122;p17"/>
                <p:cNvCxnSpPr/>
                <p:nvPr/>
              </p:nvCxnSpPr>
              <p:spPr>
                <a:xfrm>
                  <a:off x="1583291" y="5335638"/>
                  <a:ext cx="11187" cy="1689851"/>
                </a:xfrm>
                <a:prstGeom prst="straightConnector1">
                  <a:avLst/>
                </a:prstGeom>
                <a:noFill/>
                <a:ln w="9525" cap="flat" cmpd="sng">
                  <a:solidFill>
                    <a:schemeClr val="dk1"/>
                  </a:solidFill>
                  <a:prstDash val="solid"/>
                  <a:miter lim="800000"/>
                  <a:headEnd type="none" w="sm" len="sm"/>
                  <a:tailEnd type="none" w="sm" len="sm"/>
                </a:ln>
              </p:spPr>
            </p:cxnSp>
          </p:grpSp>
          <p:sp>
            <p:nvSpPr>
              <p:cNvPr id="123" name="Google Shape;123;p17"/>
              <p:cNvSpPr/>
              <p:nvPr/>
            </p:nvSpPr>
            <p:spPr>
              <a:xfrm>
                <a:off x="4579403" y="5775628"/>
                <a:ext cx="537012" cy="1273825"/>
              </a:xfrm>
              <a:prstGeom prst="rect">
                <a:avLst/>
              </a:prstGeom>
              <a:solidFill>
                <a:srgbClr val="CB0003">
                  <a:alpha val="109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24" name="Google Shape;124;p17"/>
              <p:cNvSpPr txBox="1"/>
              <p:nvPr/>
            </p:nvSpPr>
            <p:spPr>
              <a:xfrm>
                <a:off x="4498861" y="6189162"/>
                <a:ext cx="691524" cy="449313"/>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900"/>
                  <a:buFont typeface="Arial"/>
                  <a:buNone/>
                </a:pPr>
                <a:r>
                  <a:rPr lang="ja-JP" sz="800" b="0" i="0" u="none" strike="noStrike" cap="none">
                    <a:solidFill>
                      <a:schemeClr val="dk1"/>
                    </a:solidFill>
                    <a:latin typeface="Arial"/>
                    <a:ea typeface="Arial"/>
                    <a:cs typeface="Arial"/>
                    <a:sym typeface="Arial"/>
                  </a:rPr>
                  <a:t>JALからのお知らせ</a:t>
                </a:r>
                <a:endParaRPr sz="1200" b="0" i="0" u="none" strike="noStrike" cap="none">
                  <a:solidFill>
                    <a:srgbClr val="000000"/>
                  </a:solidFill>
                  <a:latin typeface="Arial"/>
                  <a:ea typeface="Arial"/>
                  <a:cs typeface="Arial"/>
                  <a:sym typeface="Arial"/>
                </a:endParaRPr>
              </a:p>
            </p:txBody>
          </p:sp>
          <p:sp>
            <p:nvSpPr>
              <p:cNvPr id="125" name="Google Shape;125;p17"/>
              <p:cNvSpPr/>
              <p:nvPr/>
            </p:nvSpPr>
            <p:spPr>
              <a:xfrm>
                <a:off x="3548693" y="5775628"/>
                <a:ext cx="996106" cy="1255615"/>
              </a:xfrm>
              <a:custGeom>
                <a:avLst/>
                <a:gdLst/>
                <a:ahLst/>
                <a:cxnLst/>
                <a:rect l="l" t="t" r="r" b="b"/>
                <a:pathLst>
                  <a:path w="2100178" h="853200" extrusionOk="0">
                    <a:moveTo>
                      <a:pt x="0" y="0"/>
                    </a:moveTo>
                    <a:lnTo>
                      <a:pt x="1474623" y="0"/>
                    </a:lnTo>
                    <a:lnTo>
                      <a:pt x="1546108" y="0"/>
                    </a:lnTo>
                    <a:lnTo>
                      <a:pt x="2100178" y="0"/>
                    </a:lnTo>
                    <a:lnTo>
                      <a:pt x="2100178" y="853200"/>
                    </a:lnTo>
                    <a:lnTo>
                      <a:pt x="1546108" y="853200"/>
                    </a:lnTo>
                    <a:lnTo>
                      <a:pt x="1474623" y="853200"/>
                    </a:lnTo>
                    <a:lnTo>
                      <a:pt x="0" y="853200"/>
                    </a:lnTo>
                    <a:close/>
                  </a:path>
                </a:pathLst>
              </a:cu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26" name="Google Shape;126;p17"/>
              <p:cNvSpPr txBox="1"/>
              <p:nvPr/>
            </p:nvSpPr>
            <p:spPr>
              <a:xfrm>
                <a:off x="3586839" y="6407363"/>
                <a:ext cx="1072390" cy="53549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200" b="1" i="0" u="none" strike="noStrike" cap="none">
                    <a:solidFill>
                      <a:schemeClr val="lt1"/>
                    </a:solidFill>
                    <a:latin typeface="Arial"/>
                    <a:ea typeface="Arial"/>
                    <a:cs typeface="Arial"/>
                    <a:sym typeface="Arial"/>
                  </a:rPr>
                  <a:t>①②③④⑤</a:t>
                </a:r>
                <a:endParaRPr sz="1200" b="1" i="0" u="none" strike="noStrike" cap="none">
                  <a:solidFill>
                    <a:schemeClr val="lt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200" b="1" i="0" u="none" strike="noStrike" cap="none">
                    <a:solidFill>
                      <a:schemeClr val="lt1"/>
                    </a:solidFill>
                    <a:latin typeface="Arial"/>
                    <a:ea typeface="Arial"/>
                    <a:cs typeface="Arial"/>
                    <a:sym typeface="Arial"/>
                  </a:rPr>
                  <a:t>⑥⑦⑧⑨</a:t>
                </a:r>
                <a:endParaRPr sz="1200" b="0" i="0" u="none" strike="noStrike" cap="none">
                  <a:solidFill>
                    <a:srgbClr val="000000"/>
                  </a:solidFill>
                  <a:latin typeface="Arial"/>
                  <a:ea typeface="Arial"/>
                  <a:cs typeface="Arial"/>
                  <a:sym typeface="Arial"/>
                </a:endParaRPr>
              </a:p>
            </p:txBody>
          </p:sp>
        </p:grpSp>
        <p:sp>
          <p:nvSpPr>
            <p:cNvPr id="127" name="Google Shape;127;p17"/>
            <p:cNvSpPr txBox="1"/>
            <p:nvPr/>
          </p:nvSpPr>
          <p:spPr>
            <a:xfrm>
              <a:off x="3556844" y="5877989"/>
              <a:ext cx="979803" cy="583196"/>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100"/>
                <a:buFont typeface="Arial"/>
                <a:buNone/>
              </a:pPr>
              <a:r>
                <a:rPr lang="ja-JP" sz="1100" b="1" i="0" u="none" strike="noStrike" cap="none">
                  <a:solidFill>
                    <a:schemeClr val="lt1"/>
                  </a:solidFill>
                  <a:latin typeface="Arial"/>
                  <a:ea typeface="Arial"/>
                  <a:cs typeface="Arial"/>
                  <a:sym typeface="Arial"/>
                </a:rPr>
                <a:t>CM</a:t>
              </a:r>
              <a:endParaRPr sz="1100" b="1" i="0" u="none" strike="noStrike" cap="none">
                <a:solidFill>
                  <a:schemeClr val="lt1"/>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1100"/>
                <a:buFont typeface="Arial"/>
                <a:buNone/>
              </a:pPr>
              <a:r>
                <a:rPr lang="ja-JP" sz="1100" b="1" i="0" u="none" strike="noStrike" cap="none">
                  <a:solidFill>
                    <a:schemeClr val="lt1"/>
                  </a:solidFill>
                  <a:latin typeface="Arial"/>
                  <a:ea typeface="Arial"/>
                  <a:cs typeface="Arial"/>
                  <a:sym typeface="Arial"/>
                </a:rPr>
                <a:t>2周目</a:t>
              </a:r>
              <a:endParaRPr sz="1100" b="1" i="0" u="none" strike="noStrike" cap="none">
                <a:solidFill>
                  <a:schemeClr val="lt1"/>
                </a:solidFill>
                <a:latin typeface="Arial"/>
                <a:ea typeface="Arial"/>
                <a:cs typeface="Arial"/>
                <a:sym typeface="Arial"/>
              </a:endParaRPr>
            </a:p>
          </p:txBody>
        </p:sp>
      </p:grpSp>
      <p:sp>
        <p:nvSpPr>
          <p:cNvPr id="128" name="Google Shape;128;p17"/>
          <p:cNvSpPr txBox="1"/>
          <p:nvPr/>
        </p:nvSpPr>
        <p:spPr>
          <a:xfrm>
            <a:off x="491316" y="7071838"/>
            <a:ext cx="4625099" cy="258492"/>
          </a:xfrm>
          <a:prstGeom prst="rect">
            <a:avLst/>
          </a:prstGeom>
          <a:noFill/>
          <a:ln>
            <a:noFill/>
          </a:ln>
        </p:spPr>
        <p:txBody>
          <a:bodyPr spcFirstLastPara="1" wrap="square" lIns="91425" tIns="45700" rIns="91425" bIns="45700" anchor="t" anchorCtr="0">
            <a:spAutoFit/>
          </a:bodyPr>
          <a:lstStyle/>
          <a:p>
            <a:pPr marL="0" marR="0" lvl="0" indent="0" algn="l" rtl="0">
              <a:lnSpc>
                <a:spcPct val="135000"/>
              </a:lnSpc>
              <a:spcBef>
                <a:spcPts val="0"/>
              </a:spcBef>
              <a:spcAft>
                <a:spcPts val="0"/>
              </a:spcAft>
              <a:buClr>
                <a:srgbClr val="000000"/>
              </a:buClr>
              <a:buSzPts val="1000"/>
              <a:buFont typeface="Arial"/>
              <a:buNone/>
            </a:pPr>
            <a:r>
              <a:rPr lang="ja-JP" sz="800" b="0" i="0" u="none" strike="noStrike" cap="none" dirty="0">
                <a:solidFill>
                  <a:schemeClr val="dk1"/>
                </a:solidFill>
                <a:latin typeface="Arial"/>
                <a:ea typeface="Arial"/>
                <a:cs typeface="Arial"/>
                <a:sym typeface="Arial"/>
              </a:rPr>
              <a:t>※「CM1周目」と「CM2周目」は、完全に同じCM素材・放映順となります。</a:t>
            </a:r>
            <a:endParaRPr sz="800" b="0" i="0" u="none" strike="noStrike" cap="none" dirty="0">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6"/>
          <p:cNvSpPr txBox="1"/>
          <p:nvPr/>
        </p:nvSpPr>
        <p:spPr>
          <a:xfrm>
            <a:off x="694805" y="467679"/>
            <a:ext cx="9273035"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dirty="0">
                <a:solidFill>
                  <a:srgbClr val="FF0000"/>
                </a:solidFill>
                <a:latin typeface="Arial"/>
                <a:ea typeface="Arial"/>
                <a:cs typeface="Arial"/>
                <a:sym typeface="Arial"/>
              </a:rPr>
              <a:t>国内線 </a:t>
            </a:r>
            <a:r>
              <a:rPr lang="ja-JP" sz="2000" b="1" i="0" u="none" strike="noStrike" cap="none" dirty="0">
                <a:solidFill>
                  <a:srgbClr val="000000"/>
                </a:solidFill>
                <a:latin typeface="Arial"/>
                <a:ea typeface="Arial"/>
                <a:cs typeface="Arial"/>
                <a:sym typeface="Arial"/>
                <a:hlinkClick r:id="rId3"/>
              </a:rPr>
              <a:t>ウェルカムスクリーンアド</a:t>
            </a:r>
            <a:r>
              <a:rPr lang="ja-JP" sz="1600" b="1" i="0" u="none" strike="noStrike" cap="none" dirty="0">
                <a:solidFill>
                  <a:srgbClr val="000000"/>
                </a:solidFill>
                <a:latin typeface="Arial"/>
                <a:ea typeface="Arial"/>
                <a:cs typeface="Arial"/>
                <a:sym typeface="Arial"/>
              </a:rPr>
              <a:t>（</a:t>
            </a:r>
            <a:r>
              <a:rPr lang="ja-JP" sz="1600" b="1" i="0" u="none" strike="noStrike" cap="none" dirty="0">
                <a:solidFill>
                  <a:schemeClr val="dk1"/>
                </a:solidFill>
                <a:latin typeface="Arial"/>
                <a:ea typeface="Arial"/>
                <a:cs typeface="Arial"/>
                <a:sym typeface="Arial"/>
              </a:rPr>
              <a:t> Airbus A350-900型機・Boeing 787-8型機</a:t>
            </a:r>
            <a:r>
              <a:rPr lang="ja-JP" sz="1600" b="1" i="0" u="none" strike="noStrike" cap="none" dirty="0">
                <a:solidFill>
                  <a:srgbClr val="000000"/>
                </a:solidFill>
                <a:latin typeface="Arial"/>
                <a:ea typeface="Arial"/>
                <a:cs typeface="Arial"/>
                <a:sym typeface="Arial"/>
              </a:rPr>
              <a:t>）</a:t>
            </a:r>
            <a:r>
              <a:rPr lang="ja-JP" sz="2400" b="1" i="0" u="none" strike="noStrike" cap="none" dirty="0">
                <a:solidFill>
                  <a:srgbClr val="000000"/>
                </a:solidFill>
                <a:latin typeface="Arial"/>
                <a:ea typeface="Arial"/>
                <a:cs typeface="Arial"/>
                <a:sym typeface="Arial"/>
              </a:rPr>
              <a:t> </a:t>
            </a:r>
            <a:endParaRPr sz="2000" b="1" i="0" u="none" strike="noStrike" cap="none" dirty="0">
              <a:solidFill>
                <a:srgbClr val="000000"/>
              </a:solidFill>
              <a:latin typeface="Arial"/>
              <a:ea typeface="Arial"/>
              <a:cs typeface="Arial"/>
              <a:sym typeface="Arial"/>
            </a:endParaRPr>
          </a:p>
        </p:txBody>
      </p:sp>
      <p:cxnSp>
        <p:nvCxnSpPr>
          <p:cNvPr id="135" name="Google Shape;135;p6"/>
          <p:cNvCxnSpPr/>
          <p:nvPr/>
        </p:nvCxnSpPr>
        <p:spPr>
          <a:xfrm>
            <a:off x="800938" y="1045466"/>
            <a:ext cx="9311973" cy="0"/>
          </a:xfrm>
          <a:prstGeom prst="straightConnector1">
            <a:avLst/>
          </a:prstGeom>
          <a:noFill/>
          <a:ln w="9525" cap="flat" cmpd="sng">
            <a:solidFill>
              <a:schemeClr val="dk1"/>
            </a:solidFill>
            <a:prstDash val="solid"/>
            <a:miter lim="800000"/>
            <a:headEnd type="none" w="sm" len="sm"/>
            <a:tailEnd type="none" w="sm" len="sm"/>
          </a:ln>
        </p:spPr>
      </p:cxnSp>
      <p:grpSp>
        <p:nvGrpSpPr>
          <p:cNvPr id="136" name="Google Shape;136;p6"/>
          <p:cNvGrpSpPr/>
          <p:nvPr/>
        </p:nvGrpSpPr>
        <p:grpSpPr>
          <a:xfrm>
            <a:off x="688677" y="1699851"/>
            <a:ext cx="3776318" cy="627824"/>
            <a:chOff x="790556" y="2185702"/>
            <a:chExt cx="3776318" cy="627824"/>
          </a:xfrm>
        </p:grpSpPr>
        <p:sp>
          <p:nvSpPr>
            <p:cNvPr id="137" name="Google Shape;137;p6"/>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月間視聴可能者数</a:t>
              </a:r>
              <a:endParaRPr sz="1400" b="0" i="0" u="none" strike="noStrike" cap="none" baseline="30000">
                <a:solidFill>
                  <a:srgbClr val="000000"/>
                </a:solidFill>
                <a:latin typeface="Arial"/>
                <a:ea typeface="Arial"/>
                <a:cs typeface="Arial"/>
                <a:sym typeface="Arial"/>
              </a:endParaRPr>
            </a:p>
          </p:txBody>
        </p:sp>
        <p:sp>
          <p:nvSpPr>
            <p:cNvPr id="138" name="Google Shape;138;p6"/>
            <p:cNvSpPr txBox="1"/>
            <p:nvPr/>
          </p:nvSpPr>
          <p:spPr>
            <a:xfrm>
              <a:off x="3286392" y="2185702"/>
              <a:ext cx="1280482"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a:solidFill>
                    <a:srgbClr val="000000"/>
                  </a:solidFill>
                  <a:latin typeface="Arial"/>
                  <a:ea typeface="Arial"/>
                  <a:cs typeface="Arial"/>
                  <a:sym typeface="Arial"/>
                </a:rPr>
                <a:t>81.1</a:t>
              </a:r>
              <a:r>
                <a:rPr lang="ja-JP" sz="1200" b="0" i="0" u="none" strike="noStrike" cap="none">
                  <a:solidFill>
                    <a:srgbClr val="000000"/>
                  </a:solidFill>
                  <a:latin typeface="Arial"/>
                  <a:ea typeface="Arial"/>
                  <a:cs typeface="Arial"/>
                  <a:sym typeface="Arial"/>
                </a:rPr>
                <a:t>万人</a:t>
              </a:r>
              <a:r>
                <a:rPr lang="ja-JP" sz="1200" b="0" i="0" u="none" strike="noStrike" cap="none" baseline="30000">
                  <a:solidFill>
                    <a:srgbClr val="000000"/>
                  </a:solidFill>
                  <a:latin typeface="Arial"/>
                  <a:ea typeface="Arial"/>
                  <a:cs typeface="Arial"/>
                  <a:sym typeface="Arial"/>
                </a:rPr>
                <a:t>※1</a:t>
              </a:r>
              <a:endParaRPr sz="2000" b="0" i="0" u="none" strike="noStrike" cap="none" baseline="30000">
                <a:solidFill>
                  <a:srgbClr val="000000"/>
                </a:solidFill>
                <a:latin typeface="Arial"/>
                <a:ea typeface="Arial"/>
                <a:cs typeface="Arial"/>
                <a:sym typeface="Arial"/>
              </a:endParaRPr>
            </a:p>
          </p:txBody>
        </p:sp>
        <p:sp>
          <p:nvSpPr>
            <p:cNvPr id="139" name="Google Shape;139;p6"/>
            <p:cNvSpPr txBox="1"/>
            <p:nvPr/>
          </p:nvSpPr>
          <p:spPr>
            <a:xfrm>
              <a:off x="2337873" y="2457311"/>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Arial"/>
                  <a:ea typeface="Arial"/>
                  <a:cs typeface="Arial"/>
                  <a:sym typeface="Arial"/>
                </a:rPr>
                <a:t>国内線新型機 約</a:t>
              </a:r>
              <a:endParaRPr sz="1000" b="0" i="0" u="none" strike="noStrike" cap="none" baseline="30000">
                <a:solidFill>
                  <a:srgbClr val="000000"/>
                </a:solidFill>
                <a:latin typeface="Arial"/>
                <a:ea typeface="Arial"/>
                <a:cs typeface="Arial"/>
                <a:sym typeface="Arial"/>
              </a:endParaRPr>
            </a:p>
          </p:txBody>
        </p:sp>
      </p:grpSp>
      <p:sp>
        <p:nvSpPr>
          <p:cNvPr id="140" name="Google Shape;140;p6"/>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ltLang="ja-JP" sz="1000" b="0" i="0" u="none" strike="noStrike" cap="none">
                <a:solidFill>
                  <a:srgbClr val="000000"/>
                </a:solidFill>
              </a:rPr>
              <a:t>4</a:t>
            </a:fld>
            <a:endParaRPr sz="1000" b="0" i="0" u="none" strike="noStrike" cap="none">
              <a:solidFill>
                <a:srgbClr val="000000"/>
              </a:solidFill>
            </a:endParaRPr>
          </a:p>
        </p:txBody>
      </p:sp>
      <p:sp>
        <p:nvSpPr>
          <p:cNvPr id="141" name="Google Shape;141;p6"/>
          <p:cNvSpPr txBox="1"/>
          <p:nvPr/>
        </p:nvSpPr>
        <p:spPr>
          <a:xfrm>
            <a:off x="5496865" y="6697941"/>
            <a:ext cx="5018481" cy="861734"/>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800" b="0" i="0" u="none" strike="noStrike" cap="none">
                <a:solidFill>
                  <a:schemeClr val="dk1"/>
                </a:solidFill>
                <a:latin typeface="Arial"/>
                <a:ea typeface="Arial"/>
                <a:cs typeface="Arial"/>
                <a:sym typeface="Arial"/>
              </a:rPr>
              <a:t>※1：</a:t>
            </a:r>
            <a:r>
              <a:rPr lang="ja-JP" sz="800" b="0" i="0" u="none" strike="noStrike" cap="none">
                <a:solidFill>
                  <a:srgbClr val="000000"/>
                </a:solidFill>
                <a:latin typeface="Arial"/>
                <a:ea typeface="Arial"/>
                <a:cs typeface="Arial"/>
                <a:sym typeface="Arial"/>
              </a:rPr>
              <a:t>24年4月～25年3月平均（JAL保有データ）</a:t>
            </a:r>
            <a:endParaRPr sz="8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900"/>
              <a:buFont typeface="Arial"/>
              <a:buNone/>
            </a:pPr>
            <a:r>
              <a:rPr lang="ja-JP" sz="800" b="0" i="0" u="none" strike="noStrike" cap="none">
                <a:solidFill>
                  <a:srgbClr val="000000"/>
                </a:solidFill>
                <a:latin typeface="Arial"/>
                <a:ea typeface="Arial"/>
                <a:cs typeface="Arial"/>
                <a:sym typeface="Arial"/>
              </a:rPr>
              <a:t>※しばらく操作がない場合は、モニターはスリープモードになります（暗転）。</a:t>
            </a: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900"/>
              <a:buFont typeface="Arial"/>
              <a:buNone/>
            </a:pPr>
            <a:r>
              <a:rPr lang="ja-JP" sz="800" b="0" i="0" u="none" strike="noStrike" cap="none">
                <a:solidFill>
                  <a:srgbClr val="000000"/>
                </a:solidFill>
                <a:latin typeface="Arial"/>
                <a:ea typeface="Arial"/>
                <a:cs typeface="Arial"/>
                <a:sym typeface="Arial"/>
              </a:rPr>
              <a:t>※座席ごとに画像が切り替わるタイミングがずれる場合があります（表示秒数に影響はありません）。</a:t>
            </a:r>
            <a:endParaRPr sz="8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900"/>
              <a:buFont typeface="Arial"/>
              <a:buNone/>
            </a:pPr>
            <a:r>
              <a:rPr lang="ja-JP" sz="800" b="0" i="0" u="none" strike="noStrike" cap="none">
                <a:solidFill>
                  <a:schemeClr val="dk1"/>
                </a:solidFill>
                <a:latin typeface="Arial"/>
                <a:ea typeface="Arial"/>
                <a:cs typeface="Arial"/>
                <a:sym typeface="Arial"/>
              </a:rPr>
              <a:t>※納品サイズが特殊です。「広告ご出稿に関するご注意③」をご確認ください。</a:t>
            </a:r>
            <a:endParaRPr sz="800" b="0" i="0" u="none" strike="noStrike" cap="none">
              <a:solidFill>
                <a:srgbClr val="FF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900"/>
              <a:buFont typeface="Arial"/>
              <a:buNone/>
            </a:pPr>
            <a:r>
              <a:rPr lang="ja-JP" sz="800" b="0" i="0" u="none" strike="noStrike" cap="none">
                <a:solidFill>
                  <a:srgbClr val="FF0000"/>
                </a:solidFill>
                <a:highlight>
                  <a:srgbClr val="FFFF00"/>
                </a:highlight>
                <a:latin typeface="Arial"/>
                <a:ea typeface="Arial"/>
                <a:cs typeface="Arial"/>
                <a:sym typeface="Arial"/>
              </a:rPr>
              <a:t> </a:t>
            </a:r>
            <a:endParaRPr sz="800" b="0" i="0" u="none" strike="noStrike" cap="none">
              <a:solidFill>
                <a:schemeClr val="dk1"/>
              </a:solidFill>
              <a:highlight>
                <a:srgbClr val="FFFF00"/>
              </a:highlight>
              <a:latin typeface="Arial"/>
              <a:ea typeface="Arial"/>
              <a:cs typeface="Arial"/>
              <a:sym typeface="Arial"/>
            </a:endParaRPr>
          </a:p>
        </p:txBody>
      </p:sp>
      <p:sp>
        <p:nvSpPr>
          <p:cNvPr id="142" name="Google Shape;142;p6"/>
          <p:cNvSpPr txBox="1"/>
          <p:nvPr/>
        </p:nvSpPr>
        <p:spPr>
          <a:xfrm>
            <a:off x="694805" y="1071491"/>
            <a:ext cx="4822453" cy="65013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ja-JP" sz="1250" b="0" i="0" u="none" strike="noStrike" cap="none">
                <a:solidFill>
                  <a:srgbClr val="000000"/>
                </a:solidFill>
                <a:latin typeface="Arial"/>
                <a:ea typeface="Arial"/>
                <a:cs typeface="Arial"/>
                <a:sym typeface="Arial"/>
              </a:rPr>
              <a:t>全席設置の個人用モニターで表示する広告枠。</a:t>
            </a:r>
            <a:endParaRPr sz="1250" b="0" i="0" u="none" strike="noStrike" cap="none">
              <a:solidFill>
                <a:srgbClr val="000000"/>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250"/>
              <a:buFont typeface="Arial"/>
              <a:buNone/>
            </a:pPr>
            <a:r>
              <a:rPr lang="ja-JP" sz="1250" b="0" i="0" u="none" strike="noStrike" cap="none">
                <a:solidFill>
                  <a:srgbClr val="000000"/>
                </a:solidFill>
                <a:latin typeface="Arial"/>
                <a:ea typeface="Arial"/>
                <a:cs typeface="Arial"/>
                <a:sym typeface="Arial"/>
              </a:rPr>
              <a:t>お客さまが着席時に最初に見られる画面で、効果的に訴求します。</a:t>
            </a:r>
            <a:endParaRPr sz="1250" b="0" i="0" u="none" strike="noStrike" cap="none">
              <a:solidFill>
                <a:srgbClr val="000000"/>
              </a:solidFill>
              <a:latin typeface="Arial"/>
              <a:ea typeface="Arial"/>
              <a:cs typeface="Arial"/>
              <a:sym typeface="Arial"/>
            </a:endParaRPr>
          </a:p>
        </p:txBody>
      </p:sp>
      <p:sp>
        <p:nvSpPr>
          <p:cNvPr id="143" name="Google Shape;143;p6"/>
          <p:cNvSpPr txBox="1"/>
          <p:nvPr/>
        </p:nvSpPr>
        <p:spPr>
          <a:xfrm>
            <a:off x="2737704" y="4626769"/>
            <a:ext cx="2333721" cy="252336"/>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※上記はAirbus A350-900型機機材</a:t>
            </a:r>
            <a:endParaRPr sz="800" b="0" i="0" u="none" strike="noStrike" cap="none">
              <a:solidFill>
                <a:srgbClr val="000000"/>
              </a:solidFill>
              <a:latin typeface="Arial"/>
              <a:ea typeface="Arial"/>
              <a:cs typeface="Arial"/>
              <a:sym typeface="Arial"/>
            </a:endParaRPr>
          </a:p>
        </p:txBody>
      </p:sp>
      <p:pic>
        <p:nvPicPr>
          <p:cNvPr id="144" name="Google Shape;144;p6"/>
          <p:cNvPicPr preferRelativeResize="0"/>
          <p:nvPr/>
        </p:nvPicPr>
        <p:blipFill rotWithShape="1">
          <a:blip r:embed="rId4">
            <a:alphaModFix/>
          </a:blip>
          <a:srcRect/>
          <a:stretch/>
        </p:blipFill>
        <p:spPr>
          <a:xfrm>
            <a:off x="978934" y="2435184"/>
            <a:ext cx="3974199" cy="2227809"/>
          </a:xfrm>
          <a:prstGeom prst="rect">
            <a:avLst/>
          </a:prstGeom>
          <a:noFill/>
          <a:ln>
            <a:noFill/>
          </a:ln>
        </p:spPr>
      </p:pic>
      <p:sp>
        <p:nvSpPr>
          <p:cNvPr id="145" name="Google Shape;145;p6"/>
          <p:cNvSpPr txBox="1"/>
          <p:nvPr/>
        </p:nvSpPr>
        <p:spPr>
          <a:xfrm>
            <a:off x="1798229" y="5363403"/>
            <a:ext cx="3738539" cy="412380"/>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※以下の風景写真はイメージです。また、風景写真は路線ごとに異なります。</a:t>
            </a:r>
            <a:endParaRPr sz="800" b="0" i="0" u="none" strike="noStrike" cap="none">
              <a:solidFill>
                <a:srgbClr val="000000"/>
              </a:solidFill>
              <a:latin typeface="Arial"/>
              <a:ea typeface="Arial"/>
              <a:cs typeface="Arial"/>
              <a:sym typeface="Arial"/>
            </a:endParaRPr>
          </a:p>
          <a:p>
            <a:pPr marL="0" marR="0" lvl="0" indent="0" algn="r" rtl="0">
              <a:lnSpc>
                <a:spcPct val="13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grpSp>
        <p:nvGrpSpPr>
          <p:cNvPr id="146" name="Google Shape;146;p6"/>
          <p:cNvGrpSpPr/>
          <p:nvPr/>
        </p:nvGrpSpPr>
        <p:grpSpPr>
          <a:xfrm>
            <a:off x="378231" y="5570553"/>
            <a:ext cx="5038262" cy="1637361"/>
            <a:chOff x="447633" y="5385155"/>
            <a:chExt cx="5038262" cy="1637361"/>
          </a:xfrm>
        </p:grpSpPr>
        <p:pic>
          <p:nvPicPr>
            <p:cNvPr id="147" name="Google Shape;147;p6"/>
            <p:cNvPicPr preferRelativeResize="0"/>
            <p:nvPr/>
          </p:nvPicPr>
          <p:blipFill rotWithShape="1">
            <a:blip r:embed="rId5">
              <a:alphaModFix/>
            </a:blip>
            <a:srcRect/>
            <a:stretch/>
          </p:blipFill>
          <p:spPr>
            <a:xfrm>
              <a:off x="4413117" y="6316215"/>
              <a:ext cx="1072778" cy="706301"/>
            </a:xfrm>
            <a:prstGeom prst="rect">
              <a:avLst/>
            </a:prstGeom>
            <a:noFill/>
            <a:ln>
              <a:noFill/>
            </a:ln>
          </p:spPr>
        </p:pic>
        <p:grpSp>
          <p:nvGrpSpPr>
            <p:cNvPr id="148" name="Google Shape;148;p6"/>
            <p:cNvGrpSpPr/>
            <p:nvPr/>
          </p:nvGrpSpPr>
          <p:grpSpPr>
            <a:xfrm>
              <a:off x="3634242" y="6137496"/>
              <a:ext cx="1066115" cy="645474"/>
              <a:chOff x="809157" y="5379167"/>
              <a:chExt cx="1066115" cy="645474"/>
            </a:xfrm>
          </p:grpSpPr>
          <p:sp>
            <p:nvSpPr>
              <p:cNvPr id="149" name="Google Shape;149;p6"/>
              <p:cNvSpPr/>
              <p:nvPr/>
            </p:nvSpPr>
            <p:spPr>
              <a:xfrm>
                <a:off x="809157" y="5379167"/>
                <a:ext cx="1066115" cy="645474"/>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50" name="Google Shape;150;p6"/>
              <p:cNvSpPr txBox="1"/>
              <p:nvPr/>
            </p:nvSpPr>
            <p:spPr>
              <a:xfrm>
                <a:off x="1042037" y="5522890"/>
                <a:ext cx="768191" cy="372369"/>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1400" b="1" i="0" u="none" strike="noStrike" cap="none">
                    <a:solidFill>
                      <a:srgbClr val="FFFFFF"/>
                    </a:solidFill>
                    <a:latin typeface="Arial"/>
                    <a:ea typeface="Arial"/>
                    <a:cs typeface="Arial"/>
                    <a:sym typeface="Arial"/>
                  </a:rPr>
                  <a:t>AD ③</a:t>
                </a:r>
                <a:endParaRPr sz="2800" b="0" i="0" u="none" strike="noStrike" cap="none">
                  <a:solidFill>
                    <a:srgbClr val="000000"/>
                  </a:solidFill>
                  <a:latin typeface="Arial"/>
                  <a:ea typeface="Arial"/>
                  <a:cs typeface="Arial"/>
                  <a:sym typeface="Arial"/>
                </a:endParaRPr>
              </a:p>
            </p:txBody>
          </p:sp>
        </p:grpSp>
        <p:pic>
          <p:nvPicPr>
            <p:cNvPr id="151" name="Google Shape;151;p6"/>
            <p:cNvPicPr preferRelativeResize="0"/>
            <p:nvPr/>
          </p:nvPicPr>
          <p:blipFill rotWithShape="1">
            <a:blip r:embed="rId6">
              <a:alphaModFix/>
            </a:blip>
            <a:srcRect/>
            <a:stretch/>
          </p:blipFill>
          <p:spPr>
            <a:xfrm>
              <a:off x="2837734" y="5976391"/>
              <a:ext cx="1052788" cy="692974"/>
            </a:xfrm>
            <a:prstGeom prst="rect">
              <a:avLst/>
            </a:prstGeom>
            <a:noFill/>
            <a:ln>
              <a:noFill/>
            </a:ln>
          </p:spPr>
        </p:pic>
        <p:cxnSp>
          <p:nvCxnSpPr>
            <p:cNvPr id="152" name="Google Shape;152;p6"/>
            <p:cNvCxnSpPr/>
            <p:nvPr/>
          </p:nvCxnSpPr>
          <p:spPr>
            <a:xfrm>
              <a:off x="1556131" y="5442693"/>
              <a:ext cx="170100" cy="128700"/>
            </a:xfrm>
            <a:prstGeom prst="bentConnector2">
              <a:avLst/>
            </a:prstGeom>
            <a:noFill/>
            <a:ln w="12700" cap="flat" cmpd="sng">
              <a:solidFill>
                <a:schemeClr val="dk1"/>
              </a:solidFill>
              <a:prstDash val="solid"/>
              <a:miter lim="800000"/>
              <a:headEnd type="none" w="sm" len="sm"/>
              <a:tailEnd type="triangle" w="med" len="med"/>
            </a:ln>
          </p:spPr>
        </p:cxnSp>
        <p:cxnSp>
          <p:nvCxnSpPr>
            <p:cNvPr id="153" name="Google Shape;153;p6"/>
            <p:cNvCxnSpPr/>
            <p:nvPr/>
          </p:nvCxnSpPr>
          <p:spPr>
            <a:xfrm>
              <a:off x="2331862" y="5652116"/>
              <a:ext cx="170100" cy="128700"/>
            </a:xfrm>
            <a:prstGeom prst="bentConnector2">
              <a:avLst/>
            </a:prstGeom>
            <a:noFill/>
            <a:ln w="12700" cap="flat" cmpd="sng">
              <a:solidFill>
                <a:schemeClr val="dk1"/>
              </a:solidFill>
              <a:prstDash val="solid"/>
              <a:miter lim="800000"/>
              <a:headEnd type="none" w="sm" len="sm"/>
              <a:tailEnd type="triangle" w="med" len="med"/>
            </a:ln>
          </p:spPr>
        </p:cxnSp>
        <p:cxnSp>
          <p:nvCxnSpPr>
            <p:cNvPr id="154" name="Google Shape;154;p6"/>
            <p:cNvCxnSpPr/>
            <p:nvPr/>
          </p:nvCxnSpPr>
          <p:spPr>
            <a:xfrm>
              <a:off x="3888940" y="5998816"/>
              <a:ext cx="170100" cy="128700"/>
            </a:xfrm>
            <a:prstGeom prst="bentConnector2">
              <a:avLst/>
            </a:prstGeom>
            <a:noFill/>
            <a:ln w="12700" cap="flat" cmpd="sng">
              <a:solidFill>
                <a:schemeClr val="dk1"/>
              </a:solidFill>
              <a:prstDash val="solid"/>
              <a:miter lim="800000"/>
              <a:headEnd type="none" w="sm" len="sm"/>
              <a:tailEnd type="triangle" w="med" len="med"/>
            </a:ln>
          </p:spPr>
        </p:cxnSp>
        <p:cxnSp>
          <p:nvCxnSpPr>
            <p:cNvPr id="155" name="Google Shape;155;p6"/>
            <p:cNvCxnSpPr/>
            <p:nvPr/>
          </p:nvCxnSpPr>
          <p:spPr>
            <a:xfrm>
              <a:off x="4779406" y="6163249"/>
              <a:ext cx="170100" cy="128700"/>
            </a:xfrm>
            <a:prstGeom prst="bentConnector2">
              <a:avLst/>
            </a:prstGeom>
            <a:noFill/>
            <a:ln w="12700" cap="flat" cmpd="sng">
              <a:solidFill>
                <a:schemeClr val="dk1"/>
              </a:solidFill>
              <a:prstDash val="solid"/>
              <a:miter lim="800000"/>
              <a:headEnd type="none" w="sm" len="sm"/>
              <a:tailEnd type="triangle" w="med" len="med"/>
            </a:ln>
          </p:spPr>
        </p:cxnSp>
        <p:grpSp>
          <p:nvGrpSpPr>
            <p:cNvPr id="156" name="Google Shape;156;p6"/>
            <p:cNvGrpSpPr/>
            <p:nvPr/>
          </p:nvGrpSpPr>
          <p:grpSpPr>
            <a:xfrm>
              <a:off x="2070376" y="5804779"/>
              <a:ext cx="1066115" cy="645474"/>
              <a:chOff x="809157" y="5379167"/>
              <a:chExt cx="1066115" cy="645474"/>
            </a:xfrm>
          </p:grpSpPr>
          <p:sp>
            <p:nvSpPr>
              <p:cNvPr id="157" name="Google Shape;157;p6"/>
              <p:cNvSpPr/>
              <p:nvPr/>
            </p:nvSpPr>
            <p:spPr>
              <a:xfrm>
                <a:off x="809157" y="5379167"/>
                <a:ext cx="1066115" cy="645474"/>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58" name="Google Shape;158;p6"/>
              <p:cNvSpPr txBox="1"/>
              <p:nvPr/>
            </p:nvSpPr>
            <p:spPr>
              <a:xfrm>
                <a:off x="1008763" y="5518234"/>
                <a:ext cx="768191" cy="372369"/>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1400" b="1" i="0" u="none" strike="noStrike" cap="none">
                    <a:solidFill>
                      <a:srgbClr val="FFFFFF"/>
                    </a:solidFill>
                    <a:latin typeface="Arial"/>
                    <a:ea typeface="Arial"/>
                    <a:cs typeface="Arial"/>
                    <a:sym typeface="Arial"/>
                  </a:rPr>
                  <a:t>AD ②</a:t>
                </a:r>
                <a:endParaRPr sz="2800" b="0" i="0" u="none" strike="noStrike" cap="none">
                  <a:solidFill>
                    <a:srgbClr val="000000"/>
                  </a:solidFill>
                  <a:latin typeface="Arial"/>
                  <a:ea typeface="Arial"/>
                  <a:cs typeface="Arial"/>
                  <a:sym typeface="Arial"/>
                </a:endParaRPr>
              </a:p>
            </p:txBody>
          </p:sp>
        </p:grpSp>
        <p:pic>
          <p:nvPicPr>
            <p:cNvPr id="159" name="Google Shape;159;p6"/>
            <p:cNvPicPr preferRelativeResize="0"/>
            <p:nvPr/>
          </p:nvPicPr>
          <p:blipFill rotWithShape="1">
            <a:blip r:embed="rId7">
              <a:alphaModFix/>
            </a:blip>
            <a:srcRect/>
            <a:stretch/>
          </p:blipFill>
          <p:spPr>
            <a:xfrm>
              <a:off x="1220234" y="5597321"/>
              <a:ext cx="1052788" cy="692974"/>
            </a:xfrm>
            <a:prstGeom prst="rect">
              <a:avLst/>
            </a:prstGeom>
            <a:noFill/>
            <a:ln>
              <a:noFill/>
            </a:ln>
          </p:spPr>
        </p:pic>
        <p:grpSp>
          <p:nvGrpSpPr>
            <p:cNvPr id="160" name="Google Shape;160;p6"/>
            <p:cNvGrpSpPr/>
            <p:nvPr/>
          </p:nvGrpSpPr>
          <p:grpSpPr>
            <a:xfrm>
              <a:off x="447633" y="5385155"/>
              <a:ext cx="1066115" cy="645474"/>
              <a:chOff x="809157" y="5379167"/>
              <a:chExt cx="1066115" cy="645474"/>
            </a:xfrm>
          </p:grpSpPr>
          <p:sp>
            <p:nvSpPr>
              <p:cNvPr id="161" name="Google Shape;161;p6"/>
              <p:cNvSpPr/>
              <p:nvPr/>
            </p:nvSpPr>
            <p:spPr>
              <a:xfrm>
                <a:off x="809157" y="5379167"/>
                <a:ext cx="1066115" cy="645474"/>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62" name="Google Shape;162;p6"/>
              <p:cNvSpPr txBox="1"/>
              <p:nvPr/>
            </p:nvSpPr>
            <p:spPr>
              <a:xfrm>
                <a:off x="988587" y="5515719"/>
                <a:ext cx="768191" cy="372369"/>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1400" b="1" i="0" u="none" strike="noStrike" cap="none">
                    <a:solidFill>
                      <a:srgbClr val="FFFFFF"/>
                    </a:solidFill>
                    <a:latin typeface="Arial"/>
                    <a:ea typeface="Arial"/>
                    <a:cs typeface="Arial"/>
                    <a:sym typeface="Arial"/>
                  </a:rPr>
                  <a:t>AD ①</a:t>
                </a:r>
                <a:endParaRPr sz="2800" b="0" i="0" u="none" strike="noStrike" cap="none">
                  <a:solidFill>
                    <a:srgbClr val="000000"/>
                  </a:solidFill>
                  <a:latin typeface="Arial"/>
                  <a:ea typeface="Arial"/>
                  <a:cs typeface="Arial"/>
                  <a:sym typeface="Arial"/>
                </a:endParaRPr>
              </a:p>
            </p:txBody>
          </p:sp>
        </p:grpSp>
        <p:cxnSp>
          <p:nvCxnSpPr>
            <p:cNvPr id="163" name="Google Shape;163;p6"/>
            <p:cNvCxnSpPr/>
            <p:nvPr/>
          </p:nvCxnSpPr>
          <p:spPr>
            <a:xfrm>
              <a:off x="3164420" y="5820019"/>
              <a:ext cx="170100" cy="128700"/>
            </a:xfrm>
            <a:prstGeom prst="bentConnector2">
              <a:avLst/>
            </a:prstGeom>
            <a:noFill/>
            <a:ln w="12700" cap="flat" cmpd="sng">
              <a:solidFill>
                <a:schemeClr val="dk1"/>
              </a:solidFill>
              <a:prstDash val="solid"/>
              <a:miter lim="800000"/>
              <a:headEnd type="none" w="sm" len="sm"/>
              <a:tailEnd type="triangle" w="med" len="med"/>
            </a:ln>
          </p:spPr>
        </p:cxnSp>
        <p:cxnSp>
          <p:nvCxnSpPr>
            <p:cNvPr id="164" name="Google Shape;164;p6"/>
            <p:cNvCxnSpPr/>
            <p:nvPr/>
          </p:nvCxnSpPr>
          <p:spPr>
            <a:xfrm rot="10800000">
              <a:off x="764333" y="6056590"/>
              <a:ext cx="3559800" cy="852000"/>
            </a:xfrm>
            <a:prstGeom prst="bentConnector3">
              <a:avLst>
                <a:gd name="adj1" fmla="val 98167"/>
              </a:avLst>
            </a:prstGeom>
            <a:noFill/>
            <a:ln w="12700" cap="flat" cmpd="sng">
              <a:solidFill>
                <a:schemeClr val="dk1"/>
              </a:solidFill>
              <a:prstDash val="solid"/>
              <a:miter lim="800000"/>
              <a:headEnd type="none" w="sm" len="sm"/>
              <a:tailEnd type="triangle" w="med" len="med"/>
            </a:ln>
          </p:spPr>
        </p:cxnSp>
      </p:grpSp>
      <p:graphicFrame>
        <p:nvGraphicFramePr>
          <p:cNvPr id="165" name="Google Shape;165;p6"/>
          <p:cNvGraphicFramePr/>
          <p:nvPr/>
        </p:nvGraphicFramePr>
        <p:xfrm>
          <a:off x="5517258" y="1082004"/>
          <a:ext cx="5044400" cy="5552332"/>
        </p:xfrm>
        <a:graphic>
          <a:graphicData uri="http://schemas.openxmlformats.org/drawingml/2006/table">
            <a:tbl>
              <a:tblPr firstCol="1" bandRow="1">
                <a:noFill/>
                <a:tableStyleId>{00B5FACB-EEB9-4DDA-9D02-248EF6438E66}</a:tableStyleId>
              </a:tblPr>
              <a:tblGrid>
                <a:gridCol w="1054525">
                  <a:extLst>
                    <a:ext uri="{9D8B030D-6E8A-4147-A177-3AD203B41FA5}">
                      <a16:colId xmlns:a16="http://schemas.microsoft.com/office/drawing/2014/main" val="20000"/>
                    </a:ext>
                  </a:extLst>
                </a:gridCol>
                <a:gridCol w="3989875">
                  <a:extLst>
                    <a:ext uri="{9D8B030D-6E8A-4147-A177-3AD203B41FA5}">
                      <a16:colId xmlns:a16="http://schemas.microsoft.com/office/drawing/2014/main" val="20001"/>
                    </a:ext>
                  </a:extLst>
                </a:gridCol>
              </a:tblGrid>
              <a:tr h="5680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掲出メディア</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JAL運航機材　国内線個人用モニター</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solidFill>
                            <a:srgbClr val="FF0000"/>
                          </a:solidFill>
                          <a:latin typeface="Arial"/>
                          <a:ea typeface="Arial"/>
                          <a:cs typeface="Arial"/>
                          <a:sym typeface="Arial"/>
                        </a:rPr>
                        <a:t>対象クラス：全クラス　全言語共通</a:t>
                      </a:r>
                      <a:endParaRPr sz="1400" u="none" strike="noStrike" cap="none">
                        <a:solidFill>
                          <a:srgbClr val="FF0000"/>
                        </a:solidFill>
                      </a:endParaRPr>
                    </a:p>
                  </a:txBody>
                  <a:tcPr marL="180000" marR="180000" marT="108000" marB="108000" anchor="ctr"/>
                </a:tc>
                <a:extLst>
                  <a:ext uri="{0D108BD9-81ED-4DB2-BD59-A6C34878D82A}">
                    <a16:rowId xmlns:a16="http://schemas.microsoft.com/office/drawing/2014/main" val="10000"/>
                  </a:ext>
                </a:extLst>
              </a:tr>
              <a:tr h="5598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掲出便数</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a:solidFill>
                            <a:srgbClr val="000000"/>
                          </a:solidFill>
                          <a:latin typeface="Arial"/>
                          <a:ea typeface="Arial"/>
                          <a:cs typeface="Arial"/>
                          <a:sym typeface="Arial"/>
                        </a:rPr>
                        <a:t>Airbus A350-900型機・Boeing 787-8型機　約</a:t>
                      </a:r>
                      <a:r>
                        <a:rPr lang="ja-JP" sz="1000" b="0" i="0" u="none" strike="noStrike" cap="none">
                          <a:solidFill>
                            <a:schemeClr val="dk1"/>
                          </a:solidFill>
                          <a:latin typeface="Arial"/>
                          <a:ea typeface="Arial"/>
                          <a:cs typeface="Arial"/>
                          <a:sym typeface="Arial"/>
                        </a:rPr>
                        <a:t>2,700</a:t>
                      </a:r>
                      <a:r>
                        <a:rPr lang="ja-JP" sz="1000" b="0" i="0" u="none" strike="noStrike" cap="none">
                          <a:solidFill>
                            <a:srgbClr val="000000"/>
                          </a:solidFill>
                          <a:latin typeface="Arial"/>
                          <a:ea typeface="Arial"/>
                          <a:cs typeface="Arial"/>
                          <a:sym typeface="Arial"/>
                        </a:rPr>
                        <a:t>便</a:t>
                      </a:r>
                      <a:r>
                        <a:rPr lang="ja-JP" sz="1000" u="none" strike="noStrike" cap="none" baseline="30000">
                          <a:latin typeface="Arial"/>
                          <a:ea typeface="Arial"/>
                          <a:cs typeface="Arial"/>
                          <a:sym typeface="Arial"/>
                        </a:rPr>
                        <a:t>※1</a:t>
                      </a:r>
                      <a:endParaRPr sz="1000" u="none" strike="noStrike" cap="none" baseline="3000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a:latin typeface="Arial"/>
                          <a:ea typeface="Arial"/>
                          <a:cs typeface="Arial"/>
                          <a:sym typeface="Arial"/>
                        </a:rPr>
                        <a:t>※別途、チャーターを含む臨時便でも掲出する場合があります。</a:t>
                      </a:r>
                      <a:endParaRPr sz="1400" u="none" strike="noStrike" cap="none"/>
                    </a:p>
                  </a:txBody>
                  <a:tcPr marL="180000" marR="180000" marT="108000" marB="108000" anchor="ctr"/>
                </a:tc>
                <a:extLst>
                  <a:ext uri="{0D108BD9-81ED-4DB2-BD59-A6C34878D82A}">
                    <a16:rowId xmlns:a16="http://schemas.microsoft.com/office/drawing/2014/main" val="10001"/>
                  </a:ext>
                </a:extLst>
              </a:tr>
              <a:tr h="5598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掲出路線</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羽田＝伊丹・新千歳・福岡・那覇、伊丹＝那覇 線</a:t>
                      </a:r>
                      <a:endParaRPr sz="1000" u="none" strike="noStrike" cap="none"/>
                    </a:p>
                  </a:txBody>
                  <a:tcPr marL="180000" marR="180000" marT="108000" marB="108000" anchor="ctr"/>
                </a:tc>
                <a:extLst>
                  <a:ext uri="{0D108BD9-81ED-4DB2-BD59-A6C34878D82A}">
                    <a16:rowId xmlns:a16="http://schemas.microsoft.com/office/drawing/2014/main" val="10002"/>
                  </a:ext>
                </a:extLst>
              </a:tr>
              <a:tr h="7281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掲出秒数</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約8秒/回　</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latin typeface="Arial"/>
                          <a:ea typeface="Arial"/>
                          <a:cs typeface="Arial"/>
                          <a:sym typeface="Arial"/>
                        </a:rPr>
                        <a:t>※広告画像3枚と到着地風景写真3枚を含めた計6枚が約50秒間で1ループし、</a:t>
                      </a:r>
                      <a:endParaRPr sz="8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latin typeface="Arial"/>
                          <a:ea typeface="Arial"/>
                          <a:cs typeface="Arial"/>
                          <a:sym typeface="Arial"/>
                        </a:rPr>
                        <a:t>お客さまが言語選択をするまでループを繰り返します。 </a:t>
                      </a:r>
                      <a:endParaRPr sz="8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3"/>
                  </a:ext>
                </a:extLst>
              </a:tr>
              <a:tr h="4665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販売枠数</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3枠</a:t>
                      </a:r>
                      <a:endParaRPr sz="1000" u="none" strike="noStrike" cap="none" baseline="3000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4"/>
                  </a:ext>
                </a:extLst>
              </a:tr>
              <a:tr h="4665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掲出期間 </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1カ月間（毎月1日〜末日）</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a:latin typeface="Arial"/>
                          <a:ea typeface="Arial"/>
                          <a:cs typeface="Arial"/>
                          <a:sym typeface="Arial"/>
                        </a:rPr>
                        <a:t>※機材繰りなどの諸事情により上映開始日・終了日が前後する場合があります。</a:t>
                      </a:r>
                      <a:endParaRPr sz="1400" u="none" strike="noStrike" cap="none"/>
                    </a:p>
                  </a:txBody>
                  <a:tcPr marL="180000" marR="180000" marT="108000" marB="108000" anchor="ctr"/>
                </a:tc>
                <a:extLst>
                  <a:ext uri="{0D108BD9-81ED-4DB2-BD59-A6C34878D82A}">
                    <a16:rowId xmlns:a16="http://schemas.microsoft.com/office/drawing/2014/main" val="10005"/>
                  </a:ext>
                </a:extLst>
              </a:tr>
              <a:tr h="4665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料金</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a:latin typeface="Arial"/>
                          <a:ea typeface="Arial"/>
                          <a:cs typeface="Arial"/>
                          <a:sym typeface="Arial"/>
                        </a:rPr>
                        <a:t>900,000円/枠/月</a:t>
                      </a:r>
                      <a:r>
                        <a:rPr lang="ja-JP" sz="1000" b="0" i="0" u="none" strike="noStrike" cap="none">
                          <a:solidFill>
                            <a:srgbClr val="000000"/>
                          </a:solidFill>
                          <a:latin typeface="Arial"/>
                          <a:ea typeface="Arial"/>
                          <a:cs typeface="Arial"/>
                          <a:sym typeface="Arial"/>
                        </a:rPr>
                        <a:t>（税抜）</a:t>
                      </a:r>
                      <a:endParaRPr sz="1000" b="0" i="0" u="none" strike="noStrike" cap="none">
                        <a:solidFill>
                          <a:srgbClr val="000000"/>
                        </a:solidFill>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6"/>
                  </a:ext>
                </a:extLst>
              </a:tr>
              <a:tr h="4665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料金適用期間</a:t>
                      </a:r>
                      <a:endParaRPr sz="1000" u="none" strike="noStrike" cap="none">
                        <a:solidFill>
                          <a:schemeClr val="lt1"/>
                        </a:solidFill>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50" b="0" i="0" u="none" strike="noStrike" cap="none">
                          <a:solidFill>
                            <a:schemeClr val="dk1"/>
                          </a:solidFill>
                          <a:latin typeface="Arial"/>
                          <a:ea typeface="Arial"/>
                          <a:cs typeface="Arial"/>
                          <a:sym typeface="Arial"/>
                        </a:rPr>
                        <a:t>2025年4月～2026年3月掲出分</a:t>
                      </a:r>
                      <a:endParaRPr sz="1400" u="none" strike="noStrike" cap="none"/>
                    </a:p>
                  </a:txBody>
                  <a:tcPr marL="180000" marR="180000" marT="108000" marB="108000" anchor="ctr"/>
                </a:tc>
                <a:extLst>
                  <a:ext uri="{0D108BD9-81ED-4DB2-BD59-A6C34878D82A}">
                    <a16:rowId xmlns:a16="http://schemas.microsoft.com/office/drawing/2014/main" val="10007"/>
                  </a:ext>
                </a:extLst>
              </a:tr>
              <a:tr h="466525">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a:latin typeface="Arial"/>
                          <a:ea typeface="Arial"/>
                          <a:cs typeface="Arial"/>
                          <a:sym typeface="Arial"/>
                        </a:rPr>
                        <a:t>納品日</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上映開始の前々月13日頃</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a:latin typeface="Arial"/>
                          <a:ea typeface="Arial"/>
                          <a:cs typeface="Arial"/>
                          <a:sym typeface="Arial"/>
                        </a:rPr>
                        <a:t>※具体的な日付はお問い合わせください。</a:t>
                      </a:r>
                      <a:endParaRPr sz="8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8"/>
                  </a:ext>
                </a:extLst>
              </a:tr>
              <a:tr h="5694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備考</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・個人モニター上での外部遷移は不可。</a:t>
                      </a:r>
                      <a:endParaRPr sz="1000" u="none" strike="noStrike" cap="none"/>
                    </a:p>
                    <a:p>
                      <a:pPr marL="0" marR="0" lvl="0" indent="0" algn="l" rtl="0">
                        <a:lnSpc>
                          <a:spcPct val="130000"/>
                        </a:lnSpc>
                        <a:spcBef>
                          <a:spcPts val="0"/>
                        </a:spcBef>
                        <a:spcAft>
                          <a:spcPts val="0"/>
                        </a:spcAft>
                        <a:buClr>
                          <a:srgbClr val="000000"/>
                        </a:buClr>
                        <a:buSzPts val="1200"/>
                        <a:buFont typeface="Arial"/>
                        <a:buNone/>
                      </a:pPr>
                      <a:r>
                        <a:rPr lang="ja-JP" sz="1000" b="0" u="none" strike="noStrike" cap="none">
                          <a:solidFill>
                            <a:schemeClr val="dk1"/>
                          </a:solidFill>
                          <a:latin typeface="Arial"/>
                          <a:ea typeface="Arial"/>
                          <a:cs typeface="Arial"/>
                          <a:sym typeface="Arial"/>
                        </a:rPr>
                        <a:t>・</a:t>
                      </a:r>
                      <a:r>
                        <a:rPr lang="ja-JP" sz="1000" u="none" strike="noStrike" cap="none">
                          <a:latin typeface="Arial"/>
                          <a:ea typeface="Arial"/>
                          <a:cs typeface="Arial"/>
                          <a:sym typeface="Arial"/>
                        </a:rPr>
                        <a:t>表示回数は測定できません。</a:t>
                      </a:r>
                      <a:endParaRPr sz="1000" u="none" strike="noStrike" cap="none"/>
                    </a:p>
                  </a:txBody>
                  <a:tcPr marL="180000" marR="180000" marT="108000" marB="108000" anchor="ctr"/>
                </a:tc>
                <a:extLst>
                  <a:ext uri="{0D108BD9-81ED-4DB2-BD59-A6C34878D82A}">
                    <a16:rowId xmlns:a16="http://schemas.microsoft.com/office/drawing/2014/main" val="10009"/>
                  </a:ext>
                </a:extLst>
              </a:tr>
            </a:tbl>
          </a:graphicData>
        </a:graphic>
      </p:graphicFrame>
      <p:grpSp>
        <p:nvGrpSpPr>
          <p:cNvPr id="166" name="Google Shape;166;p6"/>
          <p:cNvGrpSpPr/>
          <p:nvPr/>
        </p:nvGrpSpPr>
        <p:grpSpPr>
          <a:xfrm>
            <a:off x="434568" y="5145443"/>
            <a:ext cx="4896754" cy="326871"/>
            <a:chOff x="434568" y="5145443"/>
            <a:chExt cx="4896754" cy="326871"/>
          </a:xfrm>
        </p:grpSpPr>
        <p:pic>
          <p:nvPicPr>
            <p:cNvPr id="167" name="Google Shape;167;p6"/>
            <p:cNvPicPr preferRelativeResize="0"/>
            <p:nvPr/>
          </p:nvPicPr>
          <p:blipFill rotWithShape="1">
            <a:blip r:embed="rId8">
              <a:alphaModFix/>
            </a:blip>
            <a:srcRect/>
            <a:stretch/>
          </p:blipFill>
          <p:spPr>
            <a:xfrm rot="-1800000">
              <a:off x="478360" y="5189235"/>
              <a:ext cx="239286" cy="239286"/>
            </a:xfrm>
            <a:prstGeom prst="rect">
              <a:avLst/>
            </a:prstGeom>
            <a:noFill/>
            <a:ln>
              <a:noFill/>
            </a:ln>
          </p:spPr>
        </p:pic>
        <p:cxnSp>
          <p:nvCxnSpPr>
            <p:cNvPr id="168" name="Google Shape;168;p6"/>
            <p:cNvCxnSpPr/>
            <p:nvPr/>
          </p:nvCxnSpPr>
          <p:spPr>
            <a:xfrm>
              <a:off x="746855" y="5349167"/>
              <a:ext cx="4584467" cy="0"/>
            </a:xfrm>
            <a:prstGeom prst="straightConnector1">
              <a:avLst/>
            </a:prstGeom>
            <a:noFill/>
            <a:ln w="9525" cap="flat" cmpd="sng">
              <a:solidFill>
                <a:schemeClr val="dk1"/>
              </a:solidFill>
              <a:prstDash val="solid"/>
              <a:miter lim="800000"/>
              <a:headEnd type="none" w="sm" len="sm"/>
              <a:tailEnd type="none" w="sm" len="sm"/>
            </a:ln>
          </p:spPr>
        </p:cxn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7"/>
          <p:cNvPicPr preferRelativeResize="0"/>
          <p:nvPr/>
        </p:nvPicPr>
        <p:blipFill rotWithShape="1">
          <a:blip r:embed="rId3">
            <a:alphaModFix/>
          </a:blip>
          <a:srcRect/>
          <a:stretch/>
        </p:blipFill>
        <p:spPr>
          <a:xfrm>
            <a:off x="462430" y="6444301"/>
            <a:ext cx="1595506" cy="914272"/>
          </a:xfrm>
          <a:prstGeom prst="rect">
            <a:avLst/>
          </a:prstGeom>
          <a:noFill/>
          <a:ln>
            <a:noFill/>
          </a:ln>
        </p:spPr>
      </p:pic>
      <p:sp>
        <p:nvSpPr>
          <p:cNvPr id="175" name="Google Shape;175;p7"/>
          <p:cNvSpPr txBox="1"/>
          <p:nvPr/>
        </p:nvSpPr>
        <p:spPr>
          <a:xfrm>
            <a:off x="627063" y="140574"/>
            <a:ext cx="9997008" cy="984845"/>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dirty="0">
                <a:solidFill>
                  <a:srgbClr val="FF0000"/>
                </a:solidFill>
                <a:latin typeface="Arial"/>
                <a:ea typeface="Arial"/>
                <a:cs typeface="Arial"/>
                <a:sym typeface="Arial"/>
              </a:rPr>
              <a:t>国内線 </a:t>
            </a:r>
            <a:r>
              <a:rPr lang="ja-JP" sz="2000" b="1" i="0" u="none" strike="noStrike" cap="none" dirty="0">
                <a:solidFill>
                  <a:srgbClr val="000000"/>
                </a:solidFill>
                <a:latin typeface="Arial"/>
                <a:ea typeface="Arial"/>
                <a:cs typeface="Arial"/>
                <a:sym typeface="Arial"/>
              </a:rPr>
              <a:t>ウェルカムインタースティシャル動画 </a:t>
            </a:r>
            <a:endParaRPr sz="2000" b="1" i="0" u="none" strike="noStrike" cap="none" dirty="0">
              <a:solidFill>
                <a:srgbClr val="000000"/>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2000"/>
              <a:buFont typeface="Arial"/>
              <a:buNone/>
            </a:pPr>
            <a:r>
              <a:rPr lang="ja-JP" sz="2000" b="1" i="0" u="none" strike="noStrike" cap="none" dirty="0">
                <a:solidFill>
                  <a:srgbClr val="FF0000"/>
                </a:solidFill>
                <a:latin typeface="Arial"/>
                <a:ea typeface="Arial"/>
                <a:cs typeface="Arial"/>
                <a:sym typeface="Arial"/>
                <a:hlinkClick r:id="rId4"/>
              </a:rPr>
              <a:t>ファースト・クラスJ</a:t>
            </a:r>
            <a:r>
              <a:rPr lang="ja-JP" sz="1800" b="1" i="0" u="none" strike="noStrike" cap="none" dirty="0">
                <a:solidFill>
                  <a:srgbClr val="000000"/>
                </a:solidFill>
                <a:latin typeface="Arial"/>
                <a:ea typeface="Arial"/>
                <a:cs typeface="Arial"/>
                <a:sym typeface="Arial"/>
              </a:rPr>
              <a:t>（ Airbus A350-900型機・Boeing 787-8型機） </a:t>
            </a:r>
            <a:endParaRPr sz="2000" b="1" i="0" u="none" strike="noStrike" cap="none" dirty="0">
              <a:solidFill>
                <a:srgbClr val="000000"/>
              </a:solidFill>
              <a:latin typeface="Arial"/>
              <a:ea typeface="Arial"/>
              <a:cs typeface="Arial"/>
              <a:sym typeface="Arial"/>
            </a:endParaRPr>
          </a:p>
        </p:txBody>
      </p:sp>
      <p:cxnSp>
        <p:nvCxnSpPr>
          <p:cNvPr id="176" name="Google Shape;176;p7"/>
          <p:cNvCxnSpPr/>
          <p:nvPr/>
        </p:nvCxnSpPr>
        <p:spPr>
          <a:xfrm>
            <a:off x="800938" y="1098631"/>
            <a:ext cx="9311973" cy="0"/>
          </a:xfrm>
          <a:prstGeom prst="straightConnector1">
            <a:avLst/>
          </a:prstGeom>
          <a:noFill/>
          <a:ln w="9525" cap="flat" cmpd="sng">
            <a:solidFill>
              <a:schemeClr val="dk1"/>
            </a:solidFill>
            <a:prstDash val="solid"/>
            <a:miter lim="800000"/>
            <a:headEnd type="none" w="sm" len="sm"/>
            <a:tailEnd type="none" w="sm" len="sm"/>
          </a:ln>
        </p:spPr>
      </p:cxnSp>
      <p:sp>
        <p:nvSpPr>
          <p:cNvPr id="177" name="Google Shape;177;p7"/>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ltLang="ja-JP" sz="1000" b="0" i="0" u="none" strike="noStrike" cap="none">
                <a:solidFill>
                  <a:srgbClr val="000000"/>
                </a:solidFill>
              </a:rPr>
              <a:t>5</a:t>
            </a:fld>
            <a:endParaRPr sz="1000" b="0" i="0" u="none" strike="noStrike" cap="none">
              <a:solidFill>
                <a:srgbClr val="000000"/>
              </a:solidFill>
            </a:endParaRPr>
          </a:p>
        </p:txBody>
      </p:sp>
      <p:sp>
        <p:nvSpPr>
          <p:cNvPr id="178" name="Google Shape;178;p7"/>
          <p:cNvSpPr txBox="1"/>
          <p:nvPr/>
        </p:nvSpPr>
        <p:spPr>
          <a:xfrm>
            <a:off x="5618279" y="6828476"/>
            <a:ext cx="5018481" cy="70784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000"/>
              <a:buFont typeface="Arial"/>
              <a:buNone/>
            </a:pPr>
            <a:r>
              <a:rPr lang="ja-JP" sz="800" b="0" i="0" u="none" strike="noStrike" cap="none">
                <a:solidFill>
                  <a:schemeClr val="dk1"/>
                </a:solidFill>
                <a:latin typeface="Arial"/>
                <a:ea typeface="Arial"/>
                <a:cs typeface="Arial"/>
                <a:sym typeface="Arial"/>
              </a:rPr>
              <a:t>※1：24年4月～25年3月平均（JAL保有データに基づく概算）　</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a:solidFill>
                  <a:schemeClr val="dk1"/>
                </a:solidFill>
                <a:latin typeface="Arial"/>
                <a:ea typeface="Arial"/>
                <a:cs typeface="Arial"/>
                <a:sym typeface="Arial"/>
              </a:rPr>
              <a:t>※2：JAL保有データ（参考値。回数保障ではありません。）</a:t>
            </a:r>
            <a:endParaRPr sz="800" b="0" i="0" u="none" strike="noStrike" cap="none">
              <a:solidFill>
                <a:srgbClr val="FF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900"/>
              <a:buFont typeface="Arial"/>
              <a:buNone/>
            </a:pPr>
            <a:r>
              <a:rPr lang="ja-JP" sz="800" b="0" i="0" u="none" strike="noStrike" cap="none">
                <a:solidFill>
                  <a:schemeClr val="dk1"/>
                </a:solidFill>
                <a:latin typeface="Arial"/>
                <a:ea typeface="Arial"/>
                <a:cs typeface="Arial"/>
                <a:sym typeface="Arial"/>
              </a:rPr>
              <a:t>※運航上のアナウンス発生時には再生が一時中止等される場合があります。</a:t>
            </a:r>
            <a:br>
              <a:rPr lang="ja-JP" sz="800" b="0" i="0" u="none" strike="noStrike" cap="none">
                <a:solidFill>
                  <a:schemeClr val="dk1"/>
                </a:solidFill>
                <a:latin typeface="Arial"/>
                <a:ea typeface="Arial"/>
                <a:cs typeface="Arial"/>
                <a:sym typeface="Arial"/>
              </a:rPr>
            </a:br>
            <a:r>
              <a:rPr lang="ja-JP" sz="800" b="0" i="0" u="none" strike="noStrike" cap="none">
                <a:solidFill>
                  <a:srgbClr val="FF0000"/>
                </a:solidFill>
                <a:highlight>
                  <a:srgbClr val="FFFF00"/>
                </a:highlight>
                <a:latin typeface="Arial"/>
                <a:ea typeface="Arial"/>
                <a:cs typeface="Arial"/>
                <a:sym typeface="Arial"/>
              </a:rPr>
              <a:t> </a:t>
            </a:r>
            <a:endParaRPr sz="800" b="0" i="0" u="none" strike="noStrike" cap="none">
              <a:solidFill>
                <a:schemeClr val="dk1"/>
              </a:solidFill>
              <a:highlight>
                <a:srgbClr val="FFFF00"/>
              </a:highlight>
              <a:latin typeface="Arial"/>
              <a:ea typeface="Arial"/>
              <a:cs typeface="Arial"/>
              <a:sym typeface="Arial"/>
            </a:endParaRPr>
          </a:p>
        </p:txBody>
      </p:sp>
      <p:sp>
        <p:nvSpPr>
          <p:cNvPr id="179" name="Google Shape;179;p7"/>
          <p:cNvSpPr/>
          <p:nvPr/>
        </p:nvSpPr>
        <p:spPr>
          <a:xfrm rot="5400000">
            <a:off x="3706264" y="6908067"/>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80" name="Google Shape;180;p7"/>
          <p:cNvSpPr txBox="1"/>
          <p:nvPr/>
        </p:nvSpPr>
        <p:spPr>
          <a:xfrm>
            <a:off x="1855287" y="5749135"/>
            <a:ext cx="3738539" cy="252336"/>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※以下の風景写真は羽田行きの便のものです。路線ごと異なります。</a:t>
            </a:r>
            <a:endParaRPr sz="800" b="0" i="0" u="none" strike="noStrike" cap="none">
              <a:solidFill>
                <a:srgbClr val="000000"/>
              </a:solidFill>
              <a:latin typeface="Arial"/>
              <a:ea typeface="Arial"/>
              <a:cs typeface="Arial"/>
              <a:sym typeface="Arial"/>
            </a:endParaRPr>
          </a:p>
        </p:txBody>
      </p:sp>
      <p:grpSp>
        <p:nvGrpSpPr>
          <p:cNvPr id="181" name="Google Shape;181;p7"/>
          <p:cNvGrpSpPr/>
          <p:nvPr/>
        </p:nvGrpSpPr>
        <p:grpSpPr>
          <a:xfrm>
            <a:off x="2214696" y="6491946"/>
            <a:ext cx="1478675" cy="861734"/>
            <a:chOff x="809157" y="5379167"/>
            <a:chExt cx="1066115" cy="645474"/>
          </a:xfrm>
        </p:grpSpPr>
        <p:sp>
          <p:nvSpPr>
            <p:cNvPr id="182" name="Google Shape;182;p7"/>
            <p:cNvSpPr/>
            <p:nvPr/>
          </p:nvSpPr>
          <p:spPr>
            <a:xfrm>
              <a:off x="809157" y="5379167"/>
              <a:ext cx="1066115" cy="645474"/>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83" name="Google Shape;183;p7"/>
            <p:cNvSpPr txBox="1"/>
            <p:nvPr/>
          </p:nvSpPr>
          <p:spPr>
            <a:xfrm>
              <a:off x="904596" y="5568925"/>
              <a:ext cx="880412" cy="27892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1400" b="1" i="0" u="none" strike="noStrike" cap="none">
                  <a:solidFill>
                    <a:srgbClr val="FFFFFF"/>
                  </a:solidFill>
                  <a:latin typeface="Arial"/>
                  <a:ea typeface="Arial"/>
                  <a:cs typeface="Arial"/>
                  <a:sym typeface="Arial"/>
                </a:rPr>
                <a:t>CM①②</a:t>
              </a:r>
              <a:endParaRPr sz="2800" b="0" i="0" u="none" strike="noStrike" cap="none">
                <a:solidFill>
                  <a:srgbClr val="000000"/>
                </a:solidFill>
                <a:latin typeface="Arial"/>
                <a:ea typeface="Arial"/>
                <a:cs typeface="Arial"/>
                <a:sym typeface="Arial"/>
              </a:endParaRPr>
            </a:p>
          </p:txBody>
        </p:sp>
      </p:grpSp>
      <p:pic>
        <p:nvPicPr>
          <p:cNvPr id="184" name="Google Shape;184;p7" descr="グラフ, ウォーターフォール図&#10;&#10;自動的に生成された説明"/>
          <p:cNvPicPr preferRelativeResize="0"/>
          <p:nvPr/>
        </p:nvPicPr>
        <p:blipFill rotWithShape="1">
          <a:blip r:embed="rId5">
            <a:alphaModFix/>
          </a:blip>
          <a:srcRect/>
          <a:stretch/>
        </p:blipFill>
        <p:spPr>
          <a:xfrm>
            <a:off x="3821765" y="6489107"/>
            <a:ext cx="1578855" cy="888003"/>
          </a:xfrm>
          <a:prstGeom prst="rect">
            <a:avLst/>
          </a:prstGeom>
          <a:noFill/>
          <a:ln>
            <a:noFill/>
          </a:ln>
        </p:spPr>
      </p:pic>
      <p:grpSp>
        <p:nvGrpSpPr>
          <p:cNvPr id="185" name="Google Shape;185;p7"/>
          <p:cNvGrpSpPr/>
          <p:nvPr/>
        </p:nvGrpSpPr>
        <p:grpSpPr>
          <a:xfrm>
            <a:off x="957991" y="3050982"/>
            <a:ext cx="4125354" cy="2648989"/>
            <a:chOff x="955133" y="2766351"/>
            <a:chExt cx="4125354" cy="2648989"/>
          </a:xfrm>
        </p:grpSpPr>
        <p:sp>
          <p:nvSpPr>
            <p:cNvPr id="186" name="Google Shape;186;p7"/>
            <p:cNvSpPr txBox="1"/>
            <p:nvPr/>
          </p:nvSpPr>
          <p:spPr>
            <a:xfrm>
              <a:off x="2746766" y="5163004"/>
              <a:ext cx="2333721" cy="252336"/>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※上記はAirbus A350-900型機機材</a:t>
              </a:r>
              <a:endParaRPr sz="800" b="0" i="0" u="none" strike="noStrike" cap="none">
                <a:solidFill>
                  <a:srgbClr val="000000"/>
                </a:solidFill>
                <a:latin typeface="Arial"/>
                <a:ea typeface="Arial"/>
                <a:cs typeface="Arial"/>
                <a:sym typeface="Arial"/>
              </a:endParaRPr>
            </a:p>
          </p:txBody>
        </p:sp>
        <p:pic>
          <p:nvPicPr>
            <p:cNvPr id="187" name="Google Shape;187;p7"/>
            <p:cNvPicPr preferRelativeResize="0"/>
            <p:nvPr/>
          </p:nvPicPr>
          <p:blipFill rotWithShape="1">
            <a:blip r:embed="rId6">
              <a:alphaModFix/>
            </a:blip>
            <a:srcRect/>
            <a:stretch/>
          </p:blipFill>
          <p:spPr>
            <a:xfrm>
              <a:off x="955133" y="2766351"/>
              <a:ext cx="4045055" cy="2445994"/>
            </a:xfrm>
            <a:prstGeom prst="rect">
              <a:avLst/>
            </a:prstGeom>
            <a:noFill/>
            <a:ln>
              <a:noFill/>
            </a:ln>
          </p:spPr>
        </p:pic>
      </p:grpSp>
      <p:sp>
        <p:nvSpPr>
          <p:cNvPr id="188" name="Google Shape;188;p7"/>
          <p:cNvSpPr/>
          <p:nvPr/>
        </p:nvSpPr>
        <p:spPr>
          <a:xfrm rot="5400000">
            <a:off x="2107951" y="6908067"/>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89" name="Google Shape;189;p7"/>
          <p:cNvSpPr txBox="1"/>
          <p:nvPr/>
        </p:nvSpPr>
        <p:spPr>
          <a:xfrm>
            <a:off x="2672179" y="3747848"/>
            <a:ext cx="534435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90" name="Google Shape;190;p7"/>
          <p:cNvSpPr/>
          <p:nvPr/>
        </p:nvSpPr>
        <p:spPr>
          <a:xfrm>
            <a:off x="532075" y="5998449"/>
            <a:ext cx="1437567" cy="316317"/>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lt1"/>
                </a:solidFill>
                <a:latin typeface="Arial"/>
                <a:ea typeface="Arial"/>
                <a:cs typeface="Arial"/>
                <a:sym typeface="Arial"/>
              </a:rPr>
              <a:t>ウェルカム画面</a:t>
            </a:r>
            <a:endParaRPr sz="1000" b="1" i="0" u="none" strike="noStrike" cap="none">
              <a:solidFill>
                <a:schemeClr val="lt1"/>
              </a:solidFill>
              <a:latin typeface="Arial"/>
              <a:ea typeface="Arial"/>
              <a:cs typeface="Arial"/>
              <a:sym typeface="Arial"/>
            </a:endParaRPr>
          </a:p>
        </p:txBody>
      </p:sp>
      <p:sp>
        <p:nvSpPr>
          <p:cNvPr id="191" name="Google Shape;191;p7"/>
          <p:cNvSpPr/>
          <p:nvPr/>
        </p:nvSpPr>
        <p:spPr>
          <a:xfrm>
            <a:off x="3961807" y="6011937"/>
            <a:ext cx="1298770" cy="343743"/>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lt1"/>
                </a:solidFill>
                <a:latin typeface="Arial"/>
                <a:ea typeface="Arial"/>
                <a:cs typeface="Arial"/>
                <a:sym typeface="Arial"/>
              </a:rPr>
              <a:t>メインメニュー</a:t>
            </a:r>
            <a:endParaRPr sz="1000" b="1" i="0" u="none" strike="noStrike" cap="none">
              <a:solidFill>
                <a:schemeClr val="lt1"/>
              </a:solidFill>
              <a:latin typeface="Arial"/>
              <a:ea typeface="Arial"/>
              <a:cs typeface="Arial"/>
              <a:sym typeface="Arial"/>
            </a:endParaRPr>
          </a:p>
        </p:txBody>
      </p:sp>
      <p:grpSp>
        <p:nvGrpSpPr>
          <p:cNvPr id="192" name="Google Shape;192;p7"/>
          <p:cNvGrpSpPr/>
          <p:nvPr/>
        </p:nvGrpSpPr>
        <p:grpSpPr>
          <a:xfrm>
            <a:off x="674312" y="1790476"/>
            <a:ext cx="3913566" cy="1110617"/>
            <a:chOff x="648389" y="1705377"/>
            <a:chExt cx="3913566" cy="1110617"/>
          </a:xfrm>
        </p:grpSpPr>
        <p:grpSp>
          <p:nvGrpSpPr>
            <p:cNvPr id="193" name="Google Shape;193;p7"/>
            <p:cNvGrpSpPr/>
            <p:nvPr/>
          </p:nvGrpSpPr>
          <p:grpSpPr>
            <a:xfrm>
              <a:off x="648389" y="1705377"/>
              <a:ext cx="3813617" cy="627824"/>
              <a:chOff x="790556" y="2187093"/>
              <a:chExt cx="3813617" cy="627824"/>
            </a:xfrm>
          </p:grpSpPr>
          <p:sp>
            <p:nvSpPr>
              <p:cNvPr id="194" name="Google Shape;194;p7"/>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月間視聴可能者数</a:t>
                </a:r>
                <a:endParaRPr sz="1400" b="0" i="0" u="none" strike="noStrike" cap="none" baseline="30000">
                  <a:solidFill>
                    <a:srgbClr val="000000"/>
                  </a:solidFill>
                  <a:latin typeface="Arial"/>
                  <a:ea typeface="Arial"/>
                  <a:cs typeface="Arial"/>
                  <a:sym typeface="Arial"/>
                </a:endParaRPr>
              </a:p>
            </p:txBody>
          </p:sp>
          <p:sp>
            <p:nvSpPr>
              <p:cNvPr id="195" name="Google Shape;195;p7"/>
              <p:cNvSpPr txBox="1"/>
              <p:nvPr/>
            </p:nvSpPr>
            <p:spPr>
              <a:xfrm>
                <a:off x="3323691" y="2187093"/>
                <a:ext cx="1280482"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a:solidFill>
                      <a:srgbClr val="000000"/>
                    </a:solidFill>
                    <a:latin typeface="Arial"/>
                    <a:ea typeface="Arial"/>
                    <a:cs typeface="Arial"/>
                    <a:sym typeface="Arial"/>
                  </a:rPr>
                  <a:t>19.4</a:t>
                </a:r>
                <a:r>
                  <a:rPr lang="ja-JP" sz="1200" b="0" i="0" u="none" strike="noStrike" cap="none">
                    <a:solidFill>
                      <a:srgbClr val="000000"/>
                    </a:solidFill>
                    <a:latin typeface="Arial"/>
                    <a:ea typeface="Arial"/>
                    <a:cs typeface="Arial"/>
                    <a:sym typeface="Arial"/>
                  </a:rPr>
                  <a:t>万</a:t>
                </a:r>
                <a:r>
                  <a:rPr lang="ja-JP" sz="1200" b="0" i="0" u="none" strike="noStrike" cap="none">
                    <a:solidFill>
                      <a:schemeClr val="dk1"/>
                    </a:solidFill>
                    <a:latin typeface="Arial"/>
                    <a:ea typeface="Arial"/>
                    <a:cs typeface="Arial"/>
                    <a:sym typeface="Arial"/>
                  </a:rPr>
                  <a:t>人</a:t>
                </a:r>
                <a:r>
                  <a:rPr lang="ja-JP" sz="1200" b="0" i="0" u="none" strike="noStrike" cap="none" baseline="30000">
                    <a:solidFill>
                      <a:schemeClr val="dk1"/>
                    </a:solidFill>
                    <a:latin typeface="Arial"/>
                    <a:ea typeface="Arial"/>
                    <a:cs typeface="Arial"/>
                    <a:sym typeface="Arial"/>
                  </a:rPr>
                  <a:t>※1</a:t>
                </a:r>
                <a:endParaRPr sz="2000" b="0" i="0" u="none" strike="noStrike" cap="none" baseline="30000">
                  <a:solidFill>
                    <a:schemeClr val="dk1"/>
                  </a:solidFill>
                  <a:latin typeface="Arial"/>
                  <a:ea typeface="Arial"/>
                  <a:cs typeface="Arial"/>
                  <a:sym typeface="Arial"/>
                </a:endParaRPr>
              </a:p>
            </p:txBody>
          </p:sp>
          <p:sp>
            <p:nvSpPr>
              <p:cNvPr id="196" name="Google Shape;196;p7"/>
              <p:cNvSpPr txBox="1"/>
              <p:nvPr/>
            </p:nvSpPr>
            <p:spPr>
              <a:xfrm>
                <a:off x="2337873" y="2457311"/>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Arial"/>
                    <a:ea typeface="Arial"/>
                    <a:cs typeface="Arial"/>
                    <a:sym typeface="Arial"/>
                  </a:rPr>
                  <a:t>国内線新型機 約</a:t>
                </a:r>
                <a:endParaRPr sz="1000" b="0" i="0" u="none" strike="noStrike" cap="none" baseline="30000">
                  <a:solidFill>
                    <a:srgbClr val="000000"/>
                  </a:solidFill>
                  <a:latin typeface="Arial"/>
                  <a:ea typeface="Arial"/>
                  <a:cs typeface="Arial"/>
                  <a:sym typeface="Arial"/>
                </a:endParaRPr>
              </a:p>
            </p:txBody>
          </p:sp>
        </p:grpSp>
        <p:grpSp>
          <p:nvGrpSpPr>
            <p:cNvPr id="197" name="Google Shape;197;p7"/>
            <p:cNvGrpSpPr/>
            <p:nvPr/>
          </p:nvGrpSpPr>
          <p:grpSpPr>
            <a:xfrm>
              <a:off x="648389" y="2188170"/>
              <a:ext cx="3913566" cy="627824"/>
              <a:chOff x="697626" y="2044840"/>
              <a:chExt cx="3913566" cy="627824"/>
            </a:xfrm>
          </p:grpSpPr>
          <p:grpSp>
            <p:nvGrpSpPr>
              <p:cNvPr id="198" name="Google Shape;198;p7"/>
              <p:cNvGrpSpPr/>
              <p:nvPr/>
            </p:nvGrpSpPr>
            <p:grpSpPr>
              <a:xfrm>
                <a:off x="697626" y="2044840"/>
                <a:ext cx="3913566" cy="627824"/>
                <a:chOff x="790556" y="2185702"/>
                <a:chExt cx="3913566" cy="627824"/>
              </a:xfrm>
            </p:grpSpPr>
            <p:sp>
              <p:nvSpPr>
                <p:cNvPr id="199" name="Google Shape;199;p7"/>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月間想定再生回数</a:t>
                  </a:r>
                  <a:endParaRPr sz="1400" b="0" i="0" u="none" strike="noStrike" cap="none" baseline="30000">
                    <a:solidFill>
                      <a:schemeClr val="dk1"/>
                    </a:solidFill>
                    <a:latin typeface="Arial"/>
                    <a:ea typeface="Arial"/>
                    <a:cs typeface="Arial"/>
                    <a:sym typeface="Arial"/>
                  </a:endParaRPr>
                </a:p>
              </p:txBody>
            </p:sp>
            <p:sp>
              <p:nvSpPr>
                <p:cNvPr id="200" name="Google Shape;200;p7"/>
                <p:cNvSpPr txBox="1"/>
                <p:nvPr/>
              </p:nvSpPr>
              <p:spPr>
                <a:xfrm>
                  <a:off x="3286392" y="2185702"/>
                  <a:ext cx="1417730"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a:solidFill>
                        <a:schemeClr val="dk1"/>
                      </a:solidFill>
                      <a:highlight>
                        <a:srgbClr val="F5F5F5"/>
                      </a:highlight>
                      <a:latin typeface="Arial"/>
                      <a:ea typeface="Arial"/>
                      <a:cs typeface="Arial"/>
                      <a:sym typeface="Arial"/>
                    </a:rPr>
                    <a:t>   </a:t>
                  </a:r>
                  <a:r>
                    <a:rPr lang="ja-JP" sz="2400" b="1" i="0" u="none" strike="noStrike" cap="none">
                      <a:solidFill>
                        <a:srgbClr val="000000"/>
                      </a:solidFill>
                      <a:highlight>
                        <a:srgbClr val="F5F5F5"/>
                      </a:highlight>
                      <a:latin typeface="Arial"/>
                      <a:ea typeface="Arial"/>
                      <a:cs typeface="Arial"/>
                      <a:sym typeface="Arial"/>
                    </a:rPr>
                    <a:t>19</a:t>
                  </a:r>
                  <a:r>
                    <a:rPr lang="ja-JP" sz="1200" b="0" i="0" u="none" strike="noStrike" cap="none">
                      <a:solidFill>
                        <a:srgbClr val="000000"/>
                      </a:solidFill>
                      <a:highlight>
                        <a:srgbClr val="F5F5F5"/>
                      </a:highlight>
                      <a:latin typeface="Arial"/>
                      <a:ea typeface="Arial"/>
                      <a:cs typeface="Arial"/>
                      <a:sym typeface="Arial"/>
                    </a:rPr>
                    <a:t>万</a:t>
                  </a:r>
                  <a:r>
                    <a:rPr lang="ja-JP" sz="1200" b="0" i="0" u="none" strike="noStrike" cap="none">
                      <a:solidFill>
                        <a:schemeClr val="dk1"/>
                      </a:solidFill>
                      <a:highlight>
                        <a:srgbClr val="F5F5F5"/>
                      </a:highlight>
                      <a:latin typeface="Arial"/>
                      <a:ea typeface="Arial"/>
                      <a:cs typeface="Arial"/>
                      <a:sym typeface="Arial"/>
                    </a:rPr>
                    <a:t>回</a:t>
                  </a:r>
                  <a:r>
                    <a:rPr lang="ja-JP" sz="1200" b="0" i="0" u="none" strike="noStrike" cap="none" baseline="30000">
                      <a:solidFill>
                        <a:schemeClr val="dk1"/>
                      </a:solidFill>
                      <a:latin typeface="Arial"/>
                      <a:ea typeface="Arial"/>
                      <a:cs typeface="Arial"/>
                      <a:sym typeface="Arial"/>
                    </a:rPr>
                    <a:t>※2</a:t>
                  </a:r>
                  <a:endParaRPr sz="2000" b="0" i="0" u="none" strike="noStrike" cap="none" baseline="30000">
                    <a:solidFill>
                      <a:schemeClr val="dk1"/>
                    </a:solidFill>
                    <a:highlight>
                      <a:srgbClr val="F5F5F5"/>
                    </a:highlight>
                    <a:latin typeface="Arial"/>
                    <a:ea typeface="Arial"/>
                    <a:cs typeface="Arial"/>
                    <a:sym typeface="Arial"/>
                  </a:endParaRPr>
                </a:p>
              </p:txBody>
            </p:sp>
          </p:grpSp>
          <p:sp>
            <p:nvSpPr>
              <p:cNvPr id="201" name="Google Shape;201;p7"/>
              <p:cNvSpPr txBox="1"/>
              <p:nvPr/>
            </p:nvSpPr>
            <p:spPr>
              <a:xfrm>
                <a:off x="2252420" y="2305409"/>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国内線新型機 約</a:t>
                </a:r>
                <a:endParaRPr sz="1000" b="0" i="0" u="none" strike="noStrike" cap="none" baseline="30000">
                  <a:solidFill>
                    <a:schemeClr val="dk1"/>
                  </a:solidFill>
                  <a:latin typeface="Arial"/>
                  <a:ea typeface="Arial"/>
                  <a:cs typeface="Arial"/>
                  <a:sym typeface="Arial"/>
                </a:endParaRPr>
              </a:p>
            </p:txBody>
          </p:sp>
        </p:grpSp>
      </p:grpSp>
      <p:sp>
        <p:nvSpPr>
          <p:cNvPr id="202" name="Google Shape;202;p7"/>
          <p:cNvSpPr txBox="1"/>
          <p:nvPr/>
        </p:nvSpPr>
        <p:spPr>
          <a:xfrm>
            <a:off x="549932" y="1164326"/>
            <a:ext cx="5197181" cy="65013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ja-JP" sz="1250" b="0" i="0" u="none" strike="noStrike" cap="none">
                <a:solidFill>
                  <a:srgbClr val="000000"/>
                </a:solidFill>
                <a:latin typeface="Arial"/>
                <a:ea typeface="Arial"/>
                <a:cs typeface="Arial"/>
                <a:sym typeface="Arial"/>
              </a:rPr>
              <a:t>個人モニターにて言語選択後に流れる動画広告枠。クラスセグメントが可能で個人モニターを利用されるお客さまが必ず視聴されます。</a:t>
            </a:r>
            <a:endParaRPr sz="1250" b="0" i="0" u="none" strike="noStrike" cap="none">
              <a:solidFill>
                <a:srgbClr val="000000"/>
              </a:solidFill>
              <a:latin typeface="Arial"/>
              <a:ea typeface="Arial"/>
              <a:cs typeface="Arial"/>
              <a:sym typeface="Arial"/>
            </a:endParaRPr>
          </a:p>
        </p:txBody>
      </p:sp>
      <p:graphicFrame>
        <p:nvGraphicFramePr>
          <p:cNvPr id="203" name="Google Shape;203;p7"/>
          <p:cNvGraphicFramePr/>
          <p:nvPr/>
        </p:nvGraphicFramePr>
        <p:xfrm>
          <a:off x="5664835" y="1146691"/>
          <a:ext cx="4845675" cy="5598590"/>
        </p:xfrm>
        <a:graphic>
          <a:graphicData uri="http://schemas.openxmlformats.org/drawingml/2006/table">
            <a:tbl>
              <a:tblPr>
                <a:noFill/>
                <a:tableStyleId>{49140F2A-6074-4796-AF00-2B231D307BA2}</a:tableStyleId>
              </a:tblPr>
              <a:tblGrid>
                <a:gridCol w="1008525">
                  <a:extLst>
                    <a:ext uri="{9D8B030D-6E8A-4147-A177-3AD203B41FA5}">
                      <a16:colId xmlns:a16="http://schemas.microsoft.com/office/drawing/2014/main" val="20000"/>
                    </a:ext>
                  </a:extLst>
                </a:gridCol>
                <a:gridCol w="3837150">
                  <a:extLst>
                    <a:ext uri="{9D8B030D-6E8A-4147-A177-3AD203B41FA5}">
                      <a16:colId xmlns:a16="http://schemas.microsoft.com/office/drawing/2014/main" val="20001"/>
                    </a:ext>
                  </a:extLst>
                </a:gridCol>
              </a:tblGrid>
              <a:tr h="5672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メディア</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JAL運航機材　国内線個人用モニター</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1000" u="none" strike="noStrike" cap="none">
                          <a:solidFill>
                            <a:srgbClr val="FF0000"/>
                          </a:solidFill>
                          <a:latin typeface="Arial"/>
                          <a:ea typeface="Arial"/>
                          <a:cs typeface="Arial"/>
                          <a:sym typeface="Arial"/>
                        </a:rPr>
                        <a:t>対象クラス：ファーストクラス・クラスJ　全言語共通</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0"/>
                  </a:ext>
                </a:extLst>
              </a:tr>
              <a:tr h="5428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掲出便数</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50" b="0" i="0" u="none" strike="noStrike" cap="none">
                          <a:solidFill>
                            <a:srgbClr val="000000"/>
                          </a:solidFill>
                          <a:latin typeface="Arial"/>
                          <a:ea typeface="Arial"/>
                          <a:cs typeface="Arial"/>
                          <a:sym typeface="Arial"/>
                        </a:rPr>
                        <a:t>Airbus A350-900型機・Boeing 787-8型機　約</a:t>
                      </a:r>
                      <a:r>
                        <a:rPr lang="ja-JP" sz="1050" b="0" i="0" u="none" strike="noStrike" cap="none">
                          <a:solidFill>
                            <a:schemeClr val="dk1"/>
                          </a:solidFill>
                          <a:latin typeface="Arial"/>
                          <a:ea typeface="Arial"/>
                          <a:cs typeface="Arial"/>
                          <a:sym typeface="Arial"/>
                        </a:rPr>
                        <a:t>2,700</a:t>
                      </a:r>
                      <a:r>
                        <a:rPr lang="ja-JP" sz="1050" b="0" i="0" u="none" strike="noStrike" cap="none">
                          <a:solidFill>
                            <a:srgbClr val="000000"/>
                          </a:solidFill>
                          <a:latin typeface="Arial"/>
                          <a:ea typeface="Arial"/>
                          <a:cs typeface="Arial"/>
                          <a:sym typeface="Arial"/>
                        </a:rPr>
                        <a:t>便</a:t>
                      </a:r>
                      <a:r>
                        <a:rPr lang="ja-JP" sz="1100" u="none" strike="noStrike" cap="none" baseline="30000">
                          <a:latin typeface="Arial"/>
                          <a:ea typeface="Arial"/>
                          <a:cs typeface="Arial"/>
                          <a:sym typeface="Arial"/>
                        </a:rPr>
                        <a:t>※1</a:t>
                      </a:r>
                      <a:endParaRPr sz="1100" u="none" strike="noStrike" cap="none" baseline="3000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a:latin typeface="Arial"/>
                          <a:ea typeface="Arial"/>
                          <a:cs typeface="Arial"/>
                          <a:sym typeface="Arial"/>
                        </a:rPr>
                        <a:t>※別途、チャーターを含む臨時便でも上映する場合があります。</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3949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路線</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50" u="none" strike="noStrike" cap="none">
                          <a:latin typeface="Arial"/>
                          <a:ea typeface="Arial"/>
                          <a:cs typeface="Arial"/>
                          <a:sym typeface="Arial"/>
                        </a:rPr>
                        <a:t>羽田＝伊丹・新千歳・福岡・那覇、伊丹＝那覇 線</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2"/>
                  </a:ext>
                </a:extLst>
              </a:tr>
              <a:tr h="3949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秒数</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15秒　</a:t>
                      </a:r>
                      <a:endParaRPr sz="8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3"/>
                  </a:ext>
                </a:extLst>
              </a:tr>
              <a:tr h="3949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販売枠数</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2枠　</a:t>
                      </a:r>
                      <a:r>
                        <a:rPr lang="ja-JP" sz="900" u="none" strike="noStrike" cap="none">
                          <a:latin typeface="Arial"/>
                          <a:ea typeface="Arial"/>
                          <a:cs typeface="Arial"/>
                          <a:sym typeface="Arial"/>
                        </a:rPr>
                        <a:t>※1社による2枠/月 購入可</a:t>
                      </a:r>
                      <a:r>
                        <a:rPr lang="ja-JP" sz="1000" u="none" strike="noStrike" cap="none">
                          <a:latin typeface="Arial"/>
                          <a:ea typeface="Arial"/>
                          <a:cs typeface="Arial"/>
                          <a:sym typeface="Arial"/>
                        </a:rPr>
                        <a:t>。</a:t>
                      </a:r>
                      <a:endParaRPr sz="1000" u="none" strike="noStrike" cap="none">
                        <a:solidFill>
                          <a:srgbClr val="FF0000"/>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4"/>
                  </a:ext>
                </a:extLst>
              </a:tr>
              <a:tr h="6856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期間 </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1カ月間（毎月1日〜末日）</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latin typeface="Arial"/>
                          <a:ea typeface="Arial"/>
                          <a:cs typeface="Arial"/>
                          <a:sym typeface="Arial"/>
                        </a:rPr>
                        <a:t>※機材繰りなどの諸事情により</a:t>
                      </a:r>
                      <a:r>
                        <a:rPr lang="ja-JP" sz="800" u="none" strike="noStrike" cap="none"/>
                        <a:t>掲出</a:t>
                      </a:r>
                      <a:r>
                        <a:rPr lang="ja-JP" sz="800" u="none" strike="noStrike" cap="none">
                          <a:latin typeface="Arial"/>
                          <a:ea typeface="Arial"/>
                          <a:cs typeface="Arial"/>
                          <a:sym typeface="Arial"/>
                        </a:rPr>
                        <a:t>開始日および終了日が前後する</a:t>
                      </a:r>
                      <a:endParaRPr sz="8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latin typeface="Arial"/>
                          <a:ea typeface="Arial"/>
                          <a:cs typeface="Arial"/>
                          <a:sym typeface="Arial"/>
                        </a:rPr>
                        <a:t>　場合がございます。</a:t>
                      </a:r>
                      <a:endParaRPr sz="8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5"/>
                  </a:ext>
                </a:extLst>
              </a:tr>
              <a:tr h="8760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a:solidFill>
                            <a:schemeClr val="dk1"/>
                          </a:solidFill>
                          <a:latin typeface="Arial"/>
                          <a:ea typeface="Arial"/>
                          <a:cs typeface="Arial"/>
                          <a:sym typeface="Arial"/>
                        </a:rPr>
                        <a:t>1枠目（15秒間スキップ不可）　2,800,000円/枠/月</a:t>
                      </a:r>
                      <a:r>
                        <a:rPr lang="ja-JP" sz="1000" b="0" i="0" u="none" strike="noStrike" cap="none">
                          <a:solidFill>
                            <a:schemeClr val="dk1"/>
                          </a:solidFill>
                          <a:latin typeface="Arial"/>
                          <a:ea typeface="Arial"/>
                          <a:cs typeface="Arial"/>
                          <a:sym typeface="Arial"/>
                        </a:rPr>
                        <a:t>（税抜）</a:t>
                      </a:r>
                      <a:endParaRPr sz="1000" b="0" i="0" u="none" strike="noStrike" cap="none">
                        <a:solidFill>
                          <a:schemeClr val="dk1"/>
                        </a:solidFill>
                        <a:latin typeface="Arial"/>
                        <a:ea typeface="Arial"/>
                        <a:cs typeface="Arial"/>
                        <a:sym typeface="Arial"/>
                      </a:endParaRPr>
                    </a:p>
                    <a:p>
                      <a:pPr marL="0" marR="0" lvl="0" indent="0" algn="l" rtl="0">
                        <a:lnSpc>
                          <a:spcPct val="130000"/>
                        </a:lnSpc>
                        <a:spcBef>
                          <a:spcPts val="0"/>
                        </a:spcBef>
                        <a:spcAft>
                          <a:spcPts val="0"/>
                        </a:spcAft>
                        <a:buClr>
                          <a:schemeClr val="dk1"/>
                        </a:buClr>
                        <a:buSzPts val="1200"/>
                        <a:buFont typeface="Arial"/>
                        <a:buNone/>
                      </a:pPr>
                      <a:r>
                        <a:rPr lang="ja-JP" sz="1000" b="0" i="0" u="none" strike="noStrike" cap="none">
                          <a:solidFill>
                            <a:schemeClr val="dk1"/>
                          </a:solidFill>
                          <a:latin typeface="Arial"/>
                          <a:ea typeface="Arial"/>
                          <a:cs typeface="Arial"/>
                          <a:sym typeface="Arial"/>
                        </a:rPr>
                        <a:t>2枠目（冒頭6秒間スキップ不可）</a:t>
                      </a:r>
                      <a:r>
                        <a:rPr lang="ja-JP" sz="1000" u="none" strike="noStrike" cap="none">
                          <a:solidFill>
                            <a:schemeClr val="dk1"/>
                          </a:solidFill>
                          <a:latin typeface="Arial"/>
                          <a:ea typeface="Arial"/>
                          <a:cs typeface="Arial"/>
                          <a:sym typeface="Arial"/>
                        </a:rPr>
                        <a:t>2,350,000円/枠/月</a:t>
                      </a:r>
                      <a:r>
                        <a:rPr lang="ja-JP" sz="1000" b="0" i="0" u="none" strike="noStrike" cap="none">
                          <a:solidFill>
                            <a:schemeClr val="dk1"/>
                          </a:solidFill>
                          <a:latin typeface="Arial"/>
                          <a:ea typeface="Arial"/>
                          <a:cs typeface="Arial"/>
                          <a:sym typeface="Arial"/>
                        </a:rPr>
                        <a:t>（税抜）</a:t>
                      </a:r>
                      <a:endParaRPr sz="1000" b="0" i="0" u="none" strike="noStrike" cap="none">
                        <a:solidFill>
                          <a:schemeClr val="dk1"/>
                        </a:solidFill>
                        <a:latin typeface="Arial"/>
                        <a:ea typeface="Arial"/>
                        <a:cs typeface="Arial"/>
                        <a:sym typeface="Arial"/>
                      </a:endParaRPr>
                    </a:p>
                    <a:p>
                      <a:pPr marL="0" marR="0" lvl="0" indent="0" algn="l" rtl="0">
                        <a:lnSpc>
                          <a:spcPct val="130000"/>
                        </a:lnSpc>
                        <a:spcBef>
                          <a:spcPts val="0"/>
                        </a:spcBef>
                        <a:spcAft>
                          <a:spcPts val="0"/>
                        </a:spcAft>
                        <a:buClr>
                          <a:schemeClr val="dk1"/>
                        </a:buClr>
                        <a:buSzPts val="1200"/>
                        <a:buFont typeface="Arial"/>
                        <a:buNone/>
                      </a:pPr>
                      <a:r>
                        <a:rPr lang="ja-JP" sz="800" b="0" i="0" u="none" strike="noStrike" cap="none">
                          <a:solidFill>
                            <a:schemeClr val="dk1"/>
                          </a:solidFill>
                          <a:latin typeface="Arial"/>
                          <a:ea typeface="Arial"/>
                          <a:cs typeface="Arial"/>
                          <a:sym typeface="Arial"/>
                        </a:rPr>
                        <a:t>※1枠目のお申込みがない場合であっても、</a:t>
                      </a:r>
                      <a:endParaRPr sz="800" b="0" i="0" u="none" strike="noStrike" cap="none">
                        <a:solidFill>
                          <a:schemeClr val="dk1"/>
                        </a:solidFill>
                        <a:latin typeface="Arial"/>
                        <a:ea typeface="Arial"/>
                        <a:cs typeface="Arial"/>
                        <a:sym typeface="Arial"/>
                      </a:endParaRPr>
                    </a:p>
                    <a:p>
                      <a:pPr marL="0" marR="0" lvl="0" indent="0" algn="l" rtl="0">
                        <a:lnSpc>
                          <a:spcPct val="130000"/>
                        </a:lnSpc>
                        <a:spcBef>
                          <a:spcPts val="0"/>
                        </a:spcBef>
                        <a:spcAft>
                          <a:spcPts val="0"/>
                        </a:spcAft>
                        <a:buClr>
                          <a:schemeClr val="dk1"/>
                        </a:buClr>
                        <a:buSzPts val="1200"/>
                        <a:buFont typeface="Arial"/>
                        <a:buNone/>
                      </a:pPr>
                      <a:r>
                        <a:rPr lang="ja-JP" sz="800" b="0" i="0" u="none" strike="noStrike" cap="none">
                          <a:solidFill>
                            <a:schemeClr val="dk1"/>
                          </a:solidFill>
                          <a:latin typeface="Arial"/>
                          <a:ea typeface="Arial"/>
                          <a:cs typeface="Arial"/>
                          <a:sym typeface="Arial"/>
                        </a:rPr>
                        <a:t>　2枠目料金でお申込いただいた広告には「×」ボタン表示がなされます。</a:t>
                      </a:r>
                      <a:endParaRPr sz="800" b="0" i="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6"/>
                  </a:ext>
                </a:extLst>
              </a:tr>
              <a:tr h="4820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料金適用期間</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b="0" u="none" strike="noStrike" cap="none">
                          <a:solidFill>
                            <a:schemeClr val="dk1"/>
                          </a:solidFill>
                          <a:latin typeface="Arial"/>
                          <a:ea typeface="Arial"/>
                          <a:cs typeface="Arial"/>
                          <a:sym typeface="Arial"/>
                        </a:rPr>
                        <a:t>2025年4月～2026年3月掲出分</a:t>
                      </a:r>
                      <a:endParaRPr sz="1000" b="0" i="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7"/>
                  </a:ext>
                </a:extLst>
              </a:tr>
              <a:tr h="533350">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a:solidFill>
                            <a:schemeClr val="lt1"/>
                          </a:solidFill>
                          <a:latin typeface="Arial"/>
                          <a:ea typeface="Arial"/>
                          <a:cs typeface="Arial"/>
                          <a:sym typeface="Arial"/>
                        </a:rPr>
                        <a:t>納品日</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上映開始の前々月末頃</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a:latin typeface="Arial"/>
                          <a:ea typeface="Arial"/>
                          <a:cs typeface="Arial"/>
                          <a:sym typeface="Arial"/>
                        </a:rPr>
                        <a:t>※具体的な日付はお問い合わせください。</a:t>
                      </a:r>
                      <a:endParaRPr sz="8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8"/>
                  </a:ext>
                </a:extLst>
              </a:tr>
              <a:tr h="5672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備考</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t>・</a:t>
                      </a:r>
                      <a:r>
                        <a:rPr lang="ja-JP" sz="1000" u="none" strike="noStrike" cap="none">
                          <a:latin typeface="Arial"/>
                          <a:ea typeface="Arial"/>
                          <a:cs typeface="Arial"/>
                          <a:sym typeface="Arial"/>
                        </a:rPr>
                        <a:t>2枠目放映開始の約6秒後に「✕」ボタン表示。</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1000" u="none" strike="noStrike" cap="none"/>
                        <a:t>・</a:t>
                      </a:r>
                      <a:r>
                        <a:rPr lang="ja-JP" sz="1000" u="none" strike="noStrike" cap="none">
                          <a:latin typeface="Arial"/>
                          <a:ea typeface="Arial"/>
                          <a:cs typeface="Arial"/>
                          <a:sym typeface="Arial"/>
                        </a:rPr>
                        <a:t>個人モニター上での外部遷移は不可。</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6"/>
                    </a:solidFill>
                  </a:tcPr>
                </a:tc>
                <a:extLst>
                  <a:ext uri="{0D108BD9-81ED-4DB2-BD59-A6C34878D82A}">
                    <a16:rowId xmlns:a16="http://schemas.microsoft.com/office/drawing/2014/main" val="10009"/>
                  </a:ext>
                </a:extLst>
              </a:tr>
            </a:tbl>
          </a:graphicData>
        </a:graphic>
      </p:graphicFrame>
      <p:grpSp>
        <p:nvGrpSpPr>
          <p:cNvPr id="204" name="Google Shape;204;p7"/>
          <p:cNvGrpSpPr/>
          <p:nvPr/>
        </p:nvGrpSpPr>
        <p:grpSpPr>
          <a:xfrm>
            <a:off x="483760" y="5560725"/>
            <a:ext cx="4896754" cy="326871"/>
            <a:chOff x="434568" y="5145443"/>
            <a:chExt cx="4896754" cy="326871"/>
          </a:xfrm>
        </p:grpSpPr>
        <p:pic>
          <p:nvPicPr>
            <p:cNvPr id="205" name="Google Shape;205;p7"/>
            <p:cNvPicPr preferRelativeResize="0"/>
            <p:nvPr/>
          </p:nvPicPr>
          <p:blipFill rotWithShape="1">
            <a:blip r:embed="rId7">
              <a:alphaModFix/>
            </a:blip>
            <a:srcRect/>
            <a:stretch/>
          </p:blipFill>
          <p:spPr>
            <a:xfrm rot="-1800000">
              <a:off x="478360" y="5189235"/>
              <a:ext cx="239286" cy="239286"/>
            </a:xfrm>
            <a:prstGeom prst="rect">
              <a:avLst/>
            </a:prstGeom>
            <a:noFill/>
            <a:ln>
              <a:noFill/>
            </a:ln>
          </p:spPr>
        </p:pic>
        <p:cxnSp>
          <p:nvCxnSpPr>
            <p:cNvPr id="206" name="Google Shape;206;p7"/>
            <p:cNvCxnSpPr/>
            <p:nvPr/>
          </p:nvCxnSpPr>
          <p:spPr>
            <a:xfrm>
              <a:off x="746855" y="5349167"/>
              <a:ext cx="4584467" cy="0"/>
            </a:xfrm>
            <a:prstGeom prst="straightConnector1">
              <a:avLst/>
            </a:prstGeom>
            <a:noFill/>
            <a:ln w="9525" cap="flat" cmpd="sng">
              <a:solidFill>
                <a:schemeClr val="dk1"/>
              </a:solidFill>
              <a:prstDash val="solid"/>
              <a:miter lim="800000"/>
              <a:headEnd type="none" w="sm" len="sm"/>
              <a:tailEnd type="none" w="sm" len="sm"/>
            </a:ln>
          </p:spPr>
        </p:cxnSp>
      </p:grpSp>
      <p:sp>
        <p:nvSpPr>
          <p:cNvPr id="2" name="四角形: 角を丸くする 1">
            <a:extLst>
              <a:ext uri="{FF2B5EF4-FFF2-40B4-BE49-F238E27FC236}">
                <a16:creationId xmlns:a16="http://schemas.microsoft.com/office/drawing/2014/main" id="{3B619487-EB93-D566-821C-EC395E23D7D6}"/>
              </a:ext>
            </a:extLst>
          </p:cNvPr>
          <p:cNvSpPr/>
          <p:nvPr/>
        </p:nvSpPr>
        <p:spPr>
          <a:xfrm>
            <a:off x="8029575" y="522363"/>
            <a:ext cx="2520808" cy="497079"/>
          </a:xfrm>
          <a:prstGeom prst="roundRect">
            <a:avLst/>
          </a:pr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言語出し分けオプション対応</a:t>
            </a:r>
            <a:endParaRPr kumimoji="1" lang="en-US" altLang="ja-JP" sz="1200" b="1" dirty="0">
              <a:solidFill>
                <a:schemeClr val="tx1"/>
              </a:solidFill>
            </a:endParaRPr>
          </a:p>
          <a:p>
            <a:pPr algn="ctr"/>
            <a:r>
              <a:rPr kumimoji="1" lang="ja-JP" altLang="en-US" sz="1050" dirty="0">
                <a:solidFill>
                  <a:schemeClr val="tx1"/>
                </a:solidFill>
              </a:rPr>
              <a:t>➡「オプションのご案内」をご参照ください</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8"/>
          <p:cNvPicPr preferRelativeResize="0"/>
          <p:nvPr/>
        </p:nvPicPr>
        <p:blipFill rotWithShape="1">
          <a:blip r:embed="rId3">
            <a:alphaModFix/>
          </a:blip>
          <a:srcRect/>
          <a:stretch/>
        </p:blipFill>
        <p:spPr>
          <a:xfrm>
            <a:off x="426052" y="6398901"/>
            <a:ext cx="1595506" cy="914272"/>
          </a:xfrm>
          <a:prstGeom prst="rect">
            <a:avLst/>
          </a:prstGeom>
          <a:noFill/>
          <a:ln>
            <a:noFill/>
          </a:ln>
        </p:spPr>
      </p:pic>
      <p:sp>
        <p:nvSpPr>
          <p:cNvPr id="214" name="Google Shape;214;p8"/>
          <p:cNvSpPr txBox="1"/>
          <p:nvPr/>
        </p:nvSpPr>
        <p:spPr>
          <a:xfrm>
            <a:off x="627063" y="140574"/>
            <a:ext cx="9997008" cy="984845"/>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dirty="0">
                <a:solidFill>
                  <a:srgbClr val="FF0000"/>
                </a:solidFill>
                <a:latin typeface="Arial"/>
                <a:ea typeface="Arial"/>
                <a:cs typeface="Arial"/>
                <a:sym typeface="Arial"/>
              </a:rPr>
              <a:t>国内線 </a:t>
            </a:r>
            <a:r>
              <a:rPr lang="ja-JP" sz="2000" b="1" i="0" u="none" strike="noStrike" cap="none" dirty="0">
                <a:solidFill>
                  <a:srgbClr val="000000"/>
                </a:solidFill>
                <a:latin typeface="Arial"/>
                <a:ea typeface="Arial"/>
                <a:cs typeface="Arial"/>
                <a:sym typeface="Arial"/>
              </a:rPr>
              <a:t>ウェルカムインタースティシャル動画</a:t>
            </a:r>
            <a:endParaRPr sz="2000" b="1" i="0" u="none" strike="noStrike" cap="none" dirty="0">
              <a:solidFill>
                <a:srgbClr val="000000"/>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2000"/>
              <a:buFont typeface="Arial"/>
              <a:buNone/>
            </a:pPr>
            <a:r>
              <a:rPr lang="ja-JP" sz="2000" b="1" i="0" u="none" strike="noStrike" cap="none" dirty="0">
                <a:solidFill>
                  <a:srgbClr val="FF0000"/>
                </a:solidFill>
                <a:latin typeface="Arial"/>
                <a:ea typeface="Arial"/>
                <a:cs typeface="Arial"/>
                <a:sym typeface="Arial"/>
                <a:hlinkClick r:id="rId4"/>
              </a:rPr>
              <a:t>エコノミー</a:t>
            </a:r>
            <a:r>
              <a:rPr lang="ja-JP" sz="1800" b="1" i="0" u="none" strike="noStrike" cap="none" dirty="0">
                <a:solidFill>
                  <a:srgbClr val="000000"/>
                </a:solidFill>
                <a:latin typeface="Arial"/>
                <a:ea typeface="Arial"/>
                <a:cs typeface="Arial"/>
                <a:sym typeface="Arial"/>
              </a:rPr>
              <a:t>（ Airbus A350-900型機・Boeing 787-8型機） </a:t>
            </a:r>
            <a:endParaRPr sz="2000" b="1" i="0" u="none" strike="noStrike" cap="none" dirty="0">
              <a:solidFill>
                <a:srgbClr val="000000"/>
              </a:solidFill>
              <a:latin typeface="Arial"/>
              <a:ea typeface="Arial"/>
              <a:cs typeface="Arial"/>
              <a:sym typeface="Arial"/>
            </a:endParaRPr>
          </a:p>
        </p:txBody>
      </p:sp>
      <p:cxnSp>
        <p:nvCxnSpPr>
          <p:cNvPr id="215" name="Google Shape;215;p8"/>
          <p:cNvCxnSpPr/>
          <p:nvPr/>
        </p:nvCxnSpPr>
        <p:spPr>
          <a:xfrm>
            <a:off x="675890" y="1045466"/>
            <a:ext cx="9437021" cy="0"/>
          </a:xfrm>
          <a:prstGeom prst="straightConnector1">
            <a:avLst/>
          </a:prstGeom>
          <a:noFill/>
          <a:ln w="9525" cap="flat" cmpd="sng">
            <a:solidFill>
              <a:schemeClr val="dk1"/>
            </a:solidFill>
            <a:prstDash val="solid"/>
            <a:miter lim="800000"/>
            <a:headEnd type="none" w="sm" len="sm"/>
            <a:tailEnd type="none" w="sm" len="sm"/>
          </a:ln>
        </p:spPr>
      </p:cxnSp>
      <p:grpSp>
        <p:nvGrpSpPr>
          <p:cNvPr id="216" name="Google Shape;216;p8"/>
          <p:cNvGrpSpPr/>
          <p:nvPr/>
        </p:nvGrpSpPr>
        <p:grpSpPr>
          <a:xfrm>
            <a:off x="764713" y="1646343"/>
            <a:ext cx="3776318" cy="627824"/>
            <a:chOff x="790556" y="2185702"/>
            <a:chExt cx="3776318" cy="627824"/>
          </a:xfrm>
        </p:grpSpPr>
        <p:sp>
          <p:nvSpPr>
            <p:cNvPr id="217" name="Google Shape;217;p8"/>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月間視聴可能者数</a:t>
              </a:r>
              <a:endParaRPr sz="1400" b="0" i="0" u="none" strike="noStrike" cap="none" baseline="30000">
                <a:solidFill>
                  <a:srgbClr val="000000"/>
                </a:solidFill>
                <a:latin typeface="Arial"/>
                <a:ea typeface="Arial"/>
                <a:cs typeface="Arial"/>
                <a:sym typeface="Arial"/>
              </a:endParaRPr>
            </a:p>
          </p:txBody>
        </p:sp>
        <p:sp>
          <p:nvSpPr>
            <p:cNvPr id="218" name="Google Shape;218;p8"/>
            <p:cNvSpPr txBox="1"/>
            <p:nvPr/>
          </p:nvSpPr>
          <p:spPr>
            <a:xfrm>
              <a:off x="3286392" y="2185702"/>
              <a:ext cx="1280482"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a:solidFill>
                    <a:srgbClr val="000000"/>
                  </a:solidFill>
                  <a:latin typeface="Arial"/>
                  <a:ea typeface="Arial"/>
                  <a:cs typeface="Arial"/>
                  <a:sym typeface="Arial"/>
                </a:rPr>
                <a:t>61.6</a:t>
              </a:r>
              <a:r>
                <a:rPr lang="ja-JP" sz="1200" b="0" i="0" u="none" strike="noStrike" cap="none">
                  <a:solidFill>
                    <a:srgbClr val="000000"/>
                  </a:solidFill>
                  <a:latin typeface="Arial"/>
                  <a:ea typeface="Arial"/>
                  <a:cs typeface="Arial"/>
                  <a:sym typeface="Arial"/>
                </a:rPr>
                <a:t>万人</a:t>
              </a:r>
              <a:r>
                <a:rPr lang="ja-JP" sz="1200" b="0" i="0" u="none" strike="noStrike" cap="none" baseline="30000">
                  <a:solidFill>
                    <a:srgbClr val="000000"/>
                  </a:solidFill>
                  <a:latin typeface="Arial"/>
                  <a:ea typeface="Arial"/>
                  <a:cs typeface="Arial"/>
                  <a:sym typeface="Arial"/>
                </a:rPr>
                <a:t>※1</a:t>
              </a:r>
              <a:endParaRPr sz="2000" b="0" i="0" u="none" strike="noStrike" cap="none" baseline="30000">
                <a:solidFill>
                  <a:srgbClr val="000000"/>
                </a:solidFill>
                <a:latin typeface="Arial"/>
                <a:ea typeface="Arial"/>
                <a:cs typeface="Arial"/>
                <a:sym typeface="Arial"/>
              </a:endParaRPr>
            </a:p>
          </p:txBody>
        </p:sp>
        <p:sp>
          <p:nvSpPr>
            <p:cNvPr id="219" name="Google Shape;219;p8"/>
            <p:cNvSpPr txBox="1"/>
            <p:nvPr/>
          </p:nvSpPr>
          <p:spPr>
            <a:xfrm>
              <a:off x="2337873" y="2457311"/>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Arial"/>
                  <a:ea typeface="Arial"/>
                  <a:cs typeface="Arial"/>
                  <a:sym typeface="Arial"/>
                </a:rPr>
                <a:t>国内線新型機 約</a:t>
              </a:r>
              <a:endParaRPr sz="1000" b="0" i="0" u="none" strike="noStrike" cap="none" baseline="30000">
                <a:solidFill>
                  <a:srgbClr val="000000"/>
                </a:solidFill>
                <a:latin typeface="Arial"/>
                <a:ea typeface="Arial"/>
                <a:cs typeface="Arial"/>
                <a:sym typeface="Arial"/>
              </a:endParaRPr>
            </a:p>
          </p:txBody>
        </p:sp>
      </p:grpSp>
      <p:sp>
        <p:nvSpPr>
          <p:cNvPr id="220" name="Google Shape;220;p8"/>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ltLang="ja-JP" sz="1000" b="0" i="0" u="none" strike="noStrike" cap="none">
                <a:solidFill>
                  <a:srgbClr val="000000"/>
                </a:solidFill>
              </a:rPr>
              <a:t>6</a:t>
            </a:fld>
            <a:endParaRPr sz="1000" b="0" i="0" u="none" strike="noStrike" cap="none">
              <a:solidFill>
                <a:srgbClr val="000000"/>
              </a:solidFill>
            </a:endParaRPr>
          </a:p>
        </p:txBody>
      </p:sp>
      <p:sp>
        <p:nvSpPr>
          <p:cNvPr id="221" name="Google Shape;221;p8"/>
          <p:cNvSpPr txBox="1"/>
          <p:nvPr/>
        </p:nvSpPr>
        <p:spPr>
          <a:xfrm>
            <a:off x="5484948" y="6813934"/>
            <a:ext cx="5018481" cy="70784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※1：24年4月～25年3月平均（JAL保有データに基づく概算）　</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※2：JAL保有データ（参考値。回数保障ではありません。）</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900"/>
              <a:buFont typeface="Arial"/>
              <a:buNone/>
            </a:pPr>
            <a:r>
              <a:rPr lang="ja-JP" sz="800" b="0" i="0" u="none" strike="noStrike" cap="none">
                <a:solidFill>
                  <a:schemeClr val="dk1"/>
                </a:solidFill>
                <a:latin typeface="Arial"/>
                <a:ea typeface="Arial"/>
                <a:cs typeface="Arial"/>
                <a:sym typeface="Arial"/>
              </a:rPr>
              <a:t>※運航上のアナウンス発生時には再生が一時中止等される場合があります。</a:t>
            </a:r>
            <a:br>
              <a:rPr lang="ja-JP" sz="800" b="0" i="0" u="none" strike="noStrike" cap="none">
                <a:solidFill>
                  <a:schemeClr val="dk1"/>
                </a:solidFill>
                <a:latin typeface="Arial"/>
                <a:ea typeface="Arial"/>
                <a:cs typeface="Arial"/>
                <a:sym typeface="Arial"/>
              </a:rPr>
            </a:br>
            <a:r>
              <a:rPr lang="ja-JP" sz="800" b="0" i="0" u="none" strike="noStrike" cap="none">
                <a:solidFill>
                  <a:srgbClr val="FF0000"/>
                </a:solidFill>
                <a:highlight>
                  <a:srgbClr val="FFFF00"/>
                </a:highlight>
                <a:latin typeface="Arial"/>
                <a:ea typeface="Arial"/>
                <a:cs typeface="Arial"/>
                <a:sym typeface="Arial"/>
              </a:rPr>
              <a:t> </a:t>
            </a:r>
            <a:endParaRPr sz="800" b="0" i="0" u="none" strike="noStrike" cap="none">
              <a:solidFill>
                <a:schemeClr val="dk1"/>
              </a:solidFill>
              <a:highlight>
                <a:srgbClr val="FFFF00"/>
              </a:highlight>
              <a:latin typeface="Arial"/>
              <a:ea typeface="Arial"/>
              <a:cs typeface="Arial"/>
              <a:sym typeface="Arial"/>
            </a:endParaRPr>
          </a:p>
        </p:txBody>
      </p:sp>
      <p:sp>
        <p:nvSpPr>
          <p:cNvPr id="222" name="Google Shape;222;p8"/>
          <p:cNvSpPr/>
          <p:nvPr/>
        </p:nvSpPr>
        <p:spPr>
          <a:xfrm rot="5400000">
            <a:off x="3669886" y="6862667"/>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23" name="Google Shape;223;p8"/>
          <p:cNvSpPr txBox="1"/>
          <p:nvPr/>
        </p:nvSpPr>
        <p:spPr>
          <a:xfrm>
            <a:off x="1787723" y="5659559"/>
            <a:ext cx="3738539" cy="252336"/>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※以下の風景写真は羽田行きの便のものです。路線ごと異なります。</a:t>
            </a:r>
            <a:endParaRPr sz="800" b="0" i="0" u="none" strike="noStrike" cap="none">
              <a:solidFill>
                <a:srgbClr val="000000"/>
              </a:solidFill>
              <a:latin typeface="Arial"/>
              <a:ea typeface="Arial"/>
              <a:cs typeface="Arial"/>
              <a:sym typeface="Arial"/>
            </a:endParaRPr>
          </a:p>
        </p:txBody>
      </p:sp>
      <p:grpSp>
        <p:nvGrpSpPr>
          <p:cNvPr id="224" name="Google Shape;224;p8"/>
          <p:cNvGrpSpPr/>
          <p:nvPr/>
        </p:nvGrpSpPr>
        <p:grpSpPr>
          <a:xfrm>
            <a:off x="2178318" y="6446546"/>
            <a:ext cx="1478675" cy="861734"/>
            <a:chOff x="809157" y="5379167"/>
            <a:chExt cx="1066115" cy="645474"/>
          </a:xfrm>
        </p:grpSpPr>
        <p:sp>
          <p:nvSpPr>
            <p:cNvPr id="225" name="Google Shape;225;p8"/>
            <p:cNvSpPr/>
            <p:nvPr/>
          </p:nvSpPr>
          <p:spPr>
            <a:xfrm>
              <a:off x="809157" y="5379167"/>
              <a:ext cx="1066115" cy="645474"/>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26" name="Google Shape;226;p8"/>
            <p:cNvSpPr txBox="1"/>
            <p:nvPr/>
          </p:nvSpPr>
          <p:spPr>
            <a:xfrm>
              <a:off x="904596" y="5568925"/>
              <a:ext cx="880412" cy="27892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1400" b="1" i="0" u="none" strike="noStrike" cap="none">
                  <a:solidFill>
                    <a:srgbClr val="FFFFFF"/>
                  </a:solidFill>
                  <a:latin typeface="Arial"/>
                  <a:ea typeface="Arial"/>
                  <a:cs typeface="Arial"/>
                  <a:sym typeface="Arial"/>
                </a:rPr>
                <a:t>CM①②</a:t>
              </a:r>
              <a:endParaRPr sz="2800" b="0" i="0" u="none" strike="noStrike" cap="none">
                <a:solidFill>
                  <a:srgbClr val="000000"/>
                </a:solidFill>
                <a:latin typeface="Arial"/>
                <a:ea typeface="Arial"/>
                <a:cs typeface="Arial"/>
                <a:sym typeface="Arial"/>
              </a:endParaRPr>
            </a:p>
          </p:txBody>
        </p:sp>
      </p:grpSp>
      <p:pic>
        <p:nvPicPr>
          <p:cNvPr id="227" name="Google Shape;227;p8" descr="グラフ, ウォーターフォール図&#10;&#10;自動的に生成された説明"/>
          <p:cNvPicPr preferRelativeResize="0"/>
          <p:nvPr/>
        </p:nvPicPr>
        <p:blipFill rotWithShape="1">
          <a:blip r:embed="rId5">
            <a:alphaModFix/>
          </a:blip>
          <a:srcRect/>
          <a:stretch/>
        </p:blipFill>
        <p:spPr>
          <a:xfrm>
            <a:off x="3785387" y="6443707"/>
            <a:ext cx="1578855" cy="888003"/>
          </a:xfrm>
          <a:prstGeom prst="rect">
            <a:avLst/>
          </a:prstGeom>
          <a:noFill/>
          <a:ln>
            <a:noFill/>
          </a:ln>
        </p:spPr>
      </p:pic>
      <p:grpSp>
        <p:nvGrpSpPr>
          <p:cNvPr id="228" name="Google Shape;228;p8"/>
          <p:cNvGrpSpPr/>
          <p:nvPr/>
        </p:nvGrpSpPr>
        <p:grpSpPr>
          <a:xfrm>
            <a:off x="854310" y="2871491"/>
            <a:ext cx="4182202" cy="2653380"/>
            <a:chOff x="852845" y="2729423"/>
            <a:chExt cx="4182202" cy="2653380"/>
          </a:xfrm>
        </p:grpSpPr>
        <p:sp>
          <p:nvSpPr>
            <p:cNvPr id="229" name="Google Shape;229;p8"/>
            <p:cNvSpPr txBox="1"/>
            <p:nvPr/>
          </p:nvSpPr>
          <p:spPr>
            <a:xfrm>
              <a:off x="2701326" y="5130467"/>
              <a:ext cx="2333721" cy="252336"/>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※上記はAirbus A350-900型機機材</a:t>
              </a:r>
              <a:endParaRPr sz="800" b="0" i="0" u="none" strike="noStrike" cap="none">
                <a:solidFill>
                  <a:srgbClr val="000000"/>
                </a:solidFill>
                <a:latin typeface="Arial"/>
                <a:ea typeface="Arial"/>
                <a:cs typeface="Arial"/>
                <a:sym typeface="Arial"/>
              </a:endParaRPr>
            </a:p>
          </p:txBody>
        </p:sp>
        <p:pic>
          <p:nvPicPr>
            <p:cNvPr id="230" name="Google Shape;230;p8"/>
            <p:cNvPicPr preferRelativeResize="0"/>
            <p:nvPr/>
          </p:nvPicPr>
          <p:blipFill rotWithShape="1">
            <a:blip r:embed="rId6">
              <a:alphaModFix/>
            </a:blip>
            <a:srcRect/>
            <a:stretch/>
          </p:blipFill>
          <p:spPr>
            <a:xfrm>
              <a:off x="852845" y="2729423"/>
              <a:ext cx="4045055" cy="2445994"/>
            </a:xfrm>
            <a:prstGeom prst="rect">
              <a:avLst/>
            </a:prstGeom>
            <a:noFill/>
            <a:ln>
              <a:noFill/>
            </a:ln>
          </p:spPr>
        </p:pic>
      </p:grpSp>
      <p:sp>
        <p:nvSpPr>
          <p:cNvPr id="231" name="Google Shape;231;p8"/>
          <p:cNvSpPr/>
          <p:nvPr/>
        </p:nvSpPr>
        <p:spPr>
          <a:xfrm rot="5400000">
            <a:off x="2071573" y="6862667"/>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32" name="Google Shape;232;p8"/>
          <p:cNvSpPr/>
          <p:nvPr/>
        </p:nvSpPr>
        <p:spPr>
          <a:xfrm>
            <a:off x="495697" y="5953049"/>
            <a:ext cx="1437567" cy="316317"/>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lt1"/>
                </a:solidFill>
                <a:latin typeface="Arial"/>
                <a:ea typeface="Arial"/>
                <a:cs typeface="Arial"/>
                <a:sym typeface="Arial"/>
              </a:rPr>
              <a:t>ウェルカム画面</a:t>
            </a:r>
            <a:endParaRPr sz="1000" b="1" i="0" u="none" strike="noStrike" cap="none">
              <a:solidFill>
                <a:schemeClr val="lt1"/>
              </a:solidFill>
              <a:latin typeface="Arial"/>
              <a:ea typeface="Arial"/>
              <a:cs typeface="Arial"/>
              <a:sym typeface="Arial"/>
            </a:endParaRPr>
          </a:p>
        </p:txBody>
      </p:sp>
      <p:sp>
        <p:nvSpPr>
          <p:cNvPr id="233" name="Google Shape;233;p8"/>
          <p:cNvSpPr/>
          <p:nvPr/>
        </p:nvSpPr>
        <p:spPr>
          <a:xfrm>
            <a:off x="3925429" y="5966537"/>
            <a:ext cx="1298770" cy="343743"/>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lt1"/>
                </a:solidFill>
                <a:latin typeface="Arial"/>
                <a:ea typeface="Arial"/>
                <a:cs typeface="Arial"/>
                <a:sym typeface="Arial"/>
              </a:rPr>
              <a:t>メインメニュー</a:t>
            </a:r>
            <a:endParaRPr sz="1000" b="1" i="0" u="none" strike="noStrike" cap="none">
              <a:solidFill>
                <a:schemeClr val="lt1"/>
              </a:solidFill>
              <a:latin typeface="Arial"/>
              <a:ea typeface="Arial"/>
              <a:cs typeface="Arial"/>
              <a:sym typeface="Arial"/>
            </a:endParaRPr>
          </a:p>
        </p:txBody>
      </p:sp>
      <p:grpSp>
        <p:nvGrpSpPr>
          <p:cNvPr id="234" name="Google Shape;234;p8"/>
          <p:cNvGrpSpPr/>
          <p:nvPr/>
        </p:nvGrpSpPr>
        <p:grpSpPr>
          <a:xfrm>
            <a:off x="764713" y="2117429"/>
            <a:ext cx="3913566" cy="627824"/>
            <a:chOff x="697626" y="2044840"/>
            <a:chExt cx="3913566" cy="627824"/>
          </a:xfrm>
        </p:grpSpPr>
        <p:grpSp>
          <p:nvGrpSpPr>
            <p:cNvPr id="235" name="Google Shape;235;p8"/>
            <p:cNvGrpSpPr/>
            <p:nvPr/>
          </p:nvGrpSpPr>
          <p:grpSpPr>
            <a:xfrm>
              <a:off x="697626" y="2044840"/>
              <a:ext cx="3913566" cy="627824"/>
              <a:chOff x="790556" y="2185702"/>
              <a:chExt cx="3913566" cy="627824"/>
            </a:xfrm>
          </p:grpSpPr>
          <p:sp>
            <p:nvSpPr>
              <p:cNvPr id="236" name="Google Shape;236;p8"/>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月間想定再生回数</a:t>
                </a:r>
                <a:endParaRPr sz="1400" b="0" i="0" u="none" strike="noStrike" cap="none" baseline="30000">
                  <a:solidFill>
                    <a:schemeClr val="dk1"/>
                  </a:solidFill>
                  <a:latin typeface="Arial"/>
                  <a:ea typeface="Arial"/>
                  <a:cs typeface="Arial"/>
                  <a:sym typeface="Arial"/>
                </a:endParaRPr>
              </a:p>
            </p:txBody>
          </p:sp>
          <p:sp>
            <p:nvSpPr>
              <p:cNvPr id="237" name="Google Shape;237;p8"/>
              <p:cNvSpPr txBox="1"/>
              <p:nvPr/>
            </p:nvSpPr>
            <p:spPr>
              <a:xfrm>
                <a:off x="3286392" y="2185702"/>
                <a:ext cx="1417730"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a:solidFill>
                      <a:srgbClr val="000000"/>
                    </a:solidFill>
                    <a:highlight>
                      <a:srgbClr val="F5F5F5"/>
                    </a:highlight>
                    <a:latin typeface="Arial"/>
                    <a:ea typeface="Arial"/>
                    <a:cs typeface="Arial"/>
                    <a:sym typeface="Arial"/>
                  </a:rPr>
                  <a:t>   77</a:t>
                </a:r>
                <a:r>
                  <a:rPr lang="ja-JP" sz="1200" b="0" i="0" u="none" strike="noStrike" cap="none">
                    <a:solidFill>
                      <a:srgbClr val="000000"/>
                    </a:solidFill>
                    <a:highlight>
                      <a:srgbClr val="F5F5F5"/>
                    </a:highlight>
                    <a:latin typeface="Arial"/>
                    <a:ea typeface="Arial"/>
                    <a:cs typeface="Arial"/>
                    <a:sym typeface="Arial"/>
                  </a:rPr>
                  <a:t>万回</a:t>
                </a:r>
                <a:r>
                  <a:rPr lang="ja-JP" sz="1200" b="0" i="0" u="none" strike="noStrike" cap="none" baseline="30000">
                    <a:solidFill>
                      <a:srgbClr val="000000"/>
                    </a:solidFill>
                    <a:latin typeface="Arial"/>
                    <a:ea typeface="Arial"/>
                    <a:cs typeface="Arial"/>
                    <a:sym typeface="Arial"/>
                  </a:rPr>
                  <a:t>※2</a:t>
                </a:r>
                <a:endParaRPr sz="2000" b="0" i="0" u="none" strike="noStrike" cap="none" baseline="30000">
                  <a:solidFill>
                    <a:srgbClr val="000000"/>
                  </a:solidFill>
                  <a:highlight>
                    <a:srgbClr val="F5F5F5"/>
                  </a:highlight>
                  <a:latin typeface="Arial"/>
                  <a:ea typeface="Arial"/>
                  <a:cs typeface="Arial"/>
                  <a:sym typeface="Arial"/>
                </a:endParaRPr>
              </a:p>
            </p:txBody>
          </p:sp>
        </p:grpSp>
        <p:sp>
          <p:nvSpPr>
            <p:cNvPr id="238" name="Google Shape;238;p8"/>
            <p:cNvSpPr txBox="1"/>
            <p:nvPr/>
          </p:nvSpPr>
          <p:spPr>
            <a:xfrm>
              <a:off x="2252420" y="2305409"/>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国内線新型機 約</a:t>
              </a:r>
              <a:endParaRPr sz="1000" b="0" i="0" u="none" strike="noStrike" cap="none" baseline="30000">
                <a:solidFill>
                  <a:schemeClr val="dk1"/>
                </a:solidFill>
                <a:latin typeface="Arial"/>
                <a:ea typeface="Arial"/>
                <a:cs typeface="Arial"/>
                <a:sym typeface="Arial"/>
              </a:endParaRPr>
            </a:p>
          </p:txBody>
        </p:sp>
      </p:grpSp>
      <p:sp>
        <p:nvSpPr>
          <p:cNvPr id="239" name="Google Shape;239;p8"/>
          <p:cNvSpPr txBox="1"/>
          <p:nvPr/>
        </p:nvSpPr>
        <p:spPr>
          <a:xfrm>
            <a:off x="428386" y="1113888"/>
            <a:ext cx="5197181" cy="65013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ja-JP" sz="1250" b="0" i="0" u="none" strike="noStrike" cap="none">
                <a:solidFill>
                  <a:srgbClr val="000000"/>
                </a:solidFill>
                <a:latin typeface="Arial"/>
                <a:ea typeface="Arial"/>
                <a:cs typeface="Arial"/>
                <a:sym typeface="Arial"/>
              </a:rPr>
              <a:t>個人モニターにて言語選択後に流れる動画広告枠。クラスセグメントが可能で個人モニターを利用されるお客さまが必ず視聴されます。</a:t>
            </a:r>
            <a:endParaRPr sz="1250" b="0" i="0" u="none" strike="noStrike" cap="none">
              <a:solidFill>
                <a:srgbClr val="000000"/>
              </a:solidFill>
              <a:latin typeface="Arial"/>
              <a:ea typeface="Arial"/>
              <a:cs typeface="Arial"/>
              <a:sym typeface="Arial"/>
            </a:endParaRPr>
          </a:p>
        </p:txBody>
      </p:sp>
      <p:graphicFrame>
        <p:nvGraphicFramePr>
          <p:cNvPr id="240" name="Google Shape;240;p8"/>
          <p:cNvGraphicFramePr/>
          <p:nvPr/>
        </p:nvGraphicFramePr>
        <p:xfrm>
          <a:off x="5515801" y="1118914"/>
          <a:ext cx="5018475" cy="5598590"/>
        </p:xfrm>
        <a:graphic>
          <a:graphicData uri="http://schemas.openxmlformats.org/drawingml/2006/table">
            <a:tbl>
              <a:tblPr>
                <a:noFill/>
                <a:tableStyleId>{49140F2A-6074-4796-AF00-2B231D307BA2}</a:tableStyleId>
              </a:tblPr>
              <a:tblGrid>
                <a:gridCol w="1044500">
                  <a:extLst>
                    <a:ext uri="{9D8B030D-6E8A-4147-A177-3AD203B41FA5}">
                      <a16:colId xmlns:a16="http://schemas.microsoft.com/office/drawing/2014/main" val="20000"/>
                    </a:ext>
                  </a:extLst>
                </a:gridCol>
                <a:gridCol w="3973975">
                  <a:extLst>
                    <a:ext uri="{9D8B030D-6E8A-4147-A177-3AD203B41FA5}">
                      <a16:colId xmlns:a16="http://schemas.microsoft.com/office/drawing/2014/main" val="20001"/>
                    </a:ext>
                  </a:extLst>
                </a:gridCol>
              </a:tblGrid>
              <a:tr h="5672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メディア</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JAL運航機材　国内線個人用モニター</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1000" u="none" strike="noStrike" cap="none">
                          <a:solidFill>
                            <a:srgbClr val="FF0000"/>
                          </a:solidFill>
                          <a:latin typeface="Arial"/>
                          <a:ea typeface="Arial"/>
                          <a:cs typeface="Arial"/>
                          <a:sym typeface="Arial"/>
                        </a:rPr>
                        <a:t>対象クラス：エコノミークラス　全言語共通</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0"/>
                  </a:ext>
                </a:extLst>
              </a:tr>
              <a:tr h="5428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掲出便数</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50" b="0" i="0" u="none" strike="noStrike" cap="none">
                          <a:solidFill>
                            <a:srgbClr val="000000"/>
                          </a:solidFill>
                          <a:latin typeface="Arial"/>
                          <a:ea typeface="Arial"/>
                          <a:cs typeface="Arial"/>
                          <a:sym typeface="Arial"/>
                        </a:rPr>
                        <a:t>Airbus A350-900型機・Boeing 787-8型機　約</a:t>
                      </a:r>
                      <a:r>
                        <a:rPr lang="ja-JP" sz="1050" b="0" i="0" u="none" strike="noStrike" cap="none">
                          <a:solidFill>
                            <a:schemeClr val="dk1"/>
                          </a:solidFill>
                          <a:latin typeface="Arial"/>
                          <a:ea typeface="Arial"/>
                          <a:cs typeface="Arial"/>
                          <a:sym typeface="Arial"/>
                        </a:rPr>
                        <a:t>2,700</a:t>
                      </a:r>
                      <a:r>
                        <a:rPr lang="ja-JP" sz="1050" b="0" i="0" u="none" strike="noStrike" cap="none">
                          <a:solidFill>
                            <a:srgbClr val="000000"/>
                          </a:solidFill>
                          <a:latin typeface="Arial"/>
                          <a:ea typeface="Arial"/>
                          <a:cs typeface="Arial"/>
                          <a:sym typeface="Arial"/>
                        </a:rPr>
                        <a:t>便</a:t>
                      </a:r>
                      <a:r>
                        <a:rPr lang="ja-JP" sz="1100" u="none" strike="noStrike" cap="none" baseline="30000">
                          <a:latin typeface="Arial"/>
                          <a:ea typeface="Arial"/>
                          <a:cs typeface="Arial"/>
                          <a:sym typeface="Arial"/>
                        </a:rPr>
                        <a:t>※1</a:t>
                      </a:r>
                      <a:endParaRPr sz="1100" u="none" strike="noStrike" cap="none" baseline="3000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a:latin typeface="Arial"/>
                          <a:ea typeface="Arial"/>
                          <a:cs typeface="Arial"/>
                          <a:sym typeface="Arial"/>
                        </a:rPr>
                        <a:t>※別途、チャーターを含む臨時便でも上映する場合があります。</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3949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路線</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50" u="none" strike="noStrike" cap="none">
                          <a:latin typeface="Arial"/>
                          <a:ea typeface="Arial"/>
                          <a:cs typeface="Arial"/>
                          <a:sym typeface="Arial"/>
                        </a:rPr>
                        <a:t>羽田＝伊丹・新千歳・福岡・那覇、伊丹＝那覇 線</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2"/>
                  </a:ext>
                </a:extLst>
              </a:tr>
              <a:tr h="3949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秒数</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15秒　</a:t>
                      </a:r>
                      <a:endParaRPr sz="8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3"/>
                  </a:ext>
                </a:extLst>
              </a:tr>
              <a:tr h="3949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販売枠数</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2枠　※1社による2枠/月 購入可。</a:t>
                      </a:r>
                      <a:endParaRPr sz="1000" u="none" strike="noStrike" cap="none">
                        <a:solidFill>
                          <a:srgbClr val="FF0000"/>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4"/>
                  </a:ext>
                </a:extLst>
              </a:tr>
              <a:tr h="6856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u="none" strike="noStrike" cap="none">
                          <a:solidFill>
                            <a:schemeClr val="lt1"/>
                          </a:solidFill>
                        </a:rPr>
                        <a:t>掲出</a:t>
                      </a:r>
                      <a:r>
                        <a:rPr lang="ja-JP" sz="1000" b="1" i="0" u="none" strike="noStrike" cap="none">
                          <a:solidFill>
                            <a:schemeClr val="lt1"/>
                          </a:solidFill>
                          <a:latin typeface="Arial"/>
                          <a:ea typeface="Arial"/>
                          <a:cs typeface="Arial"/>
                          <a:sym typeface="Arial"/>
                        </a:rPr>
                        <a:t>期間 </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1カ月間（毎月1日〜末日）</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latin typeface="Arial"/>
                          <a:ea typeface="Arial"/>
                          <a:cs typeface="Arial"/>
                          <a:sym typeface="Arial"/>
                        </a:rPr>
                        <a:t>※機材繰りなどの諸事情により</a:t>
                      </a:r>
                      <a:r>
                        <a:rPr lang="ja-JP" sz="800" u="none" strike="noStrike" cap="none"/>
                        <a:t>掲出</a:t>
                      </a:r>
                      <a:r>
                        <a:rPr lang="ja-JP" sz="800" u="none" strike="noStrike" cap="none">
                          <a:latin typeface="Arial"/>
                          <a:ea typeface="Arial"/>
                          <a:cs typeface="Arial"/>
                          <a:sym typeface="Arial"/>
                        </a:rPr>
                        <a:t>開始日および終了日が前後する</a:t>
                      </a:r>
                      <a:endParaRPr sz="8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ja-JP" sz="800" u="none" strike="noStrike" cap="none">
                          <a:latin typeface="Arial"/>
                          <a:ea typeface="Arial"/>
                          <a:cs typeface="Arial"/>
                          <a:sym typeface="Arial"/>
                        </a:rPr>
                        <a:t>　場合がございます。</a:t>
                      </a:r>
                      <a:endParaRPr sz="8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5"/>
                  </a:ext>
                </a:extLst>
              </a:tr>
              <a:tr h="8760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a:solidFill>
                            <a:schemeClr val="dk1"/>
                          </a:solidFill>
                          <a:latin typeface="Arial"/>
                          <a:ea typeface="Arial"/>
                          <a:cs typeface="Arial"/>
                          <a:sym typeface="Arial"/>
                        </a:rPr>
                        <a:t>1枠目（15秒間スキップ不可）　　3,000,000円/枠/月</a:t>
                      </a:r>
                      <a:r>
                        <a:rPr lang="ja-JP" sz="1000" b="0" i="0" u="none" strike="noStrike" cap="none">
                          <a:solidFill>
                            <a:schemeClr val="dk1"/>
                          </a:solidFill>
                          <a:latin typeface="Arial"/>
                          <a:ea typeface="Arial"/>
                          <a:cs typeface="Arial"/>
                          <a:sym typeface="Arial"/>
                        </a:rPr>
                        <a:t>（税抜）</a:t>
                      </a:r>
                      <a:endParaRPr sz="1000" b="0" i="0" u="none" strike="noStrike" cap="none">
                        <a:solidFill>
                          <a:schemeClr val="dk1"/>
                        </a:solidFill>
                        <a:latin typeface="Arial"/>
                        <a:ea typeface="Arial"/>
                        <a:cs typeface="Arial"/>
                        <a:sym typeface="Arial"/>
                      </a:endParaRPr>
                    </a:p>
                    <a:p>
                      <a:pPr marL="0" marR="0" lvl="0" indent="0" algn="l" rtl="0">
                        <a:lnSpc>
                          <a:spcPct val="130000"/>
                        </a:lnSpc>
                        <a:spcBef>
                          <a:spcPts val="0"/>
                        </a:spcBef>
                        <a:spcAft>
                          <a:spcPts val="0"/>
                        </a:spcAft>
                        <a:buClr>
                          <a:schemeClr val="dk1"/>
                        </a:buClr>
                        <a:buSzPts val="1200"/>
                        <a:buFont typeface="Arial"/>
                        <a:buNone/>
                      </a:pPr>
                      <a:r>
                        <a:rPr lang="ja-JP" sz="1000" b="0" i="0" u="none" strike="noStrike" cap="none">
                          <a:solidFill>
                            <a:schemeClr val="dk1"/>
                          </a:solidFill>
                          <a:latin typeface="Arial"/>
                          <a:ea typeface="Arial"/>
                          <a:cs typeface="Arial"/>
                          <a:sym typeface="Arial"/>
                        </a:rPr>
                        <a:t>2枠目（冒頭6秒間スキップ不可）  </a:t>
                      </a:r>
                      <a:r>
                        <a:rPr lang="ja-JP" sz="1000" u="none" strike="noStrike" cap="none">
                          <a:solidFill>
                            <a:schemeClr val="dk1"/>
                          </a:solidFill>
                          <a:latin typeface="Arial"/>
                          <a:ea typeface="Arial"/>
                          <a:cs typeface="Arial"/>
                          <a:sym typeface="Arial"/>
                        </a:rPr>
                        <a:t>2,500,000円/枠/月</a:t>
                      </a:r>
                      <a:r>
                        <a:rPr lang="ja-JP" sz="1000" b="0" i="0" u="none" strike="noStrike" cap="none">
                          <a:solidFill>
                            <a:schemeClr val="dk1"/>
                          </a:solidFill>
                          <a:latin typeface="Arial"/>
                          <a:ea typeface="Arial"/>
                          <a:cs typeface="Arial"/>
                          <a:sym typeface="Arial"/>
                        </a:rPr>
                        <a:t>（税抜）</a:t>
                      </a:r>
                      <a:endParaRPr sz="1000" b="0" i="0" u="none" strike="noStrike" cap="none">
                        <a:solidFill>
                          <a:schemeClr val="dk1"/>
                        </a:solidFill>
                        <a:latin typeface="Arial"/>
                        <a:ea typeface="Arial"/>
                        <a:cs typeface="Arial"/>
                        <a:sym typeface="Arial"/>
                      </a:endParaRPr>
                    </a:p>
                    <a:p>
                      <a:pPr marL="0" marR="0" lvl="0" indent="0" algn="l" rtl="0">
                        <a:lnSpc>
                          <a:spcPct val="130000"/>
                        </a:lnSpc>
                        <a:spcBef>
                          <a:spcPts val="0"/>
                        </a:spcBef>
                        <a:spcAft>
                          <a:spcPts val="0"/>
                        </a:spcAft>
                        <a:buClr>
                          <a:schemeClr val="dk1"/>
                        </a:buClr>
                        <a:buSzPts val="1200"/>
                        <a:buFont typeface="Arial"/>
                        <a:buNone/>
                      </a:pPr>
                      <a:r>
                        <a:rPr lang="ja-JP" sz="800" b="0" i="0" u="none" strike="noStrike" cap="none">
                          <a:solidFill>
                            <a:schemeClr val="dk1"/>
                          </a:solidFill>
                          <a:latin typeface="Arial"/>
                          <a:ea typeface="Arial"/>
                          <a:cs typeface="Arial"/>
                          <a:sym typeface="Arial"/>
                        </a:rPr>
                        <a:t>※1枠目のお申込みがない場合であっても、</a:t>
                      </a:r>
                      <a:endParaRPr sz="800" b="0" i="0" u="none" strike="noStrike" cap="none">
                        <a:solidFill>
                          <a:schemeClr val="dk1"/>
                        </a:solidFill>
                        <a:latin typeface="Arial"/>
                        <a:ea typeface="Arial"/>
                        <a:cs typeface="Arial"/>
                        <a:sym typeface="Arial"/>
                      </a:endParaRPr>
                    </a:p>
                    <a:p>
                      <a:pPr marL="0" marR="0" lvl="0" indent="0" algn="l" rtl="0">
                        <a:lnSpc>
                          <a:spcPct val="130000"/>
                        </a:lnSpc>
                        <a:spcBef>
                          <a:spcPts val="0"/>
                        </a:spcBef>
                        <a:spcAft>
                          <a:spcPts val="0"/>
                        </a:spcAft>
                        <a:buClr>
                          <a:schemeClr val="dk1"/>
                        </a:buClr>
                        <a:buSzPts val="1200"/>
                        <a:buFont typeface="Arial"/>
                        <a:buNone/>
                      </a:pPr>
                      <a:r>
                        <a:rPr lang="ja-JP" sz="800" b="0" i="0" u="none" strike="noStrike" cap="none">
                          <a:solidFill>
                            <a:schemeClr val="dk1"/>
                          </a:solidFill>
                          <a:latin typeface="Arial"/>
                          <a:ea typeface="Arial"/>
                          <a:cs typeface="Arial"/>
                          <a:sym typeface="Arial"/>
                        </a:rPr>
                        <a:t>　2枠目料金でお申込いただいた広告には「×」ボタン表示がなされます。</a:t>
                      </a:r>
                      <a:endParaRPr sz="800" b="0" i="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6"/>
                  </a:ext>
                </a:extLst>
              </a:tr>
              <a:tr h="4820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料金適用期間</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b="0" u="none" strike="noStrike" cap="none">
                          <a:solidFill>
                            <a:schemeClr val="dk1"/>
                          </a:solidFill>
                          <a:latin typeface="Arial"/>
                          <a:ea typeface="Arial"/>
                          <a:cs typeface="Arial"/>
                          <a:sym typeface="Arial"/>
                        </a:rPr>
                        <a:t>2025年4月～2026年3月掲出分</a:t>
                      </a:r>
                      <a:endParaRPr sz="1000" b="0" i="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7"/>
                  </a:ext>
                </a:extLst>
              </a:tr>
              <a:tr h="533350">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a:solidFill>
                            <a:schemeClr val="lt1"/>
                          </a:solidFill>
                          <a:latin typeface="Arial"/>
                          <a:ea typeface="Arial"/>
                          <a:cs typeface="Arial"/>
                          <a:sym typeface="Arial"/>
                        </a:rPr>
                        <a:t>納品日</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上映開始の前々月末頃</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a:latin typeface="Arial"/>
                          <a:ea typeface="Arial"/>
                          <a:cs typeface="Arial"/>
                          <a:sym typeface="Arial"/>
                        </a:rPr>
                        <a:t>※具体的な日付はお問い合わせください。</a:t>
                      </a:r>
                      <a:endParaRPr sz="8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8"/>
                  </a:ext>
                </a:extLst>
              </a:tr>
              <a:tr h="5672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備考</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t>・</a:t>
                      </a:r>
                      <a:r>
                        <a:rPr lang="ja-JP" sz="1000" u="none" strike="noStrike" cap="none">
                          <a:latin typeface="Arial"/>
                          <a:ea typeface="Arial"/>
                          <a:cs typeface="Arial"/>
                          <a:sym typeface="Arial"/>
                        </a:rPr>
                        <a:t>2枠目放映開始の約6秒後に「✕」ボタン表示。</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1000" u="none" strike="noStrike" cap="none"/>
                        <a:t>・</a:t>
                      </a:r>
                      <a:r>
                        <a:rPr lang="ja-JP" sz="1000" u="none" strike="noStrike" cap="none">
                          <a:latin typeface="Arial"/>
                          <a:ea typeface="Arial"/>
                          <a:cs typeface="Arial"/>
                          <a:sym typeface="Arial"/>
                        </a:rPr>
                        <a:t>個人モニター上での外部遷移は不可。</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6"/>
                    </a:solidFill>
                  </a:tcPr>
                </a:tc>
                <a:extLst>
                  <a:ext uri="{0D108BD9-81ED-4DB2-BD59-A6C34878D82A}">
                    <a16:rowId xmlns:a16="http://schemas.microsoft.com/office/drawing/2014/main" val="10009"/>
                  </a:ext>
                </a:extLst>
              </a:tr>
            </a:tbl>
          </a:graphicData>
        </a:graphic>
      </p:graphicFrame>
      <p:grpSp>
        <p:nvGrpSpPr>
          <p:cNvPr id="241" name="Google Shape;241;p8"/>
          <p:cNvGrpSpPr/>
          <p:nvPr/>
        </p:nvGrpSpPr>
        <p:grpSpPr>
          <a:xfrm>
            <a:off x="447382" y="5485958"/>
            <a:ext cx="4896754" cy="326871"/>
            <a:chOff x="434568" y="5145443"/>
            <a:chExt cx="4896754" cy="326871"/>
          </a:xfrm>
        </p:grpSpPr>
        <p:pic>
          <p:nvPicPr>
            <p:cNvPr id="242" name="Google Shape;242;p8"/>
            <p:cNvPicPr preferRelativeResize="0"/>
            <p:nvPr/>
          </p:nvPicPr>
          <p:blipFill rotWithShape="1">
            <a:blip r:embed="rId7">
              <a:alphaModFix/>
            </a:blip>
            <a:srcRect/>
            <a:stretch/>
          </p:blipFill>
          <p:spPr>
            <a:xfrm rot="-1800000">
              <a:off x="478360" y="5189235"/>
              <a:ext cx="239286" cy="239286"/>
            </a:xfrm>
            <a:prstGeom prst="rect">
              <a:avLst/>
            </a:prstGeom>
            <a:noFill/>
            <a:ln>
              <a:noFill/>
            </a:ln>
          </p:spPr>
        </p:pic>
        <p:cxnSp>
          <p:nvCxnSpPr>
            <p:cNvPr id="243" name="Google Shape;243;p8"/>
            <p:cNvCxnSpPr/>
            <p:nvPr/>
          </p:nvCxnSpPr>
          <p:spPr>
            <a:xfrm>
              <a:off x="746855" y="5349167"/>
              <a:ext cx="4584467" cy="0"/>
            </a:xfrm>
            <a:prstGeom prst="straightConnector1">
              <a:avLst/>
            </a:prstGeom>
            <a:noFill/>
            <a:ln w="9525" cap="flat" cmpd="sng">
              <a:solidFill>
                <a:schemeClr val="dk1"/>
              </a:solidFill>
              <a:prstDash val="solid"/>
              <a:miter lim="800000"/>
              <a:headEnd type="none" w="sm" len="sm"/>
              <a:tailEnd type="none" w="sm" len="sm"/>
            </a:ln>
          </p:spPr>
        </p:cxnSp>
      </p:grpSp>
      <p:sp>
        <p:nvSpPr>
          <p:cNvPr id="2" name="四角形: 角を丸くする 1">
            <a:extLst>
              <a:ext uri="{FF2B5EF4-FFF2-40B4-BE49-F238E27FC236}">
                <a16:creationId xmlns:a16="http://schemas.microsoft.com/office/drawing/2014/main" id="{3E4252DD-EACC-2FD8-6A05-35A6C344B80D}"/>
              </a:ext>
            </a:extLst>
          </p:cNvPr>
          <p:cNvSpPr/>
          <p:nvPr/>
        </p:nvSpPr>
        <p:spPr>
          <a:xfrm>
            <a:off x="8029575" y="522363"/>
            <a:ext cx="2520808" cy="497079"/>
          </a:xfrm>
          <a:prstGeom prst="roundRect">
            <a:avLst/>
          </a:pr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言語出し分けオプション対応</a:t>
            </a:r>
            <a:endParaRPr kumimoji="1" lang="en-US" altLang="ja-JP" sz="1200" b="1" dirty="0">
              <a:solidFill>
                <a:schemeClr val="tx1"/>
              </a:solidFill>
            </a:endParaRPr>
          </a:p>
          <a:p>
            <a:pPr algn="ctr"/>
            <a:r>
              <a:rPr kumimoji="1" lang="ja-JP" altLang="en-US" sz="1050" dirty="0">
                <a:solidFill>
                  <a:schemeClr val="tx1"/>
                </a:solidFill>
              </a:rPr>
              <a:t>➡「オプションのご案内」をご参照ください</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
          <p:cNvSpPr txBox="1"/>
          <p:nvPr/>
        </p:nvSpPr>
        <p:spPr>
          <a:xfrm>
            <a:off x="627063" y="439099"/>
            <a:ext cx="9997008"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dirty="0">
                <a:solidFill>
                  <a:srgbClr val="FF0000"/>
                </a:solidFill>
                <a:latin typeface="Arial"/>
                <a:ea typeface="Arial"/>
                <a:cs typeface="Arial"/>
                <a:sym typeface="Arial"/>
              </a:rPr>
              <a:t>国内線 </a:t>
            </a:r>
            <a:r>
              <a:rPr lang="ja-JP" sz="2000" b="1" i="0" u="none" strike="noStrike" cap="none" dirty="0">
                <a:solidFill>
                  <a:schemeClr val="dk1"/>
                </a:solidFill>
                <a:latin typeface="Arial"/>
                <a:ea typeface="Arial"/>
                <a:cs typeface="Arial"/>
                <a:sym typeface="Arial"/>
                <a:hlinkClick r:id="rId3"/>
              </a:rPr>
              <a:t>バナーアド</a:t>
            </a:r>
            <a:r>
              <a:rPr lang="ja-JP" sz="1800" b="1" i="0" u="none" strike="noStrike" cap="none" dirty="0">
                <a:solidFill>
                  <a:srgbClr val="000000"/>
                </a:solidFill>
                <a:latin typeface="Arial"/>
                <a:ea typeface="Arial"/>
                <a:cs typeface="Arial"/>
                <a:sym typeface="Arial"/>
              </a:rPr>
              <a:t>（ Airbus A350-900型機・Boeing 787-8型機） </a:t>
            </a:r>
            <a:endParaRPr sz="2000" b="1" i="0" u="none" strike="noStrike" cap="none" dirty="0">
              <a:solidFill>
                <a:srgbClr val="000000"/>
              </a:solidFill>
              <a:latin typeface="Arial"/>
              <a:ea typeface="Arial"/>
              <a:cs typeface="Arial"/>
              <a:sym typeface="Arial"/>
            </a:endParaRPr>
          </a:p>
        </p:txBody>
      </p:sp>
      <p:cxnSp>
        <p:nvCxnSpPr>
          <p:cNvPr id="251" name="Google Shape;251;p1"/>
          <p:cNvCxnSpPr/>
          <p:nvPr/>
        </p:nvCxnSpPr>
        <p:spPr>
          <a:xfrm>
            <a:off x="787929" y="1065600"/>
            <a:ext cx="9311973" cy="0"/>
          </a:xfrm>
          <a:prstGeom prst="straightConnector1">
            <a:avLst/>
          </a:prstGeom>
          <a:noFill/>
          <a:ln w="9525" cap="flat" cmpd="sng">
            <a:solidFill>
              <a:schemeClr val="dk1"/>
            </a:solidFill>
            <a:prstDash val="solid"/>
            <a:miter lim="800000"/>
            <a:headEnd type="none" w="sm" len="sm"/>
            <a:tailEnd type="none" w="sm" len="sm"/>
          </a:ln>
        </p:spPr>
      </p:cxnSp>
      <p:sp>
        <p:nvSpPr>
          <p:cNvPr id="252" name="Google Shape;252;p1"/>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ltLang="ja-JP" sz="1000" b="0" i="0" u="none" strike="noStrike" cap="none">
                <a:solidFill>
                  <a:srgbClr val="000000"/>
                </a:solidFill>
              </a:rPr>
              <a:t>7</a:t>
            </a:fld>
            <a:endParaRPr sz="1000" b="0" i="0" u="none" strike="noStrike" cap="none">
              <a:solidFill>
                <a:srgbClr val="000000"/>
              </a:solidFill>
            </a:endParaRPr>
          </a:p>
        </p:txBody>
      </p:sp>
      <p:sp>
        <p:nvSpPr>
          <p:cNvPr id="253" name="Google Shape;253;p1"/>
          <p:cNvSpPr txBox="1"/>
          <p:nvPr/>
        </p:nvSpPr>
        <p:spPr>
          <a:xfrm>
            <a:off x="5443915" y="6851829"/>
            <a:ext cx="5018481" cy="70784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※1：24年4月～25年3月平均（JAL保有データ）　　</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※2：JAL保有データ（参考値。回数保障ではありません。）</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900"/>
              <a:buFont typeface="Arial"/>
              <a:buNone/>
            </a:pPr>
            <a:r>
              <a:rPr lang="ja-JP" sz="800" b="0" i="0" u="none" strike="noStrike" cap="none">
                <a:solidFill>
                  <a:schemeClr val="dk1"/>
                </a:solidFill>
                <a:latin typeface="Arial"/>
                <a:ea typeface="Arial"/>
                <a:cs typeface="Arial"/>
                <a:sym typeface="Arial"/>
              </a:rPr>
              <a:t>※運航上のアナウンス発生時には再生が一時中断等される場合があります。</a:t>
            </a:r>
            <a:br>
              <a:rPr lang="ja-JP" sz="800" b="0" i="0" u="none" strike="noStrike" cap="none">
                <a:solidFill>
                  <a:schemeClr val="dk1"/>
                </a:solidFill>
                <a:latin typeface="Arial"/>
                <a:ea typeface="Arial"/>
                <a:cs typeface="Arial"/>
                <a:sym typeface="Arial"/>
              </a:rPr>
            </a:br>
            <a:r>
              <a:rPr lang="ja-JP" sz="800" b="0" i="0" u="none" strike="noStrike" cap="none">
                <a:solidFill>
                  <a:srgbClr val="FF0000"/>
                </a:solidFill>
                <a:highlight>
                  <a:srgbClr val="FFFF00"/>
                </a:highlight>
                <a:latin typeface="Arial"/>
                <a:ea typeface="Arial"/>
                <a:cs typeface="Arial"/>
                <a:sym typeface="Arial"/>
              </a:rPr>
              <a:t> </a:t>
            </a:r>
            <a:endParaRPr sz="800" b="0" i="0" u="none" strike="noStrike" cap="none">
              <a:solidFill>
                <a:schemeClr val="dk1"/>
              </a:solidFill>
              <a:highlight>
                <a:srgbClr val="FFFF00"/>
              </a:highlight>
              <a:latin typeface="Arial"/>
              <a:ea typeface="Arial"/>
              <a:cs typeface="Arial"/>
              <a:sym typeface="Arial"/>
            </a:endParaRPr>
          </a:p>
        </p:txBody>
      </p:sp>
      <p:sp>
        <p:nvSpPr>
          <p:cNvPr id="254" name="Google Shape;254;p1"/>
          <p:cNvSpPr txBox="1"/>
          <p:nvPr/>
        </p:nvSpPr>
        <p:spPr>
          <a:xfrm>
            <a:off x="683645" y="1051943"/>
            <a:ext cx="4822453" cy="65013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ja-JP" sz="1250" b="0" i="0" u="none" strike="noStrike" cap="none">
                <a:solidFill>
                  <a:srgbClr val="000000"/>
                </a:solidFill>
                <a:latin typeface="Arial"/>
                <a:ea typeface="Arial"/>
                <a:cs typeface="Arial"/>
                <a:sym typeface="Arial"/>
              </a:rPr>
              <a:t>個人用モニター上の様々な個所に表示されるバナー広告枠で</a:t>
            </a:r>
            <a:endParaRPr sz="1250" b="0" i="0" u="none" strike="noStrike" cap="none">
              <a:solidFill>
                <a:srgbClr val="000000"/>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250"/>
              <a:buFont typeface="Arial"/>
              <a:buNone/>
            </a:pPr>
            <a:r>
              <a:rPr lang="ja-JP" sz="1250" b="0" i="0" u="none" strike="noStrike" cap="none">
                <a:solidFill>
                  <a:srgbClr val="000000"/>
                </a:solidFill>
                <a:latin typeface="Arial"/>
                <a:ea typeface="Arial"/>
                <a:cs typeface="Arial"/>
                <a:sym typeface="Arial"/>
              </a:rPr>
              <a:t>お客さまに何度もアプローチ。認知向上に貢献します。</a:t>
            </a:r>
            <a:endParaRPr sz="1250" b="0" i="0" u="none" strike="noStrike" cap="none">
              <a:solidFill>
                <a:srgbClr val="000000"/>
              </a:solidFill>
              <a:latin typeface="Arial"/>
              <a:ea typeface="Arial"/>
              <a:cs typeface="Arial"/>
              <a:sym typeface="Arial"/>
            </a:endParaRPr>
          </a:p>
        </p:txBody>
      </p:sp>
      <p:sp>
        <p:nvSpPr>
          <p:cNvPr id="255" name="Google Shape;255;p1"/>
          <p:cNvSpPr/>
          <p:nvPr/>
        </p:nvSpPr>
        <p:spPr>
          <a:xfrm>
            <a:off x="3250709" y="3531471"/>
            <a:ext cx="1831087" cy="1220567"/>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aphicFrame>
        <p:nvGraphicFramePr>
          <p:cNvPr id="256" name="Google Shape;256;p1"/>
          <p:cNvGraphicFramePr/>
          <p:nvPr/>
        </p:nvGraphicFramePr>
        <p:xfrm>
          <a:off x="5425958" y="1196379"/>
          <a:ext cx="5124400" cy="5617619"/>
        </p:xfrm>
        <a:graphic>
          <a:graphicData uri="http://schemas.openxmlformats.org/drawingml/2006/table">
            <a:tbl>
              <a:tblPr bandRow="1">
                <a:noFill/>
                <a:tableStyleId>{49140F2A-6074-4796-AF00-2B231D307BA2}</a:tableStyleId>
              </a:tblPr>
              <a:tblGrid>
                <a:gridCol w="1071250">
                  <a:extLst>
                    <a:ext uri="{9D8B030D-6E8A-4147-A177-3AD203B41FA5}">
                      <a16:colId xmlns:a16="http://schemas.microsoft.com/office/drawing/2014/main" val="20000"/>
                    </a:ext>
                  </a:extLst>
                </a:gridCol>
                <a:gridCol w="4053150">
                  <a:extLst>
                    <a:ext uri="{9D8B030D-6E8A-4147-A177-3AD203B41FA5}">
                      <a16:colId xmlns:a16="http://schemas.microsoft.com/office/drawing/2014/main" val="20001"/>
                    </a:ext>
                  </a:extLst>
                </a:gridCol>
              </a:tblGrid>
              <a:tr h="6044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掲出メディア</a:t>
                      </a:r>
                      <a:endParaRPr sz="100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JAL運航機材　国内線個人用モニター</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solidFill>
                            <a:srgbClr val="FF0000"/>
                          </a:solidFill>
                          <a:latin typeface="Arial"/>
                          <a:ea typeface="Arial"/>
                          <a:cs typeface="Arial"/>
                          <a:sym typeface="Arial"/>
                        </a:rPr>
                        <a:t>対象クラス：全クラス　全言語共通</a:t>
                      </a:r>
                      <a:endParaRPr sz="1000" u="none" strike="noStrike" cap="none">
                        <a:solidFill>
                          <a:srgbClr val="FF0000"/>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0"/>
                  </a:ext>
                </a:extLst>
              </a:tr>
              <a:tr h="5785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掲出便数</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50" b="0" i="0" u="none" strike="noStrike" cap="none">
                          <a:solidFill>
                            <a:srgbClr val="000000"/>
                          </a:solidFill>
                          <a:latin typeface="Arial"/>
                          <a:ea typeface="Arial"/>
                          <a:cs typeface="Arial"/>
                          <a:sym typeface="Arial"/>
                        </a:rPr>
                        <a:t>Airbus A350-900型機・Boeing 787-8型機　約</a:t>
                      </a:r>
                      <a:r>
                        <a:rPr lang="ja-JP" sz="1050" b="0" i="0" u="none" strike="noStrike" cap="none">
                          <a:solidFill>
                            <a:schemeClr val="dk1"/>
                          </a:solidFill>
                          <a:latin typeface="Arial"/>
                          <a:ea typeface="Arial"/>
                          <a:cs typeface="Arial"/>
                          <a:sym typeface="Arial"/>
                        </a:rPr>
                        <a:t>2,700</a:t>
                      </a:r>
                      <a:r>
                        <a:rPr lang="ja-JP" sz="1050" b="0" i="0" u="none" strike="noStrike" cap="none">
                          <a:solidFill>
                            <a:srgbClr val="000000"/>
                          </a:solidFill>
                          <a:latin typeface="Arial"/>
                          <a:ea typeface="Arial"/>
                          <a:cs typeface="Arial"/>
                          <a:sym typeface="Arial"/>
                        </a:rPr>
                        <a:t>便</a:t>
                      </a:r>
                      <a:r>
                        <a:rPr lang="ja-JP" sz="1100" u="none" strike="noStrike" cap="none" baseline="30000">
                          <a:latin typeface="Arial"/>
                          <a:ea typeface="Arial"/>
                          <a:cs typeface="Arial"/>
                          <a:sym typeface="Arial"/>
                        </a:rPr>
                        <a:t>※1</a:t>
                      </a:r>
                      <a:endParaRPr sz="1100" u="none" strike="noStrike" cap="none" baseline="3000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a:latin typeface="Arial"/>
                          <a:ea typeface="Arial"/>
                          <a:cs typeface="Arial"/>
                          <a:sym typeface="Arial"/>
                        </a:rPr>
                        <a:t>※別途、チャーターを含む臨時便でも掲出する場合があります。</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4718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掲出路線</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羽田＝伊丹・新千歳・福岡・那覇、伊丹＝那覇 線</a:t>
                      </a:r>
                      <a:endParaRPr sz="10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2"/>
                  </a:ext>
                </a:extLst>
              </a:tr>
              <a:tr h="10023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掲出箇所</a:t>
                      </a:r>
                      <a:endParaRPr sz="1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a:t>
                      </a:r>
                      <a:endParaRPr sz="1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掲出仕様</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900" u="none" strike="noStrike" cap="none">
                          <a:latin typeface="Arial"/>
                          <a:ea typeface="Arial"/>
                          <a:cs typeface="Arial"/>
                          <a:sym typeface="Arial"/>
                        </a:rPr>
                        <a:t>・合計約14か所　</a:t>
                      </a:r>
                      <a:endParaRPr sz="9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a:latin typeface="Arial"/>
                          <a:ea typeface="Arial"/>
                          <a:cs typeface="Arial"/>
                          <a:sym typeface="Arial"/>
                        </a:rPr>
                        <a:t>※</a:t>
                      </a:r>
                      <a:r>
                        <a:rPr lang="ja-JP" sz="900" u="none" strike="noStrike" cap="none"/>
                        <a:t>掲出月</a:t>
                      </a:r>
                      <a:r>
                        <a:rPr lang="ja-JP" sz="900" u="none" strike="noStrike" cap="none">
                          <a:latin typeface="Arial"/>
                          <a:ea typeface="Arial"/>
                          <a:cs typeface="Arial"/>
                          <a:sym typeface="Arial"/>
                        </a:rPr>
                        <a:t>により掲出箇所数は変動する場合があります。</a:t>
                      </a:r>
                      <a:endParaRPr sz="9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a:latin typeface="Arial"/>
                          <a:ea typeface="Arial"/>
                          <a:cs typeface="Arial"/>
                          <a:sym typeface="Arial"/>
                        </a:rPr>
                        <a:t>・バナーは原則1種類のみ。</a:t>
                      </a:r>
                      <a:r>
                        <a:rPr lang="ja-JP" sz="900" u="none" strike="noStrike" cap="none"/>
                        <a:t>すべての</a:t>
                      </a:r>
                      <a:r>
                        <a:rPr lang="ja-JP" sz="900" u="none" strike="noStrike" cap="none">
                          <a:latin typeface="Arial"/>
                          <a:ea typeface="Arial"/>
                          <a:cs typeface="Arial"/>
                          <a:sym typeface="Arial"/>
                        </a:rPr>
                        <a:t>箇所に同じデザインが表示</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900" u="none" strike="noStrike" cap="none">
                          <a:latin typeface="Arial"/>
                          <a:ea typeface="Arial"/>
                          <a:cs typeface="Arial"/>
                          <a:sym typeface="Arial"/>
                        </a:rPr>
                        <a:t>　されます。</a:t>
                      </a:r>
                      <a:endParaRPr sz="9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a:latin typeface="Arial"/>
                          <a:ea typeface="Arial"/>
                          <a:cs typeface="Arial"/>
                          <a:sym typeface="Arial"/>
                        </a:rPr>
                        <a:t>・バナータップ後、動画広告 or 1枚の静止画広告を表示。</a:t>
                      </a:r>
                      <a:endParaRPr sz="9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5683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掲出期間</a:t>
                      </a:r>
                      <a:endParaRPr sz="10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a:solidFill>
                            <a:srgbClr val="000000"/>
                          </a:solidFill>
                          <a:latin typeface="Arial"/>
                          <a:ea typeface="Arial"/>
                          <a:cs typeface="Arial"/>
                          <a:sym typeface="Arial"/>
                        </a:rPr>
                        <a:t>1カ月間（毎月1日〜末日）</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800" b="0" i="0" u="none" strike="noStrike" cap="none">
                          <a:solidFill>
                            <a:srgbClr val="000000"/>
                          </a:solidFill>
                          <a:latin typeface="Arial"/>
                          <a:ea typeface="Arial"/>
                          <a:cs typeface="Arial"/>
                          <a:sym typeface="Arial"/>
                        </a:rPr>
                        <a:t>※機材繰りなどの諸事情により上映開始日・終了日が前後する場合があります。</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4"/>
                  </a:ext>
                </a:extLst>
              </a:tr>
              <a:tr h="5276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a:t>
                      </a:r>
                      <a:endParaRPr sz="100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a:solidFill>
                            <a:schemeClr val="dk1"/>
                          </a:solidFill>
                          <a:latin typeface="Arial"/>
                          <a:ea typeface="Arial"/>
                          <a:cs typeface="Arial"/>
                          <a:sym typeface="Arial"/>
                        </a:rPr>
                        <a:t>1,800,000円/月</a:t>
                      </a:r>
                      <a:r>
                        <a:rPr lang="ja-JP" sz="1000" b="0" i="0" u="none" strike="noStrike" cap="none">
                          <a:solidFill>
                            <a:schemeClr val="dk1"/>
                          </a:solidFill>
                          <a:latin typeface="Arial"/>
                          <a:ea typeface="Arial"/>
                          <a:cs typeface="Arial"/>
                          <a:sym typeface="Arial"/>
                        </a:rPr>
                        <a:t>（税抜）　※1社限定</a:t>
                      </a:r>
                      <a:endParaRPr sz="1100" b="0" i="0" u="none" strike="noStrike" cap="none">
                        <a:solidFill>
                          <a:srgbClr val="000000"/>
                        </a:solidFill>
                        <a:highlight>
                          <a:srgbClr val="FFFF00"/>
                        </a:highlight>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b="0" i="0" u="none" strike="noStrike" cap="none">
                          <a:solidFill>
                            <a:srgbClr val="000000"/>
                          </a:solidFill>
                          <a:latin typeface="Arial"/>
                          <a:ea typeface="Arial"/>
                          <a:cs typeface="Arial"/>
                          <a:sym typeface="Arial"/>
                        </a:rPr>
                        <a:t>※JALグループによる告知が同時に掲出される場合もございます。</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5"/>
                  </a:ext>
                </a:extLst>
              </a:tr>
              <a:tr h="4170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料金適用期間</a:t>
                      </a:r>
                      <a:endParaRPr sz="100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a:solidFill>
                            <a:schemeClr val="dk1"/>
                          </a:solidFill>
                          <a:latin typeface="Arial"/>
                          <a:ea typeface="Arial"/>
                          <a:cs typeface="Arial"/>
                          <a:sym typeface="Arial"/>
                        </a:rPr>
                        <a:t>2025年4月～2026年3月掲出分</a:t>
                      </a:r>
                      <a:endParaRPr sz="1000" b="0" i="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6"/>
                  </a:ext>
                </a:extLst>
              </a:tr>
              <a:tr h="568375">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a:solidFill>
                            <a:schemeClr val="lt1"/>
                          </a:solidFill>
                          <a:latin typeface="Arial"/>
                          <a:ea typeface="Arial"/>
                          <a:cs typeface="Arial"/>
                          <a:sym typeface="Arial"/>
                        </a:rPr>
                        <a:t>納品日</a:t>
                      </a:r>
                      <a:endParaRPr sz="100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上映開始の前々月末頃</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800" u="none" strike="noStrike" cap="none">
                          <a:latin typeface="Arial"/>
                          <a:ea typeface="Arial"/>
                          <a:cs typeface="Arial"/>
                          <a:sym typeface="Arial"/>
                        </a:rPr>
                        <a:t>※具体的な日付はお問い合わせください。</a:t>
                      </a:r>
                      <a:endParaRPr sz="8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7"/>
                  </a:ext>
                </a:extLst>
              </a:tr>
              <a:tr h="7487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備考</a:t>
                      </a:r>
                      <a:endParaRPr sz="100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900" u="none" strike="noStrike" cap="none">
                          <a:latin typeface="Arial"/>
                          <a:ea typeface="Arial"/>
                          <a:cs typeface="Arial"/>
                          <a:sym typeface="Arial"/>
                        </a:rPr>
                        <a:t>・バナータップ後に表示される動画または静止画については、表示直後</a:t>
                      </a:r>
                      <a:endParaRPr sz="9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a:latin typeface="Arial"/>
                          <a:ea typeface="Arial"/>
                          <a:cs typeface="Arial"/>
                          <a:sym typeface="Arial"/>
                        </a:rPr>
                        <a:t>　から広告画面に重なる形で右上に「✕」ボタンが表示されます。</a:t>
                      </a:r>
                      <a:endParaRPr sz="9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900" u="none" strike="noStrike" cap="none">
                          <a:latin typeface="Arial"/>
                          <a:ea typeface="Arial"/>
                          <a:cs typeface="Arial"/>
                          <a:sym typeface="Arial"/>
                        </a:rPr>
                        <a:t>・個人モニター上での外部遷移は不可。</a:t>
                      </a:r>
                      <a:endParaRPr sz="900" u="none" strike="noStrike" cap="none">
                        <a:highlight>
                          <a:srgbClr val="FFFF00"/>
                        </a:highlight>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8"/>
                  </a:ext>
                </a:extLst>
              </a:tr>
            </a:tbl>
          </a:graphicData>
        </a:graphic>
      </p:graphicFrame>
      <p:pic>
        <p:nvPicPr>
          <p:cNvPr id="257" name="Google Shape;257;p1" descr="グラフィカル ユーザー インターフェイス が含まれている画像&#10;&#10;自動的に生成された説明"/>
          <p:cNvPicPr preferRelativeResize="0"/>
          <p:nvPr/>
        </p:nvPicPr>
        <p:blipFill rotWithShape="1">
          <a:blip r:embed="rId4">
            <a:alphaModFix/>
          </a:blip>
          <a:srcRect/>
          <a:stretch/>
        </p:blipFill>
        <p:spPr>
          <a:xfrm>
            <a:off x="627063" y="2847861"/>
            <a:ext cx="2032350" cy="1142835"/>
          </a:xfrm>
          <a:prstGeom prst="rect">
            <a:avLst/>
          </a:prstGeom>
          <a:noFill/>
          <a:ln>
            <a:noFill/>
          </a:ln>
        </p:spPr>
      </p:pic>
      <p:pic>
        <p:nvPicPr>
          <p:cNvPr id="258" name="Google Shape;258;p1" descr="グラフ, ウォーターフォール図&#10;&#10;自動的に生成された説明"/>
          <p:cNvPicPr preferRelativeResize="0"/>
          <p:nvPr/>
        </p:nvPicPr>
        <p:blipFill rotWithShape="1">
          <a:blip r:embed="rId5">
            <a:alphaModFix/>
          </a:blip>
          <a:srcRect/>
          <a:stretch/>
        </p:blipFill>
        <p:spPr>
          <a:xfrm>
            <a:off x="627064" y="3992807"/>
            <a:ext cx="2051483" cy="1153062"/>
          </a:xfrm>
          <a:prstGeom prst="rect">
            <a:avLst/>
          </a:prstGeom>
          <a:noFill/>
          <a:ln>
            <a:noFill/>
          </a:ln>
        </p:spPr>
      </p:pic>
      <p:pic>
        <p:nvPicPr>
          <p:cNvPr id="259" name="Google Shape;259;p1" descr="グラフィカル ユーザー インターフェイス が含まれている画像&#10;&#10;自動的に生成された説明"/>
          <p:cNvPicPr preferRelativeResize="0"/>
          <p:nvPr/>
        </p:nvPicPr>
        <p:blipFill rotWithShape="1">
          <a:blip r:embed="rId6">
            <a:alphaModFix/>
          </a:blip>
          <a:srcRect/>
          <a:stretch/>
        </p:blipFill>
        <p:spPr>
          <a:xfrm>
            <a:off x="627063" y="5175317"/>
            <a:ext cx="2051484" cy="1179710"/>
          </a:xfrm>
          <a:prstGeom prst="rect">
            <a:avLst/>
          </a:prstGeom>
          <a:noFill/>
          <a:ln>
            <a:noFill/>
          </a:ln>
        </p:spPr>
      </p:pic>
      <p:pic>
        <p:nvPicPr>
          <p:cNvPr id="260" name="Google Shape;260;p1" descr="グラフィカル ユーザー インターフェイス, アプリケーション&#10;&#10;自動的に生成された説明"/>
          <p:cNvPicPr preferRelativeResize="0"/>
          <p:nvPr/>
        </p:nvPicPr>
        <p:blipFill rotWithShape="1">
          <a:blip r:embed="rId7">
            <a:alphaModFix/>
          </a:blip>
          <a:srcRect/>
          <a:stretch/>
        </p:blipFill>
        <p:spPr>
          <a:xfrm>
            <a:off x="617946" y="6350873"/>
            <a:ext cx="2097927" cy="1179710"/>
          </a:xfrm>
          <a:prstGeom prst="rect">
            <a:avLst/>
          </a:prstGeom>
          <a:noFill/>
          <a:ln>
            <a:noFill/>
          </a:ln>
        </p:spPr>
      </p:pic>
      <p:sp>
        <p:nvSpPr>
          <p:cNvPr id="261" name="Google Shape;261;p1"/>
          <p:cNvSpPr/>
          <p:nvPr/>
        </p:nvSpPr>
        <p:spPr>
          <a:xfrm>
            <a:off x="707555" y="2608456"/>
            <a:ext cx="1813675" cy="195015"/>
          </a:xfrm>
          <a:prstGeom prst="roundRect">
            <a:avLst>
              <a:gd name="adj" fmla="val 16667"/>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ja-JP" sz="1050" b="1" i="0" u="none" strike="noStrike" cap="none">
                <a:solidFill>
                  <a:schemeClr val="lt1"/>
                </a:solidFill>
                <a:latin typeface="Arial"/>
                <a:ea typeface="Arial"/>
                <a:cs typeface="Arial"/>
                <a:sym typeface="Arial"/>
              </a:rPr>
              <a:t>バナー表示箇所一例</a:t>
            </a:r>
            <a:endParaRPr sz="1400" b="0" i="0" u="none" strike="noStrike" cap="none">
              <a:solidFill>
                <a:srgbClr val="000000"/>
              </a:solidFill>
              <a:latin typeface="Arial"/>
              <a:ea typeface="Arial"/>
              <a:cs typeface="Arial"/>
              <a:sym typeface="Arial"/>
            </a:endParaRPr>
          </a:p>
        </p:txBody>
      </p:sp>
      <p:sp>
        <p:nvSpPr>
          <p:cNvPr id="262" name="Google Shape;262;p1"/>
          <p:cNvSpPr/>
          <p:nvPr/>
        </p:nvSpPr>
        <p:spPr>
          <a:xfrm rot="5400000">
            <a:off x="2833229" y="5070176"/>
            <a:ext cx="299564" cy="177783"/>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nvGrpSpPr>
          <p:cNvPr id="263" name="Google Shape;263;p1"/>
          <p:cNvGrpSpPr/>
          <p:nvPr/>
        </p:nvGrpSpPr>
        <p:grpSpPr>
          <a:xfrm>
            <a:off x="3218188" y="3661358"/>
            <a:ext cx="1896337" cy="3075231"/>
            <a:chOff x="771167" y="4398363"/>
            <a:chExt cx="1104105" cy="1626278"/>
          </a:xfrm>
        </p:grpSpPr>
        <p:sp>
          <p:nvSpPr>
            <p:cNvPr id="264" name="Google Shape;264;p1"/>
            <p:cNvSpPr/>
            <p:nvPr/>
          </p:nvSpPr>
          <p:spPr>
            <a:xfrm>
              <a:off x="809157" y="5379167"/>
              <a:ext cx="1066115" cy="645474"/>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65" name="Google Shape;265;p1"/>
            <p:cNvSpPr txBox="1"/>
            <p:nvPr/>
          </p:nvSpPr>
          <p:spPr>
            <a:xfrm>
              <a:off x="771167" y="4398363"/>
              <a:ext cx="1104105" cy="524886"/>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1800" b="1" i="0" u="none" strike="noStrike" cap="none">
                  <a:solidFill>
                    <a:srgbClr val="FFFFFF"/>
                  </a:solidFill>
                  <a:latin typeface="Arial"/>
                  <a:ea typeface="Arial"/>
                  <a:cs typeface="Arial"/>
                  <a:sym typeface="Arial"/>
                </a:rPr>
                <a:t>15秒～最大3分</a:t>
              </a:r>
              <a:br>
                <a:rPr lang="ja-JP" sz="1600" b="1" i="0" u="none" strike="noStrike" cap="none">
                  <a:solidFill>
                    <a:srgbClr val="FFFFFF"/>
                  </a:solidFill>
                  <a:latin typeface="Arial"/>
                  <a:ea typeface="Arial"/>
                  <a:cs typeface="Arial"/>
                  <a:sym typeface="Arial"/>
                </a:rPr>
              </a:br>
              <a:r>
                <a:rPr lang="ja-JP" sz="1800" b="1" i="0" u="none" strike="noStrike" cap="none">
                  <a:solidFill>
                    <a:srgbClr val="FFFFFF"/>
                  </a:solidFill>
                  <a:latin typeface="Arial"/>
                  <a:ea typeface="Arial"/>
                  <a:cs typeface="Arial"/>
                  <a:sym typeface="Arial"/>
                </a:rPr>
                <a:t>動画広告</a:t>
              </a:r>
              <a:endParaRPr sz="1800" b="1" i="0" u="none" strike="noStrike" cap="none">
                <a:solidFill>
                  <a:srgbClr val="FFFFFF"/>
                </a:solidFill>
                <a:latin typeface="Arial"/>
                <a:ea typeface="Arial"/>
                <a:cs typeface="Arial"/>
                <a:sym typeface="Arial"/>
              </a:endParaRPr>
            </a:p>
            <a:p>
              <a:pPr marL="0" marR="0" lvl="0" indent="0" algn="ctr" rtl="0">
                <a:lnSpc>
                  <a:spcPct val="130000"/>
                </a:lnSpc>
                <a:spcBef>
                  <a:spcPts val="0"/>
                </a:spcBef>
                <a:spcAft>
                  <a:spcPts val="0"/>
                </a:spcAft>
                <a:buClr>
                  <a:srgbClr val="000000"/>
                </a:buClr>
                <a:buSzPts val="1400"/>
                <a:buFont typeface="Arial"/>
                <a:buNone/>
              </a:pPr>
              <a:r>
                <a:rPr lang="ja-JP" sz="900" b="0" i="0" u="none" strike="noStrike" cap="none">
                  <a:solidFill>
                    <a:srgbClr val="FFFFFF"/>
                  </a:solidFill>
                  <a:latin typeface="Arial"/>
                  <a:ea typeface="Arial"/>
                  <a:cs typeface="Arial"/>
                  <a:sym typeface="Arial"/>
                </a:rPr>
                <a:t>※上記以外の尺は相談ください</a:t>
              </a:r>
              <a:endParaRPr sz="1100" b="0" i="0" u="none" strike="noStrike" cap="none">
                <a:solidFill>
                  <a:srgbClr val="000000"/>
                </a:solidFill>
                <a:latin typeface="Arial"/>
                <a:ea typeface="Arial"/>
                <a:cs typeface="Arial"/>
                <a:sym typeface="Arial"/>
              </a:endParaRPr>
            </a:p>
          </p:txBody>
        </p:sp>
      </p:grpSp>
      <p:sp>
        <p:nvSpPr>
          <p:cNvPr id="266" name="Google Shape;266;p1"/>
          <p:cNvSpPr/>
          <p:nvPr/>
        </p:nvSpPr>
        <p:spPr>
          <a:xfrm>
            <a:off x="3909358" y="4981431"/>
            <a:ext cx="513788" cy="30848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FF0000"/>
                </a:solidFill>
                <a:latin typeface="Arial"/>
                <a:ea typeface="Arial"/>
                <a:cs typeface="Arial"/>
                <a:sym typeface="Arial"/>
              </a:rPr>
              <a:t>or</a:t>
            </a:r>
            <a:endParaRPr sz="2000" b="1" i="0" u="none" strike="noStrike" cap="none">
              <a:solidFill>
                <a:srgbClr val="FF0000"/>
              </a:solidFill>
              <a:latin typeface="Arial"/>
              <a:ea typeface="Arial"/>
              <a:cs typeface="Arial"/>
              <a:sym typeface="Arial"/>
            </a:endParaRPr>
          </a:p>
        </p:txBody>
      </p:sp>
      <p:sp>
        <p:nvSpPr>
          <p:cNvPr id="267" name="Google Shape;267;p1"/>
          <p:cNvSpPr txBox="1"/>
          <p:nvPr/>
        </p:nvSpPr>
        <p:spPr>
          <a:xfrm rot="5400000">
            <a:off x="2107332" y="4528481"/>
            <a:ext cx="169812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1" i="0" u="none" strike="noStrike" cap="none">
                <a:solidFill>
                  <a:srgbClr val="000000"/>
                </a:solidFill>
                <a:latin typeface="Arial"/>
                <a:ea typeface="Arial"/>
                <a:cs typeface="Arial"/>
                <a:sym typeface="Arial"/>
              </a:rPr>
              <a:t>バナーをタップ</a:t>
            </a:r>
            <a:endParaRPr sz="1400" b="0" i="0" u="none" strike="noStrike" cap="none">
              <a:solidFill>
                <a:srgbClr val="000000"/>
              </a:solidFill>
              <a:latin typeface="Arial"/>
              <a:ea typeface="Arial"/>
              <a:cs typeface="Arial"/>
              <a:sym typeface="Arial"/>
            </a:endParaRPr>
          </a:p>
        </p:txBody>
      </p:sp>
      <p:sp>
        <p:nvSpPr>
          <p:cNvPr id="268" name="Google Shape;268;p1"/>
          <p:cNvSpPr txBox="1"/>
          <p:nvPr/>
        </p:nvSpPr>
        <p:spPr>
          <a:xfrm>
            <a:off x="3365395" y="5889572"/>
            <a:ext cx="1667167" cy="452392"/>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JP" sz="1800" b="1" i="0" u="none" strike="noStrike" cap="none">
                <a:solidFill>
                  <a:srgbClr val="FFFFFF"/>
                </a:solidFill>
                <a:latin typeface="Arial"/>
                <a:ea typeface="Arial"/>
                <a:cs typeface="Arial"/>
                <a:sym typeface="Arial"/>
              </a:rPr>
              <a:t>静止画広告</a:t>
            </a:r>
            <a:endParaRPr sz="1800" b="0" i="0" u="none" strike="noStrike" cap="none">
              <a:solidFill>
                <a:srgbClr val="000000"/>
              </a:solidFill>
              <a:latin typeface="Arial"/>
              <a:ea typeface="Arial"/>
              <a:cs typeface="Arial"/>
              <a:sym typeface="Arial"/>
            </a:endParaRPr>
          </a:p>
        </p:txBody>
      </p:sp>
      <p:grpSp>
        <p:nvGrpSpPr>
          <p:cNvPr id="269" name="Google Shape;269;p1"/>
          <p:cNvGrpSpPr/>
          <p:nvPr/>
        </p:nvGrpSpPr>
        <p:grpSpPr>
          <a:xfrm>
            <a:off x="781042" y="1582550"/>
            <a:ext cx="4104952" cy="1031203"/>
            <a:chOff x="778816" y="1180062"/>
            <a:chExt cx="4104952" cy="1031203"/>
          </a:xfrm>
        </p:grpSpPr>
        <p:grpSp>
          <p:nvGrpSpPr>
            <p:cNvPr id="270" name="Google Shape;270;p1"/>
            <p:cNvGrpSpPr/>
            <p:nvPr/>
          </p:nvGrpSpPr>
          <p:grpSpPr>
            <a:xfrm>
              <a:off x="778816" y="1180062"/>
              <a:ext cx="4104952" cy="1031203"/>
              <a:chOff x="778816" y="1180062"/>
              <a:chExt cx="4104952" cy="1031203"/>
            </a:xfrm>
          </p:grpSpPr>
          <p:grpSp>
            <p:nvGrpSpPr>
              <p:cNvPr id="271" name="Google Shape;271;p1"/>
              <p:cNvGrpSpPr/>
              <p:nvPr/>
            </p:nvGrpSpPr>
            <p:grpSpPr>
              <a:xfrm>
                <a:off x="778816" y="1180062"/>
                <a:ext cx="3776318" cy="627824"/>
                <a:chOff x="790556" y="2185702"/>
                <a:chExt cx="3776318" cy="627824"/>
              </a:xfrm>
            </p:grpSpPr>
            <p:sp>
              <p:nvSpPr>
                <p:cNvPr id="272" name="Google Shape;272;p1"/>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月間視聴可能者数</a:t>
                  </a:r>
                  <a:endParaRPr sz="1400" b="0" i="0" u="none" strike="noStrike" cap="none" baseline="30000">
                    <a:solidFill>
                      <a:srgbClr val="000000"/>
                    </a:solidFill>
                    <a:latin typeface="Arial"/>
                    <a:ea typeface="Arial"/>
                    <a:cs typeface="Arial"/>
                    <a:sym typeface="Arial"/>
                  </a:endParaRPr>
                </a:p>
              </p:txBody>
            </p:sp>
            <p:sp>
              <p:nvSpPr>
                <p:cNvPr id="273" name="Google Shape;273;p1"/>
                <p:cNvSpPr txBox="1"/>
                <p:nvPr/>
              </p:nvSpPr>
              <p:spPr>
                <a:xfrm>
                  <a:off x="3286392" y="2185702"/>
                  <a:ext cx="1280482"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a:solidFill>
                        <a:srgbClr val="000000"/>
                      </a:solidFill>
                      <a:latin typeface="Arial"/>
                      <a:ea typeface="Arial"/>
                      <a:cs typeface="Arial"/>
                      <a:sym typeface="Arial"/>
                    </a:rPr>
                    <a:t>81.1</a:t>
                  </a:r>
                  <a:r>
                    <a:rPr lang="ja-JP" sz="1200" b="0" i="0" u="none" strike="noStrike" cap="none">
                      <a:solidFill>
                        <a:srgbClr val="000000"/>
                      </a:solidFill>
                      <a:latin typeface="Arial"/>
                      <a:ea typeface="Arial"/>
                      <a:cs typeface="Arial"/>
                      <a:sym typeface="Arial"/>
                    </a:rPr>
                    <a:t>万人</a:t>
                  </a:r>
                  <a:r>
                    <a:rPr lang="ja-JP" sz="1200" b="0" i="0" u="none" strike="noStrike" cap="none" baseline="30000">
                      <a:solidFill>
                        <a:srgbClr val="000000"/>
                      </a:solidFill>
                      <a:latin typeface="Arial"/>
                      <a:ea typeface="Arial"/>
                      <a:cs typeface="Arial"/>
                      <a:sym typeface="Arial"/>
                    </a:rPr>
                    <a:t>※1</a:t>
                  </a:r>
                  <a:endParaRPr sz="2000" b="0" i="0" u="none" strike="noStrike" cap="none" baseline="30000">
                    <a:solidFill>
                      <a:srgbClr val="000000"/>
                    </a:solidFill>
                    <a:latin typeface="Arial"/>
                    <a:ea typeface="Arial"/>
                    <a:cs typeface="Arial"/>
                    <a:sym typeface="Arial"/>
                  </a:endParaRPr>
                </a:p>
              </p:txBody>
            </p:sp>
            <p:sp>
              <p:nvSpPr>
                <p:cNvPr id="274" name="Google Shape;274;p1"/>
                <p:cNvSpPr txBox="1"/>
                <p:nvPr/>
              </p:nvSpPr>
              <p:spPr>
                <a:xfrm>
                  <a:off x="2337873" y="2457311"/>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Arial"/>
                      <a:ea typeface="Arial"/>
                      <a:cs typeface="Arial"/>
                      <a:sym typeface="Arial"/>
                    </a:rPr>
                    <a:t>国内線新型機 約</a:t>
                  </a:r>
                  <a:endParaRPr sz="1000" b="0" i="0" u="none" strike="noStrike" cap="none" baseline="30000">
                    <a:solidFill>
                      <a:srgbClr val="000000"/>
                    </a:solidFill>
                    <a:latin typeface="Arial"/>
                    <a:ea typeface="Arial"/>
                    <a:cs typeface="Arial"/>
                    <a:sym typeface="Arial"/>
                  </a:endParaRPr>
                </a:p>
              </p:txBody>
            </p:sp>
          </p:grpSp>
          <p:grpSp>
            <p:nvGrpSpPr>
              <p:cNvPr id="275" name="Google Shape;275;p1"/>
              <p:cNvGrpSpPr/>
              <p:nvPr/>
            </p:nvGrpSpPr>
            <p:grpSpPr>
              <a:xfrm>
                <a:off x="778816" y="1583441"/>
                <a:ext cx="4104952" cy="627824"/>
                <a:chOff x="790556" y="2211948"/>
                <a:chExt cx="4104952" cy="627824"/>
              </a:xfrm>
            </p:grpSpPr>
            <p:sp>
              <p:nvSpPr>
                <p:cNvPr id="276" name="Google Shape;276;p1"/>
                <p:cNvSpPr txBox="1"/>
                <p:nvPr/>
              </p:nvSpPr>
              <p:spPr>
                <a:xfrm>
                  <a:off x="790556" y="2418162"/>
                  <a:ext cx="1746862"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月間想定表示回数</a:t>
                  </a:r>
                  <a:endParaRPr sz="1400" b="0" i="0" u="none" strike="noStrike" cap="none" baseline="30000">
                    <a:solidFill>
                      <a:schemeClr val="dk1"/>
                    </a:solidFill>
                    <a:latin typeface="Arial"/>
                    <a:ea typeface="Arial"/>
                    <a:cs typeface="Arial"/>
                    <a:sym typeface="Arial"/>
                  </a:endParaRPr>
                </a:p>
              </p:txBody>
            </p:sp>
            <p:sp>
              <p:nvSpPr>
                <p:cNvPr id="277" name="Google Shape;277;p1"/>
                <p:cNvSpPr txBox="1"/>
                <p:nvPr/>
              </p:nvSpPr>
              <p:spPr>
                <a:xfrm>
                  <a:off x="3210902" y="2211948"/>
                  <a:ext cx="1684606"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a:solidFill>
                        <a:schemeClr val="dk1"/>
                      </a:solidFill>
                      <a:latin typeface="Arial"/>
                      <a:ea typeface="Arial"/>
                      <a:cs typeface="Arial"/>
                      <a:sym typeface="Arial"/>
                    </a:rPr>
                    <a:t> 180</a:t>
                  </a:r>
                  <a:r>
                    <a:rPr lang="ja-JP" sz="1200" b="0" i="0" u="none" strike="noStrike" cap="none">
                      <a:solidFill>
                        <a:schemeClr val="dk1"/>
                      </a:solidFill>
                      <a:latin typeface="Arial"/>
                      <a:ea typeface="Arial"/>
                      <a:cs typeface="Arial"/>
                      <a:sym typeface="Arial"/>
                    </a:rPr>
                    <a:t>万imp</a:t>
                  </a:r>
                  <a:r>
                    <a:rPr lang="ja-JP" sz="1200" b="0" i="0" u="none" strike="noStrike" cap="none" baseline="30000">
                      <a:solidFill>
                        <a:schemeClr val="dk1"/>
                      </a:solidFill>
                      <a:latin typeface="Arial"/>
                      <a:ea typeface="Arial"/>
                      <a:cs typeface="Arial"/>
                      <a:sym typeface="Arial"/>
                    </a:rPr>
                    <a:t>※2</a:t>
                  </a:r>
                  <a:endParaRPr sz="2000" b="0" i="0" u="none" strike="noStrike" cap="none" baseline="30000">
                    <a:solidFill>
                      <a:schemeClr val="dk1"/>
                    </a:solidFill>
                    <a:latin typeface="Arial"/>
                    <a:ea typeface="Arial"/>
                    <a:cs typeface="Arial"/>
                    <a:sym typeface="Arial"/>
                  </a:endParaRPr>
                </a:p>
              </p:txBody>
            </p:sp>
          </p:grpSp>
        </p:grpSp>
        <p:sp>
          <p:nvSpPr>
            <p:cNvPr id="278" name="Google Shape;278;p1"/>
            <p:cNvSpPr txBox="1"/>
            <p:nvPr/>
          </p:nvSpPr>
          <p:spPr>
            <a:xfrm>
              <a:off x="2326133" y="1833540"/>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国内線新型機 約</a:t>
              </a:r>
              <a:endParaRPr sz="1000" b="0" i="0" u="none" strike="noStrike" cap="none" baseline="30000">
                <a:solidFill>
                  <a:schemeClr val="dk1"/>
                </a:solidFill>
                <a:latin typeface="Arial"/>
                <a:ea typeface="Arial"/>
                <a:cs typeface="Arial"/>
                <a:sym typeface="Arial"/>
              </a:endParaRPr>
            </a:p>
          </p:txBody>
        </p:sp>
      </p:grpSp>
      <p:grpSp>
        <p:nvGrpSpPr>
          <p:cNvPr id="279" name="Google Shape;279;p1"/>
          <p:cNvGrpSpPr/>
          <p:nvPr/>
        </p:nvGrpSpPr>
        <p:grpSpPr>
          <a:xfrm>
            <a:off x="423846" y="2328033"/>
            <a:ext cx="4896754" cy="326871"/>
            <a:chOff x="434568" y="5145443"/>
            <a:chExt cx="4896754" cy="326871"/>
          </a:xfrm>
        </p:grpSpPr>
        <p:pic>
          <p:nvPicPr>
            <p:cNvPr id="280" name="Google Shape;280;p1"/>
            <p:cNvPicPr preferRelativeResize="0"/>
            <p:nvPr/>
          </p:nvPicPr>
          <p:blipFill rotWithShape="1">
            <a:blip r:embed="rId8">
              <a:alphaModFix/>
            </a:blip>
            <a:srcRect/>
            <a:stretch/>
          </p:blipFill>
          <p:spPr>
            <a:xfrm rot="-1800000">
              <a:off x="478360" y="5189235"/>
              <a:ext cx="239286" cy="239286"/>
            </a:xfrm>
            <a:prstGeom prst="rect">
              <a:avLst/>
            </a:prstGeom>
            <a:noFill/>
            <a:ln>
              <a:noFill/>
            </a:ln>
          </p:spPr>
        </p:pic>
        <p:cxnSp>
          <p:nvCxnSpPr>
            <p:cNvPr id="281" name="Google Shape;281;p1"/>
            <p:cNvCxnSpPr/>
            <p:nvPr/>
          </p:nvCxnSpPr>
          <p:spPr>
            <a:xfrm>
              <a:off x="746855" y="5349167"/>
              <a:ext cx="4584467" cy="0"/>
            </a:xfrm>
            <a:prstGeom prst="straightConnector1">
              <a:avLst/>
            </a:prstGeom>
            <a:noFill/>
            <a:ln w="9525" cap="flat" cmpd="sng">
              <a:solidFill>
                <a:schemeClr val="dk1"/>
              </a:solidFill>
              <a:prstDash val="solid"/>
              <a:miter lim="800000"/>
              <a:headEnd type="none" w="sm" len="sm"/>
              <a:tailEnd type="none" w="sm" len="sm"/>
            </a:ln>
          </p:spPr>
        </p:cxnSp>
      </p:grpSp>
      <p:sp>
        <p:nvSpPr>
          <p:cNvPr id="2" name="四角形: 角を丸くする 1">
            <a:extLst>
              <a:ext uri="{FF2B5EF4-FFF2-40B4-BE49-F238E27FC236}">
                <a16:creationId xmlns:a16="http://schemas.microsoft.com/office/drawing/2014/main" id="{E552FBAB-E4B2-B15D-0F07-AEE80F96560A}"/>
              </a:ext>
            </a:extLst>
          </p:cNvPr>
          <p:cNvSpPr/>
          <p:nvPr/>
        </p:nvSpPr>
        <p:spPr>
          <a:xfrm>
            <a:off x="8029575" y="522363"/>
            <a:ext cx="2520808" cy="497079"/>
          </a:xfrm>
          <a:prstGeom prst="roundRect">
            <a:avLst/>
          </a:pr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言語出し分けオプション対応</a:t>
            </a:r>
            <a:endParaRPr kumimoji="1" lang="en-US" altLang="ja-JP" sz="1200" b="1" dirty="0">
              <a:solidFill>
                <a:schemeClr val="tx1"/>
              </a:solidFill>
            </a:endParaRPr>
          </a:p>
          <a:p>
            <a:pPr algn="ctr"/>
            <a:r>
              <a:rPr kumimoji="1" lang="ja-JP" altLang="en-US" sz="1050" dirty="0">
                <a:solidFill>
                  <a:schemeClr val="tx1"/>
                </a:solidFill>
              </a:rPr>
              <a:t>➡「オプションのご案内」をご参照ください</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4"/>
          <p:cNvSpPr/>
          <p:nvPr/>
        </p:nvSpPr>
        <p:spPr>
          <a:xfrm>
            <a:off x="4100867" y="6658745"/>
            <a:ext cx="978653" cy="511913"/>
          </a:xfrm>
          <a:prstGeom prst="rect">
            <a:avLst/>
          </a:prstGeom>
          <a:solidFill>
            <a:srgbClr val="595959"/>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シートベルトサイン等　</a:t>
            </a:r>
            <a:endParaRPr sz="6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r>
              <a:rPr lang="ja-JP" sz="700" b="0" i="0" u="none" strike="noStrike" cap="none">
                <a:solidFill>
                  <a:schemeClr val="lt1"/>
                </a:solidFill>
                <a:latin typeface="Arial"/>
                <a:ea typeface="Arial"/>
                <a:cs typeface="Arial"/>
                <a:sym typeface="Arial"/>
              </a:rPr>
              <a:t>→</a:t>
            </a:r>
            <a:endParaRPr sz="7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lt1"/>
                </a:solidFill>
                <a:latin typeface="Arial"/>
                <a:ea typeface="Arial"/>
                <a:cs typeface="Arial"/>
                <a:sym typeface="Arial"/>
              </a:rPr>
              <a:t>本編</a:t>
            </a:r>
            <a:r>
              <a:rPr lang="ja-JP" sz="7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89" name="Google Shape;289;p14"/>
          <p:cNvSpPr txBox="1"/>
          <p:nvPr/>
        </p:nvSpPr>
        <p:spPr>
          <a:xfrm>
            <a:off x="772005" y="581980"/>
            <a:ext cx="6956068"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dirty="0">
                <a:solidFill>
                  <a:srgbClr val="FF0000"/>
                </a:solidFill>
                <a:latin typeface="Arial"/>
                <a:ea typeface="Arial"/>
                <a:cs typeface="Arial"/>
                <a:sym typeface="Arial"/>
              </a:rPr>
              <a:t>国内線 </a:t>
            </a:r>
            <a:r>
              <a:rPr lang="ja-JP" sz="2000" b="1" i="0" u="none" strike="noStrike" cap="none" dirty="0">
                <a:solidFill>
                  <a:schemeClr val="dk1"/>
                </a:solidFill>
                <a:latin typeface="Arial"/>
                <a:ea typeface="Arial"/>
                <a:cs typeface="Arial"/>
                <a:sym typeface="Arial"/>
                <a:hlinkClick r:id="rId3"/>
              </a:rPr>
              <a:t>映画前CM</a:t>
            </a:r>
            <a:endParaRPr sz="2000" b="1" i="0" u="none" strike="noStrike" cap="none" dirty="0">
              <a:solidFill>
                <a:schemeClr val="dk1"/>
              </a:solidFill>
              <a:latin typeface="Arial"/>
              <a:ea typeface="Arial"/>
              <a:cs typeface="Arial"/>
              <a:sym typeface="Arial"/>
            </a:endParaRPr>
          </a:p>
        </p:txBody>
      </p:sp>
      <p:cxnSp>
        <p:nvCxnSpPr>
          <p:cNvPr id="290" name="Google Shape;290;p14"/>
          <p:cNvCxnSpPr/>
          <p:nvPr/>
        </p:nvCxnSpPr>
        <p:spPr>
          <a:xfrm>
            <a:off x="772005" y="1120549"/>
            <a:ext cx="9311973" cy="0"/>
          </a:xfrm>
          <a:prstGeom prst="straightConnector1">
            <a:avLst/>
          </a:prstGeom>
          <a:noFill/>
          <a:ln w="9525" cap="flat" cmpd="sng">
            <a:solidFill>
              <a:schemeClr val="dk1"/>
            </a:solidFill>
            <a:prstDash val="solid"/>
            <a:miter lim="800000"/>
            <a:headEnd type="none" w="sm" len="sm"/>
            <a:tailEnd type="none" w="sm" len="sm"/>
          </a:ln>
        </p:spPr>
      </p:cxnSp>
      <p:sp>
        <p:nvSpPr>
          <p:cNvPr id="291" name="Google Shape;291;p14"/>
          <p:cNvSpPr/>
          <p:nvPr/>
        </p:nvSpPr>
        <p:spPr>
          <a:xfrm>
            <a:off x="2026293" y="6283233"/>
            <a:ext cx="777162" cy="328614"/>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B0003"/>
              </a:solidFill>
              <a:latin typeface="Arial"/>
              <a:ea typeface="Arial"/>
              <a:cs typeface="Arial"/>
              <a:sym typeface="Arial"/>
            </a:endParaRPr>
          </a:p>
        </p:txBody>
      </p:sp>
      <p:sp>
        <p:nvSpPr>
          <p:cNvPr id="292" name="Google Shape;292;p14"/>
          <p:cNvSpPr txBox="1"/>
          <p:nvPr/>
        </p:nvSpPr>
        <p:spPr>
          <a:xfrm>
            <a:off x="1977791" y="6310964"/>
            <a:ext cx="859160" cy="222328"/>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650"/>
              <a:buFont typeface="Arial"/>
              <a:buNone/>
            </a:pPr>
            <a:r>
              <a:rPr lang="ja-JP" sz="650" b="1" i="0" u="none" strike="noStrike" cap="none">
                <a:solidFill>
                  <a:schemeClr val="lt1"/>
                </a:solidFill>
                <a:latin typeface="Arial"/>
                <a:ea typeface="Arial"/>
                <a:cs typeface="Arial"/>
                <a:sym typeface="Arial"/>
              </a:rPr>
              <a:t>映画を選択、再生</a:t>
            </a:r>
            <a:endParaRPr sz="1400" b="0" i="0" u="none" strike="noStrike" cap="none">
              <a:solidFill>
                <a:srgbClr val="000000"/>
              </a:solidFill>
              <a:latin typeface="Arial"/>
              <a:ea typeface="Arial"/>
              <a:cs typeface="Arial"/>
              <a:sym typeface="Arial"/>
            </a:endParaRPr>
          </a:p>
        </p:txBody>
      </p:sp>
      <p:sp>
        <p:nvSpPr>
          <p:cNvPr id="293" name="Google Shape;293;p14"/>
          <p:cNvSpPr/>
          <p:nvPr/>
        </p:nvSpPr>
        <p:spPr>
          <a:xfrm rot="5400000">
            <a:off x="2931981" y="6897557"/>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94" name="Google Shape;294;p14"/>
          <p:cNvGrpSpPr/>
          <p:nvPr/>
        </p:nvGrpSpPr>
        <p:grpSpPr>
          <a:xfrm>
            <a:off x="679980" y="1971869"/>
            <a:ext cx="3813859" cy="627824"/>
            <a:chOff x="790556" y="2185702"/>
            <a:chExt cx="3813859" cy="627824"/>
          </a:xfrm>
        </p:grpSpPr>
        <p:sp>
          <p:nvSpPr>
            <p:cNvPr id="295" name="Google Shape;295;p14"/>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月間視聴可能者数</a:t>
              </a:r>
              <a:endParaRPr sz="1400" b="0" i="0" u="none" strike="noStrike" cap="none" baseline="30000">
                <a:solidFill>
                  <a:schemeClr val="dk1"/>
                </a:solidFill>
                <a:latin typeface="Arial"/>
                <a:ea typeface="Arial"/>
                <a:cs typeface="Arial"/>
                <a:sym typeface="Arial"/>
              </a:endParaRPr>
            </a:p>
          </p:txBody>
        </p:sp>
        <p:sp>
          <p:nvSpPr>
            <p:cNvPr id="296" name="Google Shape;296;p14"/>
            <p:cNvSpPr txBox="1"/>
            <p:nvPr/>
          </p:nvSpPr>
          <p:spPr>
            <a:xfrm>
              <a:off x="3286392" y="2185702"/>
              <a:ext cx="1318023"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a:solidFill>
                    <a:srgbClr val="000000"/>
                  </a:solidFill>
                  <a:latin typeface="Arial"/>
                  <a:ea typeface="Arial"/>
                  <a:cs typeface="Arial"/>
                  <a:sym typeface="Arial"/>
                </a:rPr>
                <a:t>81.1</a:t>
              </a:r>
              <a:r>
                <a:rPr lang="ja-JP" sz="1200" b="0" i="0" u="none" strike="noStrike" cap="none">
                  <a:solidFill>
                    <a:srgbClr val="000000"/>
                  </a:solidFill>
                  <a:latin typeface="Arial"/>
                  <a:ea typeface="Arial"/>
                  <a:cs typeface="Arial"/>
                  <a:sym typeface="Arial"/>
                </a:rPr>
                <a:t>万人</a:t>
              </a:r>
              <a:r>
                <a:rPr lang="ja-JP" sz="1200" b="0" i="0" u="none" strike="noStrike" cap="none" baseline="30000">
                  <a:solidFill>
                    <a:srgbClr val="000000"/>
                  </a:solidFill>
                  <a:latin typeface="Arial"/>
                  <a:ea typeface="Arial"/>
                  <a:cs typeface="Arial"/>
                  <a:sym typeface="Arial"/>
                </a:rPr>
                <a:t>※1</a:t>
              </a:r>
              <a:endParaRPr sz="2000" b="0" i="0" u="none" strike="noStrike" cap="none" baseline="30000">
                <a:solidFill>
                  <a:srgbClr val="000000"/>
                </a:solidFill>
                <a:latin typeface="Arial"/>
                <a:ea typeface="Arial"/>
                <a:cs typeface="Arial"/>
                <a:sym typeface="Arial"/>
              </a:endParaRPr>
            </a:p>
          </p:txBody>
        </p:sp>
        <p:sp>
          <p:nvSpPr>
            <p:cNvPr id="297" name="Google Shape;297;p14"/>
            <p:cNvSpPr txBox="1"/>
            <p:nvPr/>
          </p:nvSpPr>
          <p:spPr>
            <a:xfrm>
              <a:off x="2337873" y="2457311"/>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国内線新型機 約</a:t>
              </a:r>
              <a:endParaRPr sz="1000" b="0" i="0" u="none" strike="noStrike" cap="none" baseline="30000">
                <a:solidFill>
                  <a:schemeClr val="dk1"/>
                </a:solidFill>
                <a:latin typeface="Arial"/>
                <a:ea typeface="Arial"/>
                <a:cs typeface="Arial"/>
                <a:sym typeface="Arial"/>
              </a:endParaRPr>
            </a:p>
          </p:txBody>
        </p:sp>
      </p:grpSp>
      <p:sp>
        <p:nvSpPr>
          <p:cNvPr id="298" name="Google Shape;298;p14"/>
          <p:cNvSpPr/>
          <p:nvPr/>
        </p:nvSpPr>
        <p:spPr>
          <a:xfrm rot="5400000">
            <a:off x="1865615" y="6897557"/>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9" name="Google Shape;299;p14"/>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8</a:t>
            </a:fld>
            <a:endParaRPr/>
          </a:p>
        </p:txBody>
      </p:sp>
      <p:sp>
        <p:nvSpPr>
          <p:cNvPr id="300" name="Google Shape;300;p14"/>
          <p:cNvSpPr/>
          <p:nvPr/>
        </p:nvSpPr>
        <p:spPr>
          <a:xfrm rot="5400000">
            <a:off x="3946304" y="6897557"/>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1" name="Google Shape;301;p14"/>
          <p:cNvSpPr/>
          <p:nvPr/>
        </p:nvSpPr>
        <p:spPr>
          <a:xfrm>
            <a:off x="976546" y="6285737"/>
            <a:ext cx="780330" cy="328614"/>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B0003"/>
              </a:solidFill>
              <a:latin typeface="Arial"/>
              <a:ea typeface="Arial"/>
              <a:cs typeface="Arial"/>
              <a:sym typeface="Arial"/>
            </a:endParaRPr>
          </a:p>
        </p:txBody>
      </p:sp>
      <p:sp>
        <p:nvSpPr>
          <p:cNvPr id="302" name="Google Shape;302;p14"/>
          <p:cNvSpPr txBox="1"/>
          <p:nvPr/>
        </p:nvSpPr>
        <p:spPr>
          <a:xfrm>
            <a:off x="886291" y="6303077"/>
            <a:ext cx="940236" cy="222328"/>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650"/>
              <a:buFont typeface="Arial"/>
              <a:buNone/>
            </a:pPr>
            <a:r>
              <a:rPr lang="ja-JP" sz="650" b="1" i="0" u="none" strike="noStrike" cap="none">
                <a:solidFill>
                  <a:schemeClr val="lt1"/>
                </a:solidFill>
                <a:latin typeface="Arial"/>
                <a:ea typeface="Arial"/>
                <a:cs typeface="Arial"/>
                <a:sym typeface="Arial"/>
              </a:rPr>
              <a:t>メインメニュー</a:t>
            </a:r>
            <a:endParaRPr sz="1400" b="0" i="0" u="none" strike="noStrike" cap="none">
              <a:solidFill>
                <a:srgbClr val="000000"/>
              </a:solidFill>
              <a:latin typeface="Arial"/>
              <a:ea typeface="Arial"/>
              <a:cs typeface="Arial"/>
              <a:sym typeface="Arial"/>
            </a:endParaRPr>
          </a:p>
        </p:txBody>
      </p:sp>
      <p:sp>
        <p:nvSpPr>
          <p:cNvPr id="303" name="Google Shape;303;p14"/>
          <p:cNvSpPr/>
          <p:nvPr/>
        </p:nvSpPr>
        <p:spPr>
          <a:xfrm>
            <a:off x="3067393" y="6666643"/>
            <a:ext cx="790426" cy="511912"/>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4" name="Google Shape;304;p14"/>
          <p:cNvSpPr txBox="1"/>
          <p:nvPr/>
        </p:nvSpPr>
        <p:spPr>
          <a:xfrm>
            <a:off x="3089627" y="6693950"/>
            <a:ext cx="768300" cy="452391"/>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900"/>
              <a:buFont typeface="Arial"/>
              <a:buNone/>
            </a:pPr>
            <a:r>
              <a:rPr lang="ja-JP" sz="900" b="1" i="0" u="none" strike="noStrike" cap="none">
                <a:solidFill>
                  <a:schemeClr val="lt1"/>
                </a:solidFill>
                <a:latin typeface="Arial"/>
                <a:ea typeface="Arial"/>
                <a:cs typeface="Arial"/>
                <a:sym typeface="Arial"/>
              </a:rPr>
              <a:t>CM</a:t>
            </a:r>
            <a:endParaRPr sz="1400" b="0" i="0" u="none" strike="noStrike" cap="none">
              <a:solidFill>
                <a:srgbClr val="000000"/>
              </a:solidFill>
              <a:latin typeface="Arial"/>
              <a:ea typeface="Arial"/>
              <a:cs typeface="Arial"/>
              <a:sym typeface="Arial"/>
            </a:endParaRPr>
          </a:p>
          <a:p>
            <a:pPr marL="0" marR="0" lvl="0" indent="0" algn="ctr" rtl="0">
              <a:lnSpc>
                <a:spcPct val="130000"/>
              </a:lnSpc>
              <a:spcBef>
                <a:spcPts val="0"/>
              </a:spcBef>
              <a:spcAft>
                <a:spcPts val="0"/>
              </a:spcAft>
              <a:buClr>
                <a:srgbClr val="000000"/>
              </a:buClr>
              <a:buSzPts val="900"/>
              <a:buFont typeface="Arial"/>
              <a:buNone/>
            </a:pPr>
            <a:r>
              <a:rPr lang="ja-JP" sz="900" b="1" i="0" u="none" strike="noStrike" cap="none">
                <a:solidFill>
                  <a:schemeClr val="lt1"/>
                </a:solidFill>
                <a:latin typeface="Arial"/>
                <a:ea typeface="Arial"/>
                <a:cs typeface="Arial"/>
                <a:sym typeface="Arial"/>
              </a:rPr>
              <a:t>①②③④⑤</a:t>
            </a:r>
            <a:endParaRPr sz="900" b="1" i="0" u="none" strike="noStrike" cap="none">
              <a:solidFill>
                <a:schemeClr val="lt1"/>
              </a:solidFill>
              <a:latin typeface="Arial"/>
              <a:ea typeface="Arial"/>
              <a:cs typeface="Arial"/>
              <a:sym typeface="Arial"/>
            </a:endParaRPr>
          </a:p>
        </p:txBody>
      </p:sp>
      <p:sp>
        <p:nvSpPr>
          <p:cNvPr id="305" name="Google Shape;305;p14"/>
          <p:cNvSpPr txBox="1"/>
          <p:nvPr/>
        </p:nvSpPr>
        <p:spPr>
          <a:xfrm>
            <a:off x="657070" y="1120548"/>
            <a:ext cx="4636492" cy="929060"/>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ja-JP" sz="1250" b="0" i="0" u="none" strike="noStrike" cap="none">
                <a:solidFill>
                  <a:srgbClr val="000000"/>
                </a:solidFill>
                <a:latin typeface="Arial"/>
                <a:ea typeface="Arial"/>
                <a:cs typeface="Arial"/>
                <a:sym typeface="Arial"/>
              </a:rPr>
              <a:t>映画前に上映するCM。</a:t>
            </a:r>
            <a:br>
              <a:rPr lang="ja-JP" sz="1250" b="0" i="0" u="none" strike="noStrike" cap="none">
                <a:solidFill>
                  <a:srgbClr val="000000"/>
                </a:solidFill>
                <a:latin typeface="Arial"/>
                <a:ea typeface="Arial"/>
                <a:cs typeface="Arial"/>
                <a:sym typeface="Arial"/>
              </a:rPr>
            </a:br>
            <a:r>
              <a:rPr lang="ja-JP" sz="1250" b="0" i="0" u="none" strike="noStrike" cap="none">
                <a:solidFill>
                  <a:srgbClr val="000000"/>
                </a:solidFill>
                <a:latin typeface="Arial"/>
                <a:ea typeface="Arial"/>
                <a:cs typeface="Arial"/>
                <a:sym typeface="Arial"/>
              </a:rPr>
              <a:t>多くのお客さまが視聴するため訴求力が高いです。</a:t>
            </a:r>
            <a:endParaRPr sz="1250" b="0" i="0" u="none" strike="noStrike" cap="none">
              <a:solidFill>
                <a:srgbClr val="000000"/>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250"/>
              <a:buFont typeface="Arial"/>
              <a:buNone/>
            </a:pPr>
            <a:r>
              <a:rPr lang="ja-JP" sz="1200" b="0" i="0" u="none" strike="noStrike" cap="none">
                <a:solidFill>
                  <a:srgbClr val="000000"/>
                </a:solidFill>
                <a:latin typeface="Arial"/>
                <a:ea typeface="Arial"/>
                <a:cs typeface="Arial"/>
                <a:sym typeface="Arial"/>
              </a:rPr>
              <a:t>＊総作品数約27ch</a:t>
            </a:r>
            <a:r>
              <a:rPr lang="ja-JP" sz="1200" b="0" i="0" u="none" strike="noStrike" cap="none" baseline="30000">
                <a:solidFill>
                  <a:srgbClr val="000000"/>
                </a:solidFill>
                <a:latin typeface="Arial"/>
                <a:ea typeface="Arial"/>
                <a:cs typeface="Arial"/>
                <a:sym typeface="Arial"/>
              </a:rPr>
              <a:t>※2</a:t>
            </a:r>
            <a:endParaRPr sz="1200" b="0" i="0" u="none" strike="noStrike" cap="none">
              <a:solidFill>
                <a:srgbClr val="000000"/>
              </a:solidFill>
              <a:latin typeface="Arial"/>
              <a:ea typeface="Arial"/>
              <a:cs typeface="Arial"/>
              <a:sym typeface="Arial"/>
            </a:endParaRPr>
          </a:p>
        </p:txBody>
      </p:sp>
      <p:pic>
        <p:nvPicPr>
          <p:cNvPr id="306" name="Google Shape;306;p14"/>
          <p:cNvPicPr preferRelativeResize="0"/>
          <p:nvPr/>
        </p:nvPicPr>
        <p:blipFill rotWithShape="1">
          <a:blip r:embed="rId4">
            <a:alphaModFix/>
          </a:blip>
          <a:srcRect/>
          <a:stretch/>
        </p:blipFill>
        <p:spPr>
          <a:xfrm>
            <a:off x="899465" y="6658744"/>
            <a:ext cx="912348" cy="525195"/>
          </a:xfrm>
          <a:prstGeom prst="round2SameRect">
            <a:avLst>
              <a:gd name="adj1" fmla="val 0"/>
              <a:gd name="adj2" fmla="val 0"/>
            </a:avLst>
          </a:prstGeom>
          <a:noFill/>
          <a:ln>
            <a:noFill/>
          </a:ln>
        </p:spPr>
      </p:pic>
      <p:pic>
        <p:nvPicPr>
          <p:cNvPr id="307" name="Google Shape;307;p14" descr="グラフィカル ユーザー インターフェイス が含まれている画像&#10;&#10;自動的に生成された説明"/>
          <p:cNvPicPr preferRelativeResize="0"/>
          <p:nvPr/>
        </p:nvPicPr>
        <p:blipFill rotWithShape="1">
          <a:blip r:embed="rId5">
            <a:alphaModFix/>
          </a:blip>
          <a:srcRect/>
          <a:stretch/>
        </p:blipFill>
        <p:spPr>
          <a:xfrm>
            <a:off x="1967862" y="6666643"/>
            <a:ext cx="919859" cy="517297"/>
          </a:xfrm>
          <a:prstGeom prst="rect">
            <a:avLst/>
          </a:prstGeom>
          <a:noFill/>
          <a:ln>
            <a:noFill/>
          </a:ln>
        </p:spPr>
      </p:pic>
      <p:sp>
        <p:nvSpPr>
          <p:cNvPr id="308" name="Google Shape;308;p14"/>
          <p:cNvSpPr txBox="1"/>
          <p:nvPr/>
        </p:nvSpPr>
        <p:spPr>
          <a:xfrm>
            <a:off x="494251" y="6760824"/>
            <a:ext cx="34350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p:txBody>
      </p:sp>
      <p:grpSp>
        <p:nvGrpSpPr>
          <p:cNvPr id="309" name="Google Shape;309;p14"/>
          <p:cNvGrpSpPr/>
          <p:nvPr/>
        </p:nvGrpSpPr>
        <p:grpSpPr>
          <a:xfrm>
            <a:off x="837754" y="3182398"/>
            <a:ext cx="4161860" cy="2648266"/>
            <a:chOff x="824918" y="2926025"/>
            <a:chExt cx="4161860" cy="2648266"/>
          </a:xfrm>
        </p:grpSpPr>
        <p:pic>
          <p:nvPicPr>
            <p:cNvPr id="310" name="Google Shape;310;p14"/>
            <p:cNvPicPr preferRelativeResize="0"/>
            <p:nvPr/>
          </p:nvPicPr>
          <p:blipFill rotWithShape="1">
            <a:blip r:embed="rId6">
              <a:alphaModFix/>
            </a:blip>
            <a:srcRect/>
            <a:stretch/>
          </p:blipFill>
          <p:spPr>
            <a:xfrm>
              <a:off x="824918" y="2926025"/>
              <a:ext cx="4066376" cy="2457637"/>
            </a:xfrm>
            <a:prstGeom prst="rect">
              <a:avLst/>
            </a:prstGeom>
            <a:noFill/>
            <a:ln>
              <a:noFill/>
            </a:ln>
          </p:spPr>
        </p:pic>
        <p:sp>
          <p:nvSpPr>
            <p:cNvPr id="311" name="Google Shape;311;p14"/>
            <p:cNvSpPr txBox="1"/>
            <p:nvPr/>
          </p:nvSpPr>
          <p:spPr>
            <a:xfrm>
              <a:off x="2653057" y="5321955"/>
              <a:ext cx="2333721" cy="252336"/>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※上記はAirbus A350-900型機機材</a:t>
              </a:r>
              <a:endParaRPr sz="800" b="0" i="0" u="none" strike="noStrike" cap="none">
                <a:solidFill>
                  <a:schemeClr val="dk1"/>
                </a:solidFill>
                <a:latin typeface="Arial"/>
                <a:ea typeface="Arial"/>
                <a:cs typeface="Arial"/>
                <a:sym typeface="Arial"/>
              </a:endParaRPr>
            </a:p>
          </p:txBody>
        </p:sp>
      </p:grpSp>
      <p:grpSp>
        <p:nvGrpSpPr>
          <p:cNvPr id="312" name="Google Shape;312;p14"/>
          <p:cNvGrpSpPr/>
          <p:nvPr/>
        </p:nvGrpSpPr>
        <p:grpSpPr>
          <a:xfrm>
            <a:off x="680230" y="2412416"/>
            <a:ext cx="3913566" cy="627824"/>
            <a:chOff x="790556" y="2185702"/>
            <a:chExt cx="3913566" cy="627824"/>
          </a:xfrm>
        </p:grpSpPr>
        <p:sp>
          <p:nvSpPr>
            <p:cNvPr id="313" name="Google Shape;313;p14"/>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月間想定再生回数</a:t>
              </a:r>
              <a:endParaRPr sz="1400" b="0" i="0" u="none" strike="noStrike" cap="none" baseline="30000">
                <a:solidFill>
                  <a:schemeClr val="dk1"/>
                </a:solidFill>
                <a:latin typeface="Arial"/>
                <a:ea typeface="Arial"/>
                <a:cs typeface="Arial"/>
                <a:sym typeface="Arial"/>
              </a:endParaRPr>
            </a:p>
          </p:txBody>
        </p:sp>
        <p:sp>
          <p:nvSpPr>
            <p:cNvPr id="314" name="Google Shape;314;p14"/>
            <p:cNvSpPr txBox="1"/>
            <p:nvPr/>
          </p:nvSpPr>
          <p:spPr>
            <a:xfrm>
              <a:off x="3286392" y="2185702"/>
              <a:ext cx="1417730"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a:solidFill>
                    <a:srgbClr val="000000"/>
                  </a:solidFill>
                  <a:highlight>
                    <a:srgbClr val="F5F5F5"/>
                  </a:highlight>
                  <a:latin typeface="Arial"/>
                  <a:ea typeface="Arial"/>
                  <a:cs typeface="Arial"/>
                  <a:sym typeface="Arial"/>
                </a:rPr>
                <a:t>   41</a:t>
              </a:r>
              <a:r>
                <a:rPr lang="ja-JP" sz="1200" b="0" i="0" u="none" strike="noStrike" cap="none">
                  <a:solidFill>
                    <a:srgbClr val="000000"/>
                  </a:solidFill>
                  <a:highlight>
                    <a:srgbClr val="F5F5F5"/>
                  </a:highlight>
                  <a:latin typeface="Arial"/>
                  <a:ea typeface="Arial"/>
                  <a:cs typeface="Arial"/>
                  <a:sym typeface="Arial"/>
                </a:rPr>
                <a:t>万回</a:t>
              </a:r>
              <a:r>
                <a:rPr lang="ja-JP" sz="1200" b="0" i="0" u="none" strike="noStrike" cap="none" baseline="30000">
                  <a:solidFill>
                    <a:srgbClr val="000000"/>
                  </a:solidFill>
                  <a:latin typeface="Arial"/>
                  <a:ea typeface="Arial"/>
                  <a:cs typeface="Arial"/>
                  <a:sym typeface="Arial"/>
                </a:rPr>
                <a:t>※3</a:t>
              </a:r>
              <a:endParaRPr sz="2000" b="0" i="0" u="none" strike="noStrike" cap="none" baseline="30000">
                <a:solidFill>
                  <a:srgbClr val="000000"/>
                </a:solidFill>
                <a:highlight>
                  <a:srgbClr val="F5F5F5"/>
                </a:highlight>
                <a:latin typeface="Arial"/>
                <a:ea typeface="Arial"/>
                <a:cs typeface="Arial"/>
                <a:sym typeface="Arial"/>
              </a:endParaRPr>
            </a:p>
          </p:txBody>
        </p:sp>
      </p:grpSp>
      <p:sp>
        <p:nvSpPr>
          <p:cNvPr id="315" name="Google Shape;315;p14"/>
          <p:cNvSpPr txBox="1"/>
          <p:nvPr/>
        </p:nvSpPr>
        <p:spPr>
          <a:xfrm>
            <a:off x="2223504" y="2654625"/>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国内線新型機 約</a:t>
            </a:r>
            <a:endParaRPr sz="1000" b="0" i="0" u="none" strike="noStrike" cap="none" baseline="30000">
              <a:solidFill>
                <a:schemeClr val="dk1"/>
              </a:solidFill>
              <a:latin typeface="Arial"/>
              <a:ea typeface="Arial"/>
              <a:cs typeface="Arial"/>
              <a:sym typeface="Arial"/>
            </a:endParaRPr>
          </a:p>
        </p:txBody>
      </p:sp>
      <p:graphicFrame>
        <p:nvGraphicFramePr>
          <p:cNvPr id="316" name="Google Shape;316;p14"/>
          <p:cNvGraphicFramePr/>
          <p:nvPr/>
        </p:nvGraphicFramePr>
        <p:xfrm>
          <a:off x="5302958" y="1162429"/>
          <a:ext cx="5178250" cy="5276675"/>
        </p:xfrm>
        <a:graphic>
          <a:graphicData uri="http://schemas.openxmlformats.org/drawingml/2006/table">
            <a:tbl>
              <a:tblPr firstCol="1" bandRow="1">
                <a:noFill/>
                <a:tableStyleId>{00B5FACB-EEB9-4DDA-9D02-248EF6438E66}</a:tableStyleId>
              </a:tblPr>
              <a:tblGrid>
                <a:gridCol w="990775">
                  <a:extLst>
                    <a:ext uri="{9D8B030D-6E8A-4147-A177-3AD203B41FA5}">
                      <a16:colId xmlns:a16="http://schemas.microsoft.com/office/drawing/2014/main" val="20000"/>
                    </a:ext>
                  </a:extLst>
                </a:gridCol>
                <a:gridCol w="4187475">
                  <a:extLst>
                    <a:ext uri="{9D8B030D-6E8A-4147-A177-3AD203B41FA5}">
                      <a16:colId xmlns:a16="http://schemas.microsoft.com/office/drawing/2014/main" val="20001"/>
                    </a:ext>
                  </a:extLst>
                </a:gridCol>
              </a:tblGrid>
              <a:tr h="6037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上映メディア</a:t>
                      </a:r>
                      <a:endParaRPr sz="1000" u="none" strike="noStrike" cap="none">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JAL運航機材　国内線個人用モニター</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solidFill>
                            <a:srgbClr val="FF0000"/>
                          </a:solidFill>
                          <a:latin typeface="Arial"/>
                          <a:ea typeface="Arial"/>
                          <a:cs typeface="Arial"/>
                          <a:sym typeface="Arial"/>
                        </a:rPr>
                        <a:t>対象クラス：全クラス　全言語共通</a:t>
                      </a:r>
                      <a:endParaRPr sz="1400" u="none" strike="noStrike" cap="none"/>
                    </a:p>
                  </a:txBody>
                  <a:tcPr marL="180000" marR="180000" marT="108000" marB="108000" anchor="ctr"/>
                </a:tc>
                <a:extLst>
                  <a:ext uri="{0D108BD9-81ED-4DB2-BD59-A6C34878D82A}">
                    <a16:rowId xmlns:a16="http://schemas.microsoft.com/office/drawing/2014/main" val="10000"/>
                  </a:ext>
                </a:extLst>
              </a:tr>
              <a:tr h="7234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上映便数</a:t>
                      </a:r>
                      <a:endParaRPr sz="1000" u="none" strike="noStrike" cap="none">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a:solidFill>
                            <a:srgbClr val="000000"/>
                          </a:solidFill>
                          <a:latin typeface="Arial"/>
                          <a:ea typeface="Arial"/>
                          <a:cs typeface="Arial"/>
                          <a:sym typeface="Arial"/>
                        </a:rPr>
                        <a:t>Airbus A350-900型機・Boeing 787-8型機　約</a:t>
                      </a:r>
                      <a:r>
                        <a:rPr lang="ja-JP" sz="1000" b="0" i="0" u="none" strike="noStrike" cap="none">
                          <a:solidFill>
                            <a:schemeClr val="dk1"/>
                          </a:solidFill>
                          <a:latin typeface="Arial"/>
                          <a:ea typeface="Arial"/>
                          <a:cs typeface="Arial"/>
                          <a:sym typeface="Arial"/>
                        </a:rPr>
                        <a:t>2,700便</a:t>
                      </a:r>
                      <a:r>
                        <a:rPr lang="ja-JP" sz="1000" u="none" strike="noStrike" cap="none" baseline="30000">
                          <a:latin typeface="Arial"/>
                          <a:ea typeface="Arial"/>
                          <a:cs typeface="Arial"/>
                          <a:sym typeface="Arial"/>
                        </a:rPr>
                        <a:t>※1</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00"/>
                        <a:buFont typeface="Arial"/>
                        <a:buNone/>
                      </a:pPr>
                      <a:r>
                        <a:rPr lang="ja-JP" sz="800" b="0" i="0" u="none" strike="noStrike" cap="none">
                          <a:solidFill>
                            <a:srgbClr val="000000"/>
                          </a:solidFill>
                          <a:latin typeface="Arial"/>
                          <a:ea typeface="Arial"/>
                          <a:cs typeface="Arial"/>
                          <a:sym typeface="Arial"/>
                        </a:rPr>
                        <a:t>※別途、一部国際線機材の国内転用、及び、</a:t>
                      </a:r>
                      <a:r>
                        <a:rPr lang="ja-JP" sz="800" u="none" strike="noStrike" cap="none">
                          <a:latin typeface="Arial"/>
                          <a:ea typeface="Arial"/>
                          <a:cs typeface="Arial"/>
                          <a:sym typeface="Arial"/>
                        </a:rPr>
                        <a:t>チャーターを含む臨時便でも上映する場合があります。</a:t>
                      </a:r>
                      <a:endParaRPr sz="8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1"/>
                  </a:ext>
                </a:extLst>
              </a:tr>
              <a:tr h="5800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上映路線</a:t>
                      </a:r>
                      <a:endParaRPr sz="1000" u="none" strike="noStrike" cap="none">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羽田＝伊丹・新千歳・福岡・那覇、伊丹＝那覇 線</a:t>
                      </a:r>
                      <a:endParaRPr sz="10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2"/>
                  </a:ext>
                </a:extLst>
              </a:tr>
              <a:tr h="4103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上映秒数</a:t>
                      </a:r>
                      <a:endParaRPr sz="1000" u="none" strike="noStrike" cap="none">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15秒　</a:t>
                      </a:r>
                      <a:r>
                        <a:rPr lang="ja-JP" sz="900" u="none" strike="noStrike" cap="none">
                          <a:latin typeface="Arial"/>
                          <a:ea typeface="Arial"/>
                          <a:cs typeface="Arial"/>
                          <a:sym typeface="Arial"/>
                        </a:rPr>
                        <a:t>※上映順はお任せいただきます。 </a:t>
                      </a:r>
                      <a:endParaRPr sz="10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3"/>
                  </a:ext>
                </a:extLst>
              </a:tr>
              <a:tr h="4103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販売枠数</a:t>
                      </a:r>
                      <a:endParaRPr sz="1000" u="none" strike="noStrike" cap="none">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5枠</a:t>
                      </a:r>
                      <a:r>
                        <a:rPr lang="ja-JP" sz="1000" b="0" i="0" u="none" strike="noStrike" cap="none">
                          <a:solidFill>
                            <a:schemeClr val="dk1"/>
                          </a:solidFill>
                          <a:latin typeface="Arial"/>
                          <a:ea typeface="Arial"/>
                          <a:cs typeface="Arial"/>
                          <a:sym typeface="Arial"/>
                        </a:rPr>
                        <a:t>   </a:t>
                      </a:r>
                      <a:r>
                        <a:rPr lang="ja-JP" sz="900" b="0" i="0" u="none" strike="noStrike" cap="none">
                          <a:solidFill>
                            <a:schemeClr val="dk1"/>
                          </a:solidFill>
                          <a:latin typeface="Arial"/>
                          <a:ea typeface="Arial"/>
                          <a:cs typeface="Arial"/>
                          <a:sym typeface="Arial"/>
                        </a:rPr>
                        <a:t> </a:t>
                      </a:r>
                      <a:r>
                        <a:rPr lang="ja-JP" sz="900" b="0" i="0" u="none" strike="noStrike" cap="none">
                          <a:solidFill>
                            <a:srgbClr val="000000"/>
                          </a:solidFill>
                          <a:latin typeface="Arial"/>
                          <a:ea typeface="Arial"/>
                          <a:cs typeface="Arial"/>
                          <a:sym typeface="Arial"/>
                        </a:rPr>
                        <a:t>※1社につき2枠/月まで購入可。</a:t>
                      </a:r>
                      <a:endParaRPr sz="10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4"/>
                  </a:ext>
                </a:extLst>
              </a:tr>
              <a:tr h="5627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上映期間 </a:t>
                      </a:r>
                      <a:endParaRPr sz="1000" u="none" strike="noStrike" cap="none">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1カ月間（毎月1日〜末日）</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100"/>
                        <a:buFont typeface="Arial"/>
                        <a:buNone/>
                      </a:pPr>
                      <a:r>
                        <a:rPr lang="ja-JP" sz="800" u="none" strike="noStrike" cap="none">
                          <a:latin typeface="Arial"/>
                          <a:ea typeface="Arial"/>
                          <a:cs typeface="Arial"/>
                          <a:sym typeface="Arial"/>
                        </a:rPr>
                        <a:t>※機材繰りなどの諸事情により上映開始日・終了日が前後する場合があります。</a:t>
                      </a:r>
                      <a:endParaRPr sz="8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5"/>
                  </a:ext>
                </a:extLst>
              </a:tr>
              <a:tr h="4103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料金</a:t>
                      </a:r>
                      <a:endParaRPr sz="1000" u="none" strike="noStrike" cap="none">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a:solidFill>
                            <a:schemeClr val="dk1"/>
                          </a:solidFill>
                          <a:latin typeface="Arial"/>
                          <a:ea typeface="Arial"/>
                          <a:cs typeface="Arial"/>
                          <a:sym typeface="Arial"/>
                        </a:rPr>
                        <a:t>2,500,000円/枠/月 </a:t>
                      </a:r>
                      <a:r>
                        <a:rPr lang="ja-JP" sz="1000" b="0" i="0" u="none" strike="noStrike" cap="none">
                          <a:solidFill>
                            <a:srgbClr val="000000"/>
                          </a:solidFill>
                          <a:latin typeface="Arial"/>
                          <a:ea typeface="Arial"/>
                          <a:cs typeface="Arial"/>
                          <a:sym typeface="Arial"/>
                        </a:rPr>
                        <a:t>（税抜）</a:t>
                      </a:r>
                      <a:endParaRPr sz="1000" b="0" i="0" u="none" strike="noStrike" cap="none">
                        <a:solidFill>
                          <a:srgbClr val="000000"/>
                        </a:solidFill>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6"/>
                  </a:ext>
                </a:extLst>
              </a:tr>
              <a:tr h="4103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料金適用期間</a:t>
                      </a:r>
                      <a:endParaRPr sz="1000" u="none" strike="noStrike" cap="none">
                        <a:solidFill>
                          <a:schemeClr val="lt1"/>
                        </a:solidFill>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a:solidFill>
                            <a:schemeClr val="dk1"/>
                          </a:solidFill>
                          <a:latin typeface="Arial"/>
                          <a:ea typeface="Arial"/>
                          <a:cs typeface="Arial"/>
                          <a:sym typeface="Arial"/>
                        </a:rPr>
                        <a:t>2025年4月～2026年3月上映分</a:t>
                      </a:r>
                      <a:endParaRPr sz="1000" b="0" i="0" u="none" strike="noStrike" cap="none">
                        <a:solidFill>
                          <a:schemeClr val="dk1"/>
                        </a:solidFill>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7"/>
                  </a:ext>
                </a:extLst>
              </a:tr>
              <a:tr h="5669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納品日</a:t>
                      </a:r>
                      <a:endParaRPr sz="1000" u="none" strike="noStrike" cap="none">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a:solidFill>
                            <a:srgbClr val="000000"/>
                          </a:solidFill>
                          <a:latin typeface="Arial"/>
                          <a:ea typeface="Arial"/>
                          <a:cs typeface="Arial"/>
                          <a:sym typeface="Arial"/>
                        </a:rPr>
                        <a:t>上映開始の前々月13日頃</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ja-JP" sz="800" b="0" i="0" u="none" strike="noStrike" cap="none">
                          <a:solidFill>
                            <a:srgbClr val="000000"/>
                          </a:solidFill>
                          <a:latin typeface="Arial"/>
                          <a:ea typeface="Arial"/>
                          <a:cs typeface="Arial"/>
                          <a:sym typeface="Arial"/>
                        </a:rPr>
                        <a:t>※具体的な日付はお問い合わせください。</a:t>
                      </a:r>
                      <a:endParaRPr sz="1400" u="none" strike="noStrike" cap="none"/>
                    </a:p>
                  </a:txBody>
                  <a:tcPr marL="180000" marR="180000" marT="108000" marB="108000" anchor="ctr"/>
                </a:tc>
                <a:extLst>
                  <a:ext uri="{0D108BD9-81ED-4DB2-BD59-A6C34878D82A}">
                    <a16:rowId xmlns:a16="http://schemas.microsoft.com/office/drawing/2014/main" val="10008"/>
                  </a:ext>
                </a:extLst>
              </a:tr>
              <a:tr h="5984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備考</a:t>
                      </a:r>
                      <a:endParaRPr sz="1000" u="none" strike="noStrike" cap="none">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・30秒単位でのスキップ・早送り可</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・個人モニター上での外部遷移は不可</a:t>
                      </a:r>
                      <a:endParaRPr sz="10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9"/>
                  </a:ext>
                </a:extLst>
              </a:tr>
            </a:tbl>
          </a:graphicData>
        </a:graphic>
      </p:graphicFrame>
      <p:sp>
        <p:nvSpPr>
          <p:cNvPr id="317" name="Google Shape;317;p14"/>
          <p:cNvSpPr txBox="1"/>
          <p:nvPr/>
        </p:nvSpPr>
        <p:spPr>
          <a:xfrm>
            <a:off x="2120437" y="1805501"/>
            <a:ext cx="1430965" cy="2154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（25年3月実績）</a:t>
            </a:r>
            <a:endParaRPr sz="1400" b="0" i="0" u="none" strike="noStrike" cap="none">
              <a:solidFill>
                <a:srgbClr val="000000"/>
              </a:solidFill>
              <a:latin typeface="Arial"/>
              <a:ea typeface="Arial"/>
              <a:cs typeface="Arial"/>
              <a:sym typeface="Arial"/>
            </a:endParaRPr>
          </a:p>
        </p:txBody>
      </p:sp>
      <p:sp>
        <p:nvSpPr>
          <p:cNvPr id="318" name="Google Shape;318;p14"/>
          <p:cNvSpPr txBox="1"/>
          <p:nvPr/>
        </p:nvSpPr>
        <p:spPr>
          <a:xfrm>
            <a:off x="5165705" y="6499750"/>
            <a:ext cx="5397337" cy="101562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000"/>
              <a:buFont typeface="Arial"/>
              <a:buNone/>
            </a:pPr>
            <a:r>
              <a:rPr lang="ja-JP" sz="800" b="0" i="0" u="none" strike="noStrike" cap="none">
                <a:solidFill>
                  <a:schemeClr val="dk1"/>
                </a:solidFill>
                <a:latin typeface="Arial"/>
                <a:ea typeface="Arial"/>
                <a:cs typeface="Arial"/>
                <a:sym typeface="Arial"/>
              </a:rPr>
              <a:t>※1：24年4月～25年3月平均（JAL保有データ） </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a:solidFill>
                  <a:schemeClr val="dk1"/>
                </a:solidFill>
                <a:latin typeface="Arial"/>
                <a:ea typeface="Arial"/>
                <a:cs typeface="Arial"/>
                <a:sym typeface="Arial"/>
              </a:rPr>
              <a:t>※2：</a:t>
            </a:r>
            <a:r>
              <a:rPr lang="ja-JP" sz="800" b="0" i="0" u="none" strike="noStrike" cap="none">
                <a:solidFill>
                  <a:srgbClr val="000000"/>
                </a:solidFill>
                <a:latin typeface="Arial"/>
                <a:ea typeface="Arial"/>
                <a:cs typeface="Arial"/>
                <a:sym typeface="Arial"/>
              </a:rPr>
              <a:t>総作品数は月ごとに変動します。国際線機材の国内転用運航便では</a:t>
            </a:r>
            <a:r>
              <a:rPr lang="ja-JP" sz="800" b="0" i="0" u="none" strike="noStrike" cap="none">
                <a:solidFill>
                  <a:schemeClr val="dk1"/>
                </a:solidFill>
                <a:latin typeface="Arial"/>
                <a:ea typeface="Arial"/>
                <a:cs typeface="Arial"/>
                <a:sym typeface="Arial"/>
              </a:rPr>
              <a:t>作品数が異なります。　</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a:solidFill>
                  <a:schemeClr val="dk1"/>
                </a:solidFill>
                <a:latin typeface="Arial"/>
                <a:ea typeface="Arial"/>
                <a:cs typeface="Arial"/>
                <a:sym typeface="Arial"/>
              </a:rPr>
              <a:t>※3：JAL保有データ（参考値。回数保障ではありません。）</a:t>
            </a:r>
            <a:endParaRPr sz="800" b="0" i="0" u="none" strike="noStrike" cap="none">
              <a:solidFill>
                <a:srgbClr val="FF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900"/>
              <a:buFont typeface="Arial"/>
              <a:buNone/>
            </a:pPr>
            <a:r>
              <a:rPr lang="ja-JP" sz="800" b="0" i="0" u="none" strike="noStrike" cap="none">
                <a:solidFill>
                  <a:schemeClr val="dk1"/>
                </a:solidFill>
                <a:latin typeface="Arial"/>
                <a:ea typeface="Arial"/>
                <a:cs typeface="Arial"/>
                <a:sym typeface="Arial"/>
              </a:rPr>
              <a:t>※再生・早送り・巻き戻し等の操作を行う際、画面上CMに重なるように操作ボタン等が数秒間表示されます。</a:t>
            </a: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その他、運航上のアナウンス発生時には再生が一時中断等される場合があります。</a:t>
            </a:r>
            <a:br>
              <a:rPr lang="ja-JP" sz="800" b="0" i="0" u="none" strike="noStrike" cap="none">
                <a:solidFill>
                  <a:schemeClr val="dk1"/>
                </a:solidFill>
                <a:latin typeface="Arial"/>
                <a:ea typeface="Arial"/>
                <a:cs typeface="Arial"/>
                <a:sym typeface="Arial"/>
              </a:rPr>
            </a:br>
            <a:endParaRPr sz="800" b="0" i="0" u="none" strike="noStrike" cap="none">
              <a:solidFill>
                <a:schemeClr val="dk1"/>
              </a:solidFill>
              <a:highlight>
                <a:srgbClr val="FFFF00"/>
              </a:highlight>
              <a:latin typeface="Arial"/>
              <a:ea typeface="Arial"/>
              <a:cs typeface="Arial"/>
              <a:sym typeface="Arial"/>
            </a:endParaRPr>
          </a:p>
        </p:txBody>
      </p:sp>
      <p:grpSp>
        <p:nvGrpSpPr>
          <p:cNvPr id="319" name="Google Shape;319;p14"/>
          <p:cNvGrpSpPr/>
          <p:nvPr/>
        </p:nvGrpSpPr>
        <p:grpSpPr>
          <a:xfrm>
            <a:off x="387833" y="5974731"/>
            <a:ext cx="4896754" cy="326871"/>
            <a:chOff x="434568" y="5145443"/>
            <a:chExt cx="4896754" cy="326871"/>
          </a:xfrm>
        </p:grpSpPr>
        <p:pic>
          <p:nvPicPr>
            <p:cNvPr id="320" name="Google Shape;320;p14"/>
            <p:cNvPicPr preferRelativeResize="0"/>
            <p:nvPr/>
          </p:nvPicPr>
          <p:blipFill rotWithShape="1">
            <a:blip r:embed="rId7">
              <a:alphaModFix/>
            </a:blip>
            <a:srcRect/>
            <a:stretch/>
          </p:blipFill>
          <p:spPr>
            <a:xfrm rot="-1800000">
              <a:off x="478360" y="5189235"/>
              <a:ext cx="239286" cy="239286"/>
            </a:xfrm>
            <a:prstGeom prst="rect">
              <a:avLst/>
            </a:prstGeom>
            <a:noFill/>
            <a:ln>
              <a:noFill/>
            </a:ln>
          </p:spPr>
        </p:pic>
        <p:cxnSp>
          <p:nvCxnSpPr>
            <p:cNvPr id="321" name="Google Shape;321;p14"/>
            <p:cNvCxnSpPr/>
            <p:nvPr/>
          </p:nvCxnSpPr>
          <p:spPr>
            <a:xfrm>
              <a:off x="746855" y="5349167"/>
              <a:ext cx="4584467" cy="0"/>
            </a:xfrm>
            <a:prstGeom prst="straightConnector1">
              <a:avLst/>
            </a:prstGeom>
            <a:noFill/>
            <a:ln w="9525" cap="flat" cmpd="sng">
              <a:solidFill>
                <a:schemeClr val="dk1"/>
              </a:solidFill>
              <a:prstDash val="solid"/>
              <a:miter lim="800000"/>
              <a:headEnd type="none" w="sm" len="sm"/>
              <a:tailEnd type="none" w="sm" len="sm"/>
            </a:ln>
          </p:spPr>
        </p:cxnSp>
      </p:grpSp>
      <p:sp>
        <p:nvSpPr>
          <p:cNvPr id="322" name="Google Shape;322;p14"/>
          <p:cNvSpPr txBox="1"/>
          <p:nvPr/>
        </p:nvSpPr>
        <p:spPr>
          <a:xfrm>
            <a:off x="680970" y="5920312"/>
            <a:ext cx="2995206" cy="293117"/>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映画前CM上映までの流れ</a:t>
            </a:r>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16"/>
          <p:cNvSpPr/>
          <p:nvPr/>
        </p:nvSpPr>
        <p:spPr>
          <a:xfrm>
            <a:off x="4100867" y="6607943"/>
            <a:ext cx="978653" cy="511913"/>
          </a:xfrm>
          <a:prstGeom prst="rect">
            <a:avLst/>
          </a:prstGeom>
          <a:solidFill>
            <a:srgbClr val="595959"/>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シートベルトサイン等　</a:t>
            </a:r>
            <a:endParaRPr sz="6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r>
              <a:rPr lang="ja-JP" sz="700" b="0" i="0" u="none" strike="noStrike" cap="none">
                <a:solidFill>
                  <a:schemeClr val="lt1"/>
                </a:solidFill>
                <a:latin typeface="Arial"/>
                <a:ea typeface="Arial"/>
                <a:cs typeface="Arial"/>
                <a:sym typeface="Arial"/>
              </a:rPr>
              <a:t>→</a:t>
            </a:r>
            <a:endParaRPr sz="7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lt1"/>
                </a:solidFill>
                <a:latin typeface="Arial"/>
                <a:ea typeface="Arial"/>
                <a:cs typeface="Arial"/>
                <a:sym typeface="Arial"/>
              </a:rPr>
              <a:t>本編</a:t>
            </a:r>
            <a:r>
              <a:rPr lang="ja-JP" sz="7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29" name="Google Shape;329;p16"/>
          <p:cNvSpPr txBox="1"/>
          <p:nvPr/>
        </p:nvSpPr>
        <p:spPr>
          <a:xfrm>
            <a:off x="772005" y="563513"/>
            <a:ext cx="6956068"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ja-JP" sz="2000" b="1" i="0" u="none" strike="noStrike" cap="none" dirty="0">
                <a:solidFill>
                  <a:srgbClr val="FF0000"/>
                </a:solidFill>
                <a:latin typeface="Arial"/>
                <a:ea typeface="Arial"/>
                <a:cs typeface="Arial"/>
                <a:sym typeface="Arial"/>
              </a:rPr>
              <a:t>国内線 </a:t>
            </a:r>
            <a:r>
              <a:rPr lang="ja-JP" sz="2000" b="1" i="0" u="none" strike="noStrike" cap="none" dirty="0">
                <a:solidFill>
                  <a:schemeClr val="dk1"/>
                </a:solidFill>
                <a:latin typeface="Arial"/>
                <a:ea typeface="Arial"/>
                <a:cs typeface="Arial"/>
                <a:sym typeface="Arial"/>
                <a:hlinkClick r:id="rId3"/>
              </a:rPr>
              <a:t>ビデオ前CM</a:t>
            </a:r>
            <a:endParaRPr sz="1600" b="1" i="0" u="none" strike="noStrike" cap="none" dirty="0">
              <a:solidFill>
                <a:schemeClr val="dk1"/>
              </a:solidFill>
              <a:latin typeface="Arial"/>
              <a:ea typeface="Arial"/>
              <a:cs typeface="Arial"/>
              <a:sym typeface="Arial"/>
            </a:endParaRPr>
          </a:p>
        </p:txBody>
      </p:sp>
      <p:cxnSp>
        <p:nvCxnSpPr>
          <p:cNvPr id="330" name="Google Shape;330;p16"/>
          <p:cNvCxnSpPr/>
          <p:nvPr/>
        </p:nvCxnSpPr>
        <p:spPr>
          <a:xfrm>
            <a:off x="772005" y="1039399"/>
            <a:ext cx="9311973" cy="0"/>
          </a:xfrm>
          <a:prstGeom prst="straightConnector1">
            <a:avLst/>
          </a:prstGeom>
          <a:noFill/>
          <a:ln w="9525" cap="flat" cmpd="sng">
            <a:solidFill>
              <a:schemeClr val="dk1"/>
            </a:solidFill>
            <a:prstDash val="solid"/>
            <a:miter lim="800000"/>
            <a:headEnd type="none" w="sm" len="sm"/>
            <a:tailEnd type="none" w="sm" len="sm"/>
          </a:ln>
        </p:spPr>
      </p:cxnSp>
      <p:graphicFrame>
        <p:nvGraphicFramePr>
          <p:cNvPr id="331" name="Google Shape;331;p16"/>
          <p:cNvGraphicFramePr/>
          <p:nvPr/>
        </p:nvGraphicFramePr>
        <p:xfrm>
          <a:off x="5232273" y="1064055"/>
          <a:ext cx="5318100" cy="5251900"/>
        </p:xfrm>
        <a:graphic>
          <a:graphicData uri="http://schemas.openxmlformats.org/drawingml/2006/table">
            <a:tbl>
              <a:tblPr firstCol="1" bandRow="1">
                <a:noFill/>
                <a:tableStyleId>{00B5FACB-EEB9-4DDA-9D02-248EF6438E66}</a:tableStyleId>
              </a:tblPr>
              <a:tblGrid>
                <a:gridCol w="1052175">
                  <a:extLst>
                    <a:ext uri="{9D8B030D-6E8A-4147-A177-3AD203B41FA5}">
                      <a16:colId xmlns:a16="http://schemas.microsoft.com/office/drawing/2014/main" val="20000"/>
                    </a:ext>
                  </a:extLst>
                </a:gridCol>
                <a:gridCol w="4265925">
                  <a:extLst>
                    <a:ext uri="{9D8B030D-6E8A-4147-A177-3AD203B41FA5}">
                      <a16:colId xmlns:a16="http://schemas.microsoft.com/office/drawing/2014/main" val="20001"/>
                    </a:ext>
                  </a:extLst>
                </a:gridCol>
              </a:tblGrid>
              <a:tr h="6074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上映メディア</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JAL運航機材　国内線個人用モニター</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a:solidFill>
                            <a:srgbClr val="FF0000"/>
                          </a:solidFill>
                          <a:latin typeface="Arial"/>
                          <a:ea typeface="Arial"/>
                          <a:cs typeface="Arial"/>
                          <a:sym typeface="Arial"/>
                        </a:rPr>
                        <a:t>対象クラス：全クラス　全言語共通</a:t>
                      </a:r>
                      <a:endParaRPr sz="1400" u="none" strike="noStrike" cap="none"/>
                    </a:p>
                  </a:txBody>
                  <a:tcPr marL="180000" marR="180000" marT="108000" marB="108000" anchor="ctr"/>
                </a:tc>
                <a:extLst>
                  <a:ext uri="{0D108BD9-81ED-4DB2-BD59-A6C34878D82A}">
                    <a16:rowId xmlns:a16="http://schemas.microsoft.com/office/drawing/2014/main" val="10000"/>
                  </a:ext>
                </a:extLst>
              </a:tr>
              <a:tr h="6770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上映便数</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dirty="0">
                          <a:solidFill>
                            <a:srgbClr val="000000"/>
                          </a:solidFill>
                          <a:latin typeface="Arial"/>
                          <a:ea typeface="Arial"/>
                          <a:cs typeface="Arial"/>
                          <a:sym typeface="Arial"/>
                        </a:rPr>
                        <a:t>Airbus A350-900型機・Boeing 787-8型機　約</a:t>
                      </a:r>
                      <a:r>
                        <a:rPr lang="ja-JP" sz="1000" b="0" i="0" u="none" strike="noStrike" cap="none" dirty="0">
                          <a:solidFill>
                            <a:schemeClr val="dk1"/>
                          </a:solidFill>
                          <a:latin typeface="Arial"/>
                          <a:ea typeface="Arial"/>
                          <a:cs typeface="Arial"/>
                          <a:sym typeface="Arial"/>
                        </a:rPr>
                        <a:t>2,700便</a:t>
                      </a:r>
                      <a:r>
                        <a:rPr lang="ja-JP" sz="1000" u="none" strike="noStrike" cap="none" baseline="30000" dirty="0">
                          <a:latin typeface="Arial"/>
                          <a:ea typeface="Arial"/>
                          <a:cs typeface="Arial"/>
                          <a:sym typeface="Arial"/>
                        </a:rPr>
                        <a:t>※1</a:t>
                      </a:r>
                      <a:endParaRPr sz="10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000"/>
                        <a:buFont typeface="Arial"/>
                        <a:buNone/>
                      </a:pPr>
                      <a:r>
                        <a:rPr lang="ja-JP" sz="800" b="0" i="0" u="none" strike="noStrike" cap="none" dirty="0">
                          <a:solidFill>
                            <a:srgbClr val="000000"/>
                          </a:solidFill>
                          <a:latin typeface="Arial"/>
                          <a:ea typeface="Arial"/>
                          <a:cs typeface="Arial"/>
                          <a:sym typeface="Arial"/>
                        </a:rPr>
                        <a:t>※別途、一部国際線機材の国内転用、及び、</a:t>
                      </a:r>
                      <a:r>
                        <a:rPr lang="ja-JP" sz="800" u="none" strike="noStrike" cap="none" dirty="0">
                          <a:latin typeface="Arial"/>
                          <a:ea typeface="Arial"/>
                          <a:cs typeface="Arial"/>
                          <a:sym typeface="Arial"/>
                        </a:rPr>
                        <a:t>チャーターを含む臨時便でも上映する場合があります。</a:t>
                      </a:r>
                      <a:endParaRPr sz="800" u="none" strike="noStrike" cap="none" dirty="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1"/>
                  </a:ext>
                </a:extLst>
              </a:tr>
              <a:tr h="44872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上映路線</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羽田＝伊丹・新千歳・福岡・那覇、伊丹＝那覇 線</a:t>
                      </a:r>
                      <a:endParaRPr sz="1000" u="none" strike="noStrike" cap="none"/>
                    </a:p>
                  </a:txBody>
                  <a:tcPr marL="180000" marR="180000" marT="108000" marB="108000" anchor="ctr"/>
                </a:tc>
                <a:extLst>
                  <a:ext uri="{0D108BD9-81ED-4DB2-BD59-A6C34878D82A}">
                    <a16:rowId xmlns:a16="http://schemas.microsoft.com/office/drawing/2014/main" val="10002"/>
                  </a:ext>
                </a:extLst>
              </a:tr>
              <a:tr h="3988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上映秒数</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15秒　</a:t>
                      </a:r>
                      <a:r>
                        <a:rPr lang="ja-JP" sz="900" u="none" strike="noStrike" cap="none">
                          <a:latin typeface="Arial"/>
                          <a:ea typeface="Arial"/>
                          <a:cs typeface="Arial"/>
                          <a:sym typeface="Arial"/>
                        </a:rPr>
                        <a:t>※上映順はお任せいただきます。</a:t>
                      </a:r>
                      <a:endParaRPr sz="10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3"/>
                  </a:ext>
                </a:extLst>
              </a:tr>
              <a:tr h="4114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販売枠数</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5枠</a:t>
                      </a:r>
                      <a:r>
                        <a:rPr lang="ja-JP" sz="1000" b="0" i="0" u="none" strike="noStrike" cap="none">
                          <a:solidFill>
                            <a:schemeClr val="dk1"/>
                          </a:solidFill>
                          <a:latin typeface="Arial"/>
                          <a:ea typeface="Arial"/>
                          <a:cs typeface="Arial"/>
                          <a:sym typeface="Arial"/>
                        </a:rPr>
                        <a:t>     </a:t>
                      </a:r>
                      <a:r>
                        <a:rPr lang="ja-JP" sz="900" b="0" i="0" u="none" strike="noStrike" cap="none">
                          <a:solidFill>
                            <a:srgbClr val="000000"/>
                          </a:solidFill>
                          <a:latin typeface="Arial"/>
                          <a:ea typeface="Arial"/>
                          <a:cs typeface="Arial"/>
                          <a:sym typeface="Arial"/>
                        </a:rPr>
                        <a:t>※1社につき2枠/月まで購入可。</a:t>
                      </a:r>
                      <a:endParaRPr sz="1000" u="none" strike="noStrike" cap="none"/>
                    </a:p>
                  </a:txBody>
                  <a:tcPr marL="180000" marR="180000" marT="108000" marB="108000" anchor="ctr"/>
                </a:tc>
                <a:extLst>
                  <a:ext uri="{0D108BD9-81ED-4DB2-BD59-A6C34878D82A}">
                    <a16:rowId xmlns:a16="http://schemas.microsoft.com/office/drawing/2014/main" val="10004"/>
                  </a:ext>
                </a:extLst>
              </a:tr>
              <a:tr h="5305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上映期間 </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a:latin typeface="Arial"/>
                          <a:ea typeface="Arial"/>
                          <a:cs typeface="Arial"/>
                          <a:sym typeface="Arial"/>
                        </a:rPr>
                        <a:t>1カ月間（毎月1日〜末日）</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u="none" strike="noStrike" cap="none">
                          <a:latin typeface="Arial"/>
                          <a:ea typeface="Arial"/>
                          <a:cs typeface="Arial"/>
                          <a:sym typeface="Arial"/>
                        </a:rPr>
                        <a:t>※機材繰りなどの諸事情により上映開始日・終了日が前後する場合があります。</a:t>
                      </a:r>
                      <a:endParaRPr sz="800" u="none" strike="noStrike" cap="none"/>
                    </a:p>
                  </a:txBody>
                  <a:tcPr marL="180000" marR="180000" marT="108000" marB="108000" anchor="ctr"/>
                </a:tc>
                <a:extLst>
                  <a:ext uri="{0D108BD9-81ED-4DB2-BD59-A6C34878D82A}">
                    <a16:rowId xmlns:a16="http://schemas.microsoft.com/office/drawing/2014/main" val="10005"/>
                  </a:ext>
                </a:extLst>
              </a:tr>
              <a:tr h="56450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料金</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a:solidFill>
                            <a:schemeClr val="dk1"/>
                          </a:solidFill>
                          <a:latin typeface="Arial"/>
                          <a:ea typeface="Arial"/>
                          <a:cs typeface="Arial"/>
                          <a:sym typeface="Arial"/>
                        </a:rPr>
                        <a:t>2,300,000円/枠/月</a:t>
                      </a:r>
                      <a:r>
                        <a:rPr lang="ja-JP" sz="1000" b="0" i="0" u="none" strike="noStrike" cap="none">
                          <a:solidFill>
                            <a:schemeClr val="dk1"/>
                          </a:solidFill>
                          <a:latin typeface="Arial"/>
                          <a:ea typeface="Arial"/>
                          <a:cs typeface="Arial"/>
                          <a:sym typeface="Arial"/>
                        </a:rPr>
                        <a:t>（税抜）</a:t>
                      </a:r>
                      <a:endParaRPr sz="1000" b="0" i="0" u="none" strike="noStrike" cap="none">
                        <a:solidFill>
                          <a:schemeClr val="dk1"/>
                        </a:solidFill>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6"/>
                  </a:ext>
                </a:extLst>
              </a:tr>
              <a:tr h="3988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solidFill>
                            <a:schemeClr val="lt1"/>
                          </a:solidFill>
                          <a:latin typeface="Arial"/>
                          <a:ea typeface="Arial"/>
                          <a:cs typeface="Arial"/>
                          <a:sym typeface="Arial"/>
                        </a:rPr>
                        <a:t>料金適用期間</a:t>
                      </a:r>
                      <a:endParaRPr sz="1000" u="none" strike="noStrike" cap="none">
                        <a:solidFill>
                          <a:schemeClr val="lt1"/>
                        </a:solidFill>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ja-JP" sz="1000" u="none" strike="noStrike" cap="none">
                          <a:solidFill>
                            <a:schemeClr val="dk1"/>
                          </a:solidFill>
                          <a:latin typeface="Arial"/>
                          <a:ea typeface="Arial"/>
                          <a:cs typeface="Arial"/>
                          <a:sym typeface="Arial"/>
                        </a:rPr>
                        <a:t>2025年4月～2026年3月上映分</a:t>
                      </a:r>
                      <a:endParaRPr sz="1000" b="0" i="0" u="none" strike="noStrike" cap="none">
                        <a:solidFill>
                          <a:schemeClr val="dk1"/>
                        </a:solidFill>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7"/>
                  </a:ext>
                </a:extLst>
              </a:tr>
              <a:tr h="530550">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納品日</a:t>
                      </a:r>
                      <a:endParaRPr sz="1000" u="none" strike="noStrike" cap="none">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b="0" i="0" u="none" strike="noStrike" cap="none">
                          <a:solidFill>
                            <a:srgbClr val="000000"/>
                          </a:solidFill>
                          <a:latin typeface="Arial"/>
                          <a:ea typeface="Arial"/>
                          <a:cs typeface="Arial"/>
                          <a:sym typeface="Arial"/>
                        </a:rPr>
                        <a:t>上映開始の前々月13日頃</a:t>
                      </a:r>
                      <a:endParaRPr sz="1000" b="0" i="0" u="none" strike="noStrike" cap="none">
                        <a:solidFill>
                          <a:srgbClr val="000000"/>
                        </a:solidFill>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800" b="0" i="0" u="none" strike="noStrike" cap="none">
                          <a:solidFill>
                            <a:srgbClr val="000000"/>
                          </a:solidFill>
                          <a:latin typeface="Arial"/>
                          <a:ea typeface="Arial"/>
                          <a:cs typeface="Arial"/>
                          <a:sym typeface="Arial"/>
                        </a:rPr>
                        <a:t>※具体的な日付はお問い合わせください。</a:t>
                      </a:r>
                      <a:endParaRPr sz="1400" u="none" strike="noStrike" cap="none"/>
                    </a:p>
                  </a:txBody>
                  <a:tcPr marL="180000" marR="180000" marT="108000" marB="108000" anchor="ctr"/>
                </a:tc>
                <a:extLst>
                  <a:ext uri="{0D108BD9-81ED-4DB2-BD59-A6C34878D82A}">
                    <a16:rowId xmlns:a16="http://schemas.microsoft.com/office/drawing/2014/main" val="10008"/>
                  </a:ext>
                </a:extLst>
              </a:tr>
              <a:tr h="560075">
                <a:tc>
                  <a:txBody>
                    <a:bodyPr/>
                    <a:lstStyle/>
                    <a:p>
                      <a:pPr marL="0" marR="0" lvl="0" indent="0" algn="ctr" rtl="0">
                        <a:lnSpc>
                          <a:spcPct val="100000"/>
                        </a:lnSpc>
                        <a:spcBef>
                          <a:spcPts val="0"/>
                        </a:spcBef>
                        <a:spcAft>
                          <a:spcPts val="0"/>
                        </a:spcAft>
                        <a:buClr>
                          <a:srgbClr val="000000"/>
                        </a:buClr>
                        <a:buSzPts val="1200"/>
                        <a:buFont typeface="Arial"/>
                        <a:buNone/>
                      </a:pPr>
                      <a:r>
                        <a:rPr lang="ja-JP" sz="1000" b="1" i="0" u="none" strike="noStrike" cap="none">
                          <a:latin typeface="Arial"/>
                          <a:ea typeface="Arial"/>
                          <a:cs typeface="Arial"/>
                          <a:sym typeface="Arial"/>
                        </a:rPr>
                        <a:t>備考</a:t>
                      </a:r>
                      <a:endParaRPr sz="10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・30秒単位でのスキップ・早送り可</a:t>
                      </a:r>
                      <a:endParaRPr sz="10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ja-JP" sz="1000" u="none" strike="noStrike" cap="none" dirty="0">
                          <a:latin typeface="Arial"/>
                          <a:ea typeface="Arial"/>
                          <a:cs typeface="Arial"/>
                          <a:sym typeface="Arial"/>
                        </a:rPr>
                        <a:t>・個人モニター上での外部遷移は不可</a:t>
                      </a:r>
                      <a:endParaRPr sz="1000" u="none" strike="noStrike" cap="none" dirty="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9"/>
                  </a:ext>
                </a:extLst>
              </a:tr>
            </a:tbl>
          </a:graphicData>
        </a:graphic>
      </p:graphicFrame>
      <p:sp>
        <p:nvSpPr>
          <p:cNvPr id="332" name="Google Shape;332;p16"/>
          <p:cNvSpPr/>
          <p:nvPr/>
        </p:nvSpPr>
        <p:spPr>
          <a:xfrm>
            <a:off x="2026293" y="6232431"/>
            <a:ext cx="777162" cy="328614"/>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B0003"/>
              </a:solidFill>
              <a:latin typeface="Arial"/>
              <a:ea typeface="Arial"/>
              <a:cs typeface="Arial"/>
              <a:sym typeface="Arial"/>
            </a:endParaRPr>
          </a:p>
        </p:txBody>
      </p:sp>
      <p:sp>
        <p:nvSpPr>
          <p:cNvPr id="333" name="Google Shape;333;p16"/>
          <p:cNvSpPr txBox="1"/>
          <p:nvPr/>
        </p:nvSpPr>
        <p:spPr>
          <a:xfrm>
            <a:off x="1977791" y="6234762"/>
            <a:ext cx="859160" cy="222328"/>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650"/>
              <a:buFont typeface="Arial"/>
              <a:buNone/>
            </a:pPr>
            <a:r>
              <a:rPr lang="ja-JP" sz="650" b="1" i="0" u="none" strike="noStrike" cap="none">
                <a:solidFill>
                  <a:schemeClr val="lt1"/>
                </a:solidFill>
                <a:latin typeface="Arial"/>
                <a:ea typeface="Arial"/>
                <a:cs typeface="Arial"/>
                <a:sym typeface="Arial"/>
              </a:rPr>
              <a:t>番組を選択、再生</a:t>
            </a:r>
            <a:endParaRPr sz="1400" b="0" i="0" u="none" strike="noStrike" cap="none">
              <a:solidFill>
                <a:srgbClr val="000000"/>
              </a:solidFill>
              <a:latin typeface="Arial"/>
              <a:ea typeface="Arial"/>
              <a:cs typeface="Arial"/>
              <a:sym typeface="Arial"/>
            </a:endParaRPr>
          </a:p>
        </p:txBody>
      </p:sp>
      <p:sp>
        <p:nvSpPr>
          <p:cNvPr id="334" name="Google Shape;334;p16"/>
          <p:cNvSpPr/>
          <p:nvPr/>
        </p:nvSpPr>
        <p:spPr>
          <a:xfrm rot="5400000">
            <a:off x="2970081" y="6846755"/>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5" name="Google Shape;335;p16"/>
          <p:cNvSpPr/>
          <p:nvPr/>
        </p:nvSpPr>
        <p:spPr>
          <a:xfrm rot="5400000">
            <a:off x="1865615" y="6846755"/>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6" name="Google Shape;336;p16"/>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ltLang="ja-JP"/>
              <a:t>9</a:t>
            </a:fld>
            <a:endParaRPr/>
          </a:p>
        </p:txBody>
      </p:sp>
      <p:sp>
        <p:nvSpPr>
          <p:cNvPr id="337" name="Google Shape;337;p16"/>
          <p:cNvSpPr/>
          <p:nvPr/>
        </p:nvSpPr>
        <p:spPr>
          <a:xfrm rot="5400000">
            <a:off x="3946304" y="6846755"/>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8" name="Google Shape;338;p16"/>
          <p:cNvSpPr/>
          <p:nvPr/>
        </p:nvSpPr>
        <p:spPr>
          <a:xfrm>
            <a:off x="976546" y="6234935"/>
            <a:ext cx="780330" cy="328614"/>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B0003"/>
              </a:solidFill>
              <a:latin typeface="Arial"/>
              <a:ea typeface="Arial"/>
              <a:cs typeface="Arial"/>
              <a:sym typeface="Arial"/>
            </a:endParaRPr>
          </a:p>
        </p:txBody>
      </p:sp>
      <p:sp>
        <p:nvSpPr>
          <p:cNvPr id="339" name="Google Shape;339;p16"/>
          <p:cNvSpPr txBox="1"/>
          <p:nvPr/>
        </p:nvSpPr>
        <p:spPr>
          <a:xfrm>
            <a:off x="886291" y="6252275"/>
            <a:ext cx="940236" cy="222328"/>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650"/>
              <a:buFont typeface="Arial"/>
              <a:buNone/>
            </a:pPr>
            <a:r>
              <a:rPr lang="ja-JP" sz="650" b="1" i="0" u="none" strike="noStrike" cap="none">
                <a:solidFill>
                  <a:schemeClr val="lt1"/>
                </a:solidFill>
                <a:latin typeface="Arial"/>
                <a:ea typeface="Arial"/>
                <a:cs typeface="Arial"/>
                <a:sym typeface="Arial"/>
              </a:rPr>
              <a:t>メインメニュー</a:t>
            </a:r>
            <a:endParaRPr sz="1400" b="0" i="0" u="none" strike="noStrike" cap="none">
              <a:solidFill>
                <a:srgbClr val="000000"/>
              </a:solidFill>
              <a:latin typeface="Arial"/>
              <a:ea typeface="Arial"/>
              <a:cs typeface="Arial"/>
              <a:sym typeface="Arial"/>
            </a:endParaRPr>
          </a:p>
        </p:txBody>
      </p:sp>
      <p:sp>
        <p:nvSpPr>
          <p:cNvPr id="340" name="Google Shape;340;p16"/>
          <p:cNvSpPr/>
          <p:nvPr/>
        </p:nvSpPr>
        <p:spPr>
          <a:xfrm>
            <a:off x="3067393" y="6615841"/>
            <a:ext cx="790426" cy="511912"/>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1" name="Google Shape;341;p16"/>
          <p:cNvSpPr txBox="1"/>
          <p:nvPr/>
        </p:nvSpPr>
        <p:spPr>
          <a:xfrm>
            <a:off x="3080290" y="6650735"/>
            <a:ext cx="777600" cy="452391"/>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900"/>
              <a:buFont typeface="Arial"/>
              <a:buNone/>
            </a:pPr>
            <a:r>
              <a:rPr lang="ja-JP" sz="900" b="1" i="0" u="none" strike="noStrike" cap="none">
                <a:solidFill>
                  <a:schemeClr val="lt1"/>
                </a:solidFill>
                <a:latin typeface="Arial"/>
                <a:ea typeface="Arial"/>
                <a:cs typeface="Arial"/>
                <a:sym typeface="Arial"/>
              </a:rPr>
              <a:t>CM</a:t>
            </a:r>
            <a:endParaRPr sz="1400" b="0" i="0" u="none" strike="noStrike" cap="none">
              <a:solidFill>
                <a:srgbClr val="000000"/>
              </a:solidFill>
              <a:latin typeface="Arial"/>
              <a:ea typeface="Arial"/>
              <a:cs typeface="Arial"/>
              <a:sym typeface="Arial"/>
            </a:endParaRPr>
          </a:p>
          <a:p>
            <a:pPr marL="0" marR="0" lvl="0" indent="0" algn="ctr" rtl="0">
              <a:lnSpc>
                <a:spcPct val="130000"/>
              </a:lnSpc>
              <a:spcBef>
                <a:spcPts val="0"/>
              </a:spcBef>
              <a:spcAft>
                <a:spcPts val="0"/>
              </a:spcAft>
              <a:buClr>
                <a:srgbClr val="000000"/>
              </a:buClr>
              <a:buSzPts val="900"/>
              <a:buFont typeface="Arial"/>
              <a:buNone/>
            </a:pPr>
            <a:r>
              <a:rPr lang="ja-JP" sz="900" b="1" i="0" u="none" strike="noStrike" cap="none">
                <a:solidFill>
                  <a:schemeClr val="lt1"/>
                </a:solidFill>
                <a:latin typeface="Arial"/>
                <a:ea typeface="Arial"/>
                <a:cs typeface="Arial"/>
                <a:sym typeface="Arial"/>
              </a:rPr>
              <a:t>①②③④⑤</a:t>
            </a:r>
            <a:endParaRPr sz="900" b="1" i="0" u="none" strike="noStrike" cap="none">
              <a:solidFill>
                <a:schemeClr val="lt1"/>
              </a:solidFill>
              <a:latin typeface="Arial"/>
              <a:ea typeface="Arial"/>
              <a:cs typeface="Arial"/>
              <a:sym typeface="Arial"/>
            </a:endParaRPr>
          </a:p>
        </p:txBody>
      </p:sp>
      <p:sp>
        <p:nvSpPr>
          <p:cNvPr id="342" name="Google Shape;342;p16"/>
          <p:cNvSpPr txBox="1"/>
          <p:nvPr/>
        </p:nvSpPr>
        <p:spPr>
          <a:xfrm>
            <a:off x="688677" y="1130701"/>
            <a:ext cx="4760254" cy="1174512"/>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300"/>
              <a:buFont typeface="Arial"/>
              <a:buNone/>
            </a:pPr>
            <a:r>
              <a:rPr lang="ja-JP" sz="1200" b="0" i="0" u="none" strike="noStrike" cap="none">
                <a:solidFill>
                  <a:srgbClr val="000000"/>
                </a:solidFill>
                <a:latin typeface="Arial"/>
                <a:ea typeface="Arial"/>
                <a:cs typeface="Arial"/>
                <a:sym typeface="Arial"/>
              </a:rPr>
              <a:t>バラエティーや紀行、海外ドラマやアニメなどの番組前に流れるCMです。豊富なコンテンツをご用意しています。</a:t>
            </a:r>
            <a:endParaRPr/>
          </a:p>
          <a:p>
            <a:pPr marL="0" marR="0" lvl="0" indent="0" algn="l" rtl="0">
              <a:lnSpc>
                <a:spcPct val="145000"/>
              </a:lnSpc>
              <a:spcBef>
                <a:spcPts val="0"/>
              </a:spcBef>
              <a:spcAft>
                <a:spcPts val="0"/>
              </a:spcAft>
              <a:buClr>
                <a:srgbClr val="000000"/>
              </a:buClr>
              <a:buSzPts val="1250"/>
              <a:buFont typeface="Arial"/>
              <a:buNone/>
            </a:pPr>
            <a:r>
              <a:rPr lang="ja-JP" sz="1200" b="0" i="0" u="none" strike="noStrike" cap="none">
                <a:solidFill>
                  <a:srgbClr val="000000"/>
                </a:solidFill>
                <a:latin typeface="Arial"/>
                <a:ea typeface="Arial"/>
                <a:cs typeface="Arial"/>
                <a:sym typeface="Arial"/>
              </a:rPr>
              <a:t>＊総番組数約182ch</a:t>
            </a:r>
            <a:r>
              <a:rPr lang="ja-JP" sz="1200" b="0" i="0" u="none" strike="noStrike" cap="none" baseline="30000">
                <a:solidFill>
                  <a:srgbClr val="000000"/>
                </a:solidFill>
                <a:latin typeface="Arial"/>
                <a:ea typeface="Arial"/>
                <a:cs typeface="Arial"/>
                <a:sym typeface="Arial"/>
              </a:rPr>
              <a:t>※2</a:t>
            </a:r>
            <a:endParaRPr sz="1200" b="0" i="0" u="none" strike="noStrike" cap="none">
              <a:solidFill>
                <a:srgbClr val="000000"/>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250"/>
              <a:buFont typeface="Arial"/>
              <a:buNone/>
            </a:pPr>
            <a:endParaRPr sz="1250" b="0" i="0" u="none" strike="noStrike" cap="none">
              <a:solidFill>
                <a:srgbClr val="000000"/>
              </a:solidFill>
              <a:latin typeface="Arial"/>
              <a:ea typeface="Arial"/>
              <a:cs typeface="Arial"/>
              <a:sym typeface="Arial"/>
            </a:endParaRPr>
          </a:p>
        </p:txBody>
      </p:sp>
      <p:pic>
        <p:nvPicPr>
          <p:cNvPr id="343" name="Google Shape;343;p16" descr="グラフ, ウォーターフォール図&#10;&#10;自動的に生成された説明"/>
          <p:cNvPicPr preferRelativeResize="0"/>
          <p:nvPr/>
        </p:nvPicPr>
        <p:blipFill rotWithShape="1">
          <a:blip r:embed="rId4">
            <a:alphaModFix/>
          </a:blip>
          <a:srcRect/>
          <a:stretch/>
        </p:blipFill>
        <p:spPr>
          <a:xfrm>
            <a:off x="911678" y="6615841"/>
            <a:ext cx="910065" cy="511912"/>
          </a:xfrm>
          <a:prstGeom prst="rect">
            <a:avLst/>
          </a:prstGeom>
          <a:noFill/>
          <a:ln>
            <a:noFill/>
          </a:ln>
        </p:spPr>
      </p:pic>
      <p:sp>
        <p:nvSpPr>
          <p:cNvPr id="344" name="Google Shape;344;p16"/>
          <p:cNvSpPr txBox="1"/>
          <p:nvPr/>
        </p:nvSpPr>
        <p:spPr>
          <a:xfrm>
            <a:off x="494251" y="6472946"/>
            <a:ext cx="34350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p:txBody>
      </p:sp>
      <p:pic>
        <p:nvPicPr>
          <p:cNvPr id="345" name="Google Shape;345;p16" descr="コンピューターのスクリーンショット&#10;&#10;自動的に生成された説明"/>
          <p:cNvPicPr preferRelativeResize="0"/>
          <p:nvPr/>
        </p:nvPicPr>
        <p:blipFill rotWithShape="1">
          <a:blip r:embed="rId5">
            <a:alphaModFix/>
          </a:blip>
          <a:srcRect/>
          <a:stretch/>
        </p:blipFill>
        <p:spPr>
          <a:xfrm>
            <a:off x="1977790" y="6615841"/>
            <a:ext cx="932839" cy="524722"/>
          </a:xfrm>
          <a:prstGeom prst="rect">
            <a:avLst/>
          </a:prstGeom>
          <a:noFill/>
          <a:ln>
            <a:noFill/>
          </a:ln>
        </p:spPr>
      </p:pic>
      <p:sp>
        <p:nvSpPr>
          <p:cNvPr id="346" name="Google Shape;346;p16"/>
          <p:cNvSpPr txBox="1"/>
          <p:nvPr/>
        </p:nvSpPr>
        <p:spPr>
          <a:xfrm>
            <a:off x="2168512" y="1728303"/>
            <a:ext cx="1430965" cy="2154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ja-JP" sz="800" b="0" i="0" u="none" strike="noStrike" cap="none">
                <a:solidFill>
                  <a:srgbClr val="000000"/>
                </a:solidFill>
                <a:latin typeface="Arial"/>
                <a:ea typeface="Arial"/>
                <a:cs typeface="Arial"/>
                <a:sym typeface="Arial"/>
              </a:rPr>
              <a:t>（25年3月実績）</a:t>
            </a:r>
            <a:endParaRPr sz="1400" b="0" i="0" u="none" strike="noStrike" cap="none">
              <a:solidFill>
                <a:srgbClr val="000000"/>
              </a:solidFill>
              <a:latin typeface="Arial"/>
              <a:ea typeface="Arial"/>
              <a:cs typeface="Arial"/>
              <a:sym typeface="Arial"/>
            </a:endParaRPr>
          </a:p>
        </p:txBody>
      </p:sp>
      <p:grpSp>
        <p:nvGrpSpPr>
          <p:cNvPr id="347" name="Google Shape;347;p16"/>
          <p:cNvGrpSpPr/>
          <p:nvPr/>
        </p:nvGrpSpPr>
        <p:grpSpPr>
          <a:xfrm>
            <a:off x="791923" y="3097165"/>
            <a:ext cx="4161860" cy="2699074"/>
            <a:chOff x="824918" y="2969057"/>
            <a:chExt cx="4161860" cy="2699074"/>
          </a:xfrm>
        </p:grpSpPr>
        <p:pic>
          <p:nvPicPr>
            <p:cNvPr id="348" name="Google Shape;348;p16"/>
            <p:cNvPicPr preferRelativeResize="0"/>
            <p:nvPr/>
          </p:nvPicPr>
          <p:blipFill rotWithShape="1">
            <a:blip r:embed="rId6">
              <a:alphaModFix/>
            </a:blip>
            <a:srcRect/>
            <a:stretch/>
          </p:blipFill>
          <p:spPr>
            <a:xfrm>
              <a:off x="824918" y="2969057"/>
              <a:ext cx="4066376" cy="2457637"/>
            </a:xfrm>
            <a:prstGeom prst="rect">
              <a:avLst/>
            </a:prstGeom>
            <a:noFill/>
            <a:ln>
              <a:noFill/>
            </a:ln>
          </p:spPr>
        </p:pic>
        <p:sp>
          <p:nvSpPr>
            <p:cNvPr id="349" name="Google Shape;349;p16"/>
            <p:cNvSpPr txBox="1"/>
            <p:nvPr/>
          </p:nvSpPr>
          <p:spPr>
            <a:xfrm>
              <a:off x="2653057" y="5415795"/>
              <a:ext cx="2333721" cy="252336"/>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※上記はAirbus A350-900型機機材</a:t>
              </a:r>
              <a:endParaRPr sz="800" b="0" i="0" u="none" strike="noStrike" cap="none">
                <a:solidFill>
                  <a:schemeClr val="dk1"/>
                </a:solidFill>
                <a:latin typeface="Arial"/>
                <a:ea typeface="Arial"/>
                <a:cs typeface="Arial"/>
                <a:sym typeface="Arial"/>
              </a:endParaRPr>
            </a:p>
          </p:txBody>
        </p:sp>
      </p:grpSp>
      <p:grpSp>
        <p:nvGrpSpPr>
          <p:cNvPr id="350" name="Google Shape;350;p16"/>
          <p:cNvGrpSpPr/>
          <p:nvPr/>
        </p:nvGrpSpPr>
        <p:grpSpPr>
          <a:xfrm>
            <a:off x="688677" y="2155449"/>
            <a:ext cx="2799126" cy="307777"/>
            <a:chOff x="790556" y="2418162"/>
            <a:chExt cx="2799126" cy="307777"/>
          </a:xfrm>
        </p:grpSpPr>
        <p:sp>
          <p:nvSpPr>
            <p:cNvPr id="351" name="Google Shape;351;p16"/>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月間視聴可能者数</a:t>
              </a:r>
              <a:endParaRPr sz="1400" b="0" i="0" u="none" strike="noStrike" cap="none" baseline="30000">
                <a:solidFill>
                  <a:schemeClr val="dk1"/>
                </a:solidFill>
                <a:latin typeface="Arial"/>
                <a:ea typeface="Arial"/>
                <a:cs typeface="Arial"/>
                <a:sym typeface="Arial"/>
              </a:endParaRPr>
            </a:p>
          </p:txBody>
        </p:sp>
        <p:sp>
          <p:nvSpPr>
            <p:cNvPr id="352" name="Google Shape;352;p16"/>
            <p:cNvSpPr txBox="1"/>
            <p:nvPr/>
          </p:nvSpPr>
          <p:spPr>
            <a:xfrm>
              <a:off x="2337873" y="2457311"/>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国内線新型機 約</a:t>
              </a:r>
              <a:endParaRPr sz="1000" b="0" i="0" u="none" strike="noStrike" cap="none" baseline="30000">
                <a:solidFill>
                  <a:schemeClr val="dk1"/>
                </a:solidFill>
                <a:latin typeface="Arial"/>
                <a:ea typeface="Arial"/>
                <a:cs typeface="Arial"/>
                <a:sym typeface="Arial"/>
              </a:endParaRPr>
            </a:p>
          </p:txBody>
        </p:sp>
      </p:grpSp>
      <p:grpSp>
        <p:nvGrpSpPr>
          <p:cNvPr id="353" name="Google Shape;353;p16"/>
          <p:cNvGrpSpPr/>
          <p:nvPr/>
        </p:nvGrpSpPr>
        <p:grpSpPr>
          <a:xfrm>
            <a:off x="688927" y="2363536"/>
            <a:ext cx="3818079" cy="627824"/>
            <a:chOff x="790556" y="2185702"/>
            <a:chExt cx="3818079" cy="627824"/>
          </a:xfrm>
        </p:grpSpPr>
        <p:sp>
          <p:nvSpPr>
            <p:cNvPr id="354" name="Google Shape;354;p16"/>
            <p:cNvSpPr txBox="1"/>
            <p:nvPr/>
          </p:nvSpPr>
          <p:spPr>
            <a:xfrm>
              <a:off x="790556" y="2418162"/>
              <a:ext cx="1746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月間想定再生回数</a:t>
              </a:r>
              <a:endParaRPr sz="1400" b="0" i="0" u="none" strike="noStrike" cap="none" baseline="30000">
                <a:solidFill>
                  <a:schemeClr val="dk1"/>
                </a:solidFill>
                <a:latin typeface="Arial"/>
                <a:ea typeface="Arial"/>
                <a:cs typeface="Arial"/>
                <a:sym typeface="Arial"/>
              </a:endParaRPr>
            </a:p>
          </p:txBody>
        </p:sp>
        <p:sp>
          <p:nvSpPr>
            <p:cNvPr id="355" name="Google Shape;355;p16"/>
            <p:cNvSpPr txBox="1"/>
            <p:nvPr/>
          </p:nvSpPr>
          <p:spPr>
            <a:xfrm>
              <a:off x="3286392" y="2185702"/>
              <a:ext cx="1322243"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a:solidFill>
                    <a:srgbClr val="000000"/>
                  </a:solidFill>
                  <a:latin typeface="Arial"/>
                  <a:ea typeface="Arial"/>
                  <a:cs typeface="Arial"/>
                  <a:sym typeface="Arial"/>
                </a:rPr>
                <a:t>   52</a:t>
              </a:r>
              <a:r>
                <a:rPr lang="ja-JP" sz="1200" b="0" i="0" u="none" strike="noStrike" cap="none">
                  <a:solidFill>
                    <a:srgbClr val="000000"/>
                  </a:solidFill>
                  <a:latin typeface="Arial"/>
                  <a:ea typeface="Arial"/>
                  <a:cs typeface="Arial"/>
                  <a:sym typeface="Arial"/>
                </a:rPr>
                <a:t>万回</a:t>
              </a:r>
              <a:r>
                <a:rPr lang="ja-JP" sz="1200" b="0" i="0" u="none" strike="noStrike" cap="none" baseline="30000">
                  <a:solidFill>
                    <a:srgbClr val="000000"/>
                  </a:solidFill>
                  <a:latin typeface="Arial"/>
                  <a:ea typeface="Arial"/>
                  <a:cs typeface="Arial"/>
                  <a:sym typeface="Arial"/>
                </a:rPr>
                <a:t>※3</a:t>
              </a:r>
              <a:endParaRPr sz="2000" b="0" i="0" u="none" strike="noStrike" cap="none" baseline="30000">
                <a:solidFill>
                  <a:srgbClr val="000000"/>
                </a:solidFill>
                <a:latin typeface="Arial"/>
                <a:ea typeface="Arial"/>
                <a:cs typeface="Arial"/>
                <a:sym typeface="Arial"/>
              </a:endParaRPr>
            </a:p>
          </p:txBody>
        </p:sp>
      </p:grpSp>
      <p:sp>
        <p:nvSpPr>
          <p:cNvPr id="356" name="Google Shape;356;p16"/>
          <p:cNvSpPr txBox="1"/>
          <p:nvPr/>
        </p:nvSpPr>
        <p:spPr>
          <a:xfrm>
            <a:off x="2235994" y="2637650"/>
            <a:ext cx="12518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Arial"/>
                <a:ea typeface="Arial"/>
                <a:cs typeface="Arial"/>
                <a:sym typeface="Arial"/>
              </a:rPr>
              <a:t>国内線新型機 約</a:t>
            </a:r>
            <a:endParaRPr sz="1000" b="0" i="0" u="none" strike="noStrike" cap="none" baseline="30000">
              <a:solidFill>
                <a:schemeClr val="dk1"/>
              </a:solidFill>
              <a:latin typeface="Arial"/>
              <a:ea typeface="Arial"/>
              <a:cs typeface="Arial"/>
              <a:sym typeface="Arial"/>
            </a:endParaRPr>
          </a:p>
        </p:txBody>
      </p:sp>
      <p:sp>
        <p:nvSpPr>
          <p:cNvPr id="357" name="Google Shape;357;p16"/>
          <p:cNvSpPr txBox="1"/>
          <p:nvPr/>
        </p:nvSpPr>
        <p:spPr>
          <a:xfrm>
            <a:off x="5165705" y="6345926"/>
            <a:ext cx="5378308" cy="101562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000"/>
              <a:buFont typeface="Arial"/>
              <a:buNone/>
            </a:pPr>
            <a:r>
              <a:rPr lang="ja-JP" sz="800" b="0" i="0" u="none" strike="noStrike" cap="none">
                <a:solidFill>
                  <a:schemeClr val="dk1"/>
                </a:solidFill>
                <a:latin typeface="Arial"/>
                <a:ea typeface="Arial"/>
                <a:cs typeface="Arial"/>
                <a:sym typeface="Arial"/>
              </a:rPr>
              <a:t>※1：24年4月～25年3月平均（JAL保有データ） </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a:solidFill>
                  <a:schemeClr val="dk1"/>
                </a:solidFill>
                <a:latin typeface="Arial"/>
                <a:ea typeface="Arial"/>
                <a:cs typeface="Arial"/>
                <a:sym typeface="Arial"/>
              </a:rPr>
              <a:t>※2：総番組数は月ごとに変動します。予告なくCM上映不可の番組が発生する場合があります。</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a:solidFill>
                  <a:srgbClr val="000000"/>
                </a:solidFill>
                <a:latin typeface="Arial"/>
                <a:ea typeface="Arial"/>
                <a:cs typeface="Arial"/>
                <a:sym typeface="Arial"/>
              </a:rPr>
              <a:t>      　国際線機材の国内転用運航便では番組数が異なります。</a:t>
            </a:r>
            <a:endParaRPr sz="800" b="0" i="0" u="none" strike="noStrike" cap="none">
              <a:solidFill>
                <a:schemeClr val="dk1"/>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000"/>
              <a:buFont typeface="Arial"/>
              <a:buNone/>
            </a:pPr>
            <a:r>
              <a:rPr lang="ja-JP" sz="800" b="0" i="0" u="none" strike="noStrike" cap="none">
                <a:solidFill>
                  <a:schemeClr val="dk1"/>
                </a:solidFill>
                <a:latin typeface="Arial"/>
                <a:ea typeface="Arial"/>
                <a:cs typeface="Arial"/>
                <a:sym typeface="Arial"/>
              </a:rPr>
              <a:t>※3：JAL保有データ（参考値。回数保障ではありません。）</a:t>
            </a:r>
            <a:endParaRPr sz="800" b="0" i="0" u="none" strike="noStrike" cap="none">
              <a:solidFill>
                <a:srgbClr val="FF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900"/>
              <a:buFont typeface="Arial"/>
              <a:buNone/>
            </a:pPr>
            <a:r>
              <a:rPr lang="ja-JP" sz="800" b="0" i="0" u="none" strike="noStrike" cap="none">
                <a:solidFill>
                  <a:schemeClr val="dk1"/>
                </a:solidFill>
                <a:latin typeface="Arial"/>
                <a:ea typeface="Arial"/>
                <a:cs typeface="Arial"/>
                <a:sym typeface="Arial"/>
              </a:rPr>
              <a:t>※再生・早送り・巻き戻し等の操作を行う際、画面上CMに重なるように操作ボタン等が数秒間表示されます。</a:t>
            </a: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その他、運航上のアナウンス発生時には再生が一時中断等される場合があります。</a:t>
            </a:r>
            <a:endParaRPr sz="1400" b="0" i="0" u="none" strike="noStrike" cap="none">
              <a:solidFill>
                <a:srgbClr val="000000"/>
              </a:solidFill>
              <a:highlight>
                <a:srgbClr val="FFFF00"/>
              </a:highlight>
              <a:latin typeface="Arial"/>
              <a:ea typeface="Arial"/>
              <a:cs typeface="Arial"/>
              <a:sym typeface="Arial"/>
            </a:endParaRPr>
          </a:p>
        </p:txBody>
      </p:sp>
      <p:sp>
        <p:nvSpPr>
          <p:cNvPr id="358" name="Google Shape;358;p16"/>
          <p:cNvSpPr txBox="1"/>
          <p:nvPr/>
        </p:nvSpPr>
        <p:spPr>
          <a:xfrm>
            <a:off x="3175816" y="1971869"/>
            <a:ext cx="1318023"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400"/>
              <a:buFont typeface="Arial"/>
              <a:buNone/>
            </a:pPr>
            <a:r>
              <a:rPr lang="ja-JP" sz="2400" b="1" i="0" u="none" strike="noStrike" cap="none">
                <a:solidFill>
                  <a:srgbClr val="000000"/>
                </a:solidFill>
                <a:latin typeface="Arial"/>
                <a:ea typeface="Arial"/>
                <a:cs typeface="Arial"/>
                <a:sym typeface="Arial"/>
              </a:rPr>
              <a:t>81.1</a:t>
            </a:r>
            <a:r>
              <a:rPr lang="ja-JP" sz="1200" b="0" i="0" u="none" strike="noStrike" cap="none">
                <a:solidFill>
                  <a:srgbClr val="000000"/>
                </a:solidFill>
                <a:latin typeface="Arial"/>
                <a:ea typeface="Arial"/>
                <a:cs typeface="Arial"/>
                <a:sym typeface="Arial"/>
              </a:rPr>
              <a:t>万人</a:t>
            </a:r>
            <a:r>
              <a:rPr lang="ja-JP" sz="1200" b="0" i="0" u="none" strike="noStrike" cap="none" baseline="30000">
                <a:solidFill>
                  <a:srgbClr val="000000"/>
                </a:solidFill>
                <a:latin typeface="Arial"/>
                <a:ea typeface="Arial"/>
                <a:cs typeface="Arial"/>
                <a:sym typeface="Arial"/>
              </a:rPr>
              <a:t>※1</a:t>
            </a:r>
            <a:endParaRPr sz="2000" b="0" i="0" u="none" strike="noStrike" cap="none" baseline="30000">
              <a:solidFill>
                <a:srgbClr val="000000"/>
              </a:solidFill>
              <a:latin typeface="Arial"/>
              <a:ea typeface="Arial"/>
              <a:cs typeface="Arial"/>
              <a:sym typeface="Arial"/>
            </a:endParaRPr>
          </a:p>
        </p:txBody>
      </p:sp>
      <p:grpSp>
        <p:nvGrpSpPr>
          <p:cNvPr id="359" name="Google Shape;359;p16"/>
          <p:cNvGrpSpPr/>
          <p:nvPr/>
        </p:nvGrpSpPr>
        <p:grpSpPr>
          <a:xfrm>
            <a:off x="388905" y="5976467"/>
            <a:ext cx="4776800" cy="313913"/>
            <a:chOff x="434568" y="5145443"/>
            <a:chExt cx="4896754" cy="326871"/>
          </a:xfrm>
        </p:grpSpPr>
        <p:pic>
          <p:nvPicPr>
            <p:cNvPr id="360" name="Google Shape;360;p16"/>
            <p:cNvPicPr preferRelativeResize="0"/>
            <p:nvPr/>
          </p:nvPicPr>
          <p:blipFill rotWithShape="1">
            <a:blip r:embed="rId7">
              <a:alphaModFix/>
            </a:blip>
            <a:srcRect/>
            <a:stretch/>
          </p:blipFill>
          <p:spPr>
            <a:xfrm rot="-1800000">
              <a:off x="478360" y="5189235"/>
              <a:ext cx="239286" cy="239286"/>
            </a:xfrm>
            <a:prstGeom prst="rect">
              <a:avLst/>
            </a:prstGeom>
            <a:noFill/>
            <a:ln>
              <a:noFill/>
            </a:ln>
          </p:spPr>
        </p:pic>
        <p:cxnSp>
          <p:nvCxnSpPr>
            <p:cNvPr id="361" name="Google Shape;361;p16"/>
            <p:cNvCxnSpPr/>
            <p:nvPr/>
          </p:nvCxnSpPr>
          <p:spPr>
            <a:xfrm>
              <a:off x="746855" y="5349167"/>
              <a:ext cx="4584467" cy="0"/>
            </a:xfrm>
            <a:prstGeom prst="straightConnector1">
              <a:avLst/>
            </a:prstGeom>
            <a:noFill/>
            <a:ln w="9525" cap="flat" cmpd="sng">
              <a:solidFill>
                <a:schemeClr val="dk1"/>
              </a:solidFill>
              <a:prstDash val="solid"/>
              <a:miter lim="800000"/>
              <a:headEnd type="none" w="sm" len="sm"/>
              <a:tailEnd type="none" w="sm" len="sm"/>
            </a:ln>
          </p:spPr>
        </p:cxnSp>
      </p:grpSp>
      <p:sp>
        <p:nvSpPr>
          <p:cNvPr id="362" name="Google Shape;362;p16"/>
          <p:cNvSpPr txBox="1"/>
          <p:nvPr/>
        </p:nvSpPr>
        <p:spPr>
          <a:xfrm>
            <a:off x="680970" y="5920312"/>
            <a:ext cx="2995206" cy="293117"/>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ビデオ前CM上映までの流れ</a:t>
            </a:r>
            <a:endParaRPr sz="900" b="0" i="0" u="none" strike="noStrike" cap="non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デザインの設定">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667</TotalTime>
  <Words>8905</Words>
  <Application>Microsoft Office PowerPoint</Application>
  <PresentationFormat>ユーザー設定</PresentationFormat>
  <Paragraphs>1381</Paragraphs>
  <Slides>25</Slides>
  <Notes>25</Notes>
  <HiddenSlides>0</HiddenSlides>
  <MMClips>0</MMClips>
  <ScaleCrop>false</ScaleCrop>
  <HeadingPairs>
    <vt:vector size="6" baseType="variant">
      <vt:variant>
        <vt:lpstr>使用されているフォント</vt:lpstr>
      </vt:variant>
      <vt:variant>
        <vt:i4>2</vt:i4>
      </vt:variant>
      <vt:variant>
        <vt:lpstr>テーマ</vt:lpstr>
      </vt:variant>
      <vt:variant>
        <vt:i4>1</vt:i4>
      </vt:variant>
      <vt:variant>
        <vt:lpstr>スライド タイトル</vt:lpstr>
      </vt:variant>
      <vt:variant>
        <vt:i4>25</vt:i4>
      </vt:variant>
    </vt:vector>
  </HeadingPairs>
  <TitlesOfParts>
    <vt:vector size="28" baseType="lpstr">
      <vt:lpstr>Noto Sans Symbols</vt:lpstr>
      <vt:lpstr>Arial</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Microsoft Office User</dc:creator>
  <cp:lastModifiedBy>OKURA YUMIKO(JBC MZ/S)</cp:lastModifiedBy>
  <cp:revision>17</cp:revision>
  <dcterms:created xsi:type="dcterms:W3CDTF">2021-08-23T09:07:12Z</dcterms:created>
  <dcterms:modified xsi:type="dcterms:W3CDTF">2025-10-14T08:08:01Z</dcterms:modified>
</cp:coreProperties>
</file>