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</p:sldIdLst>
  <p:sldSz cx="12192000" cy="6858000"/>
  <p:notesSz cx="6858000" cy="9144000"/>
  <p:embeddedFontLst>
    <p:embeddedFont>
      <p:font typeface="Meiryo UI" panose="020B0604030504040204" pitchFamily="50" charset="-128"/>
      <p:regular r:id="rId12"/>
      <p:bold r:id="rId13"/>
      <p:italic r:id="rId14"/>
      <p:boldItalic r:id="rId15"/>
    </p:embeddedFont>
    <p:embeddedFont>
      <p:font typeface="Libre Franklin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9ftlJsIOZvUDhd9jGEwqYAPEo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62DBB0-1EAB-4969-B53C-83CEFAFFC5CD}">
  <a:tblStyle styleId="{7A62DBB0-1EAB-4969-B53C-83CEFAFFC5CD}" styleName="Table_0">
    <a:wholeTbl>
      <a:tcTxStyle b="off" i="off">
        <a:font>
          <a:latin typeface="BIZ UDPゴシック"/>
          <a:ea typeface="BIZ UDPゴシック"/>
          <a:cs typeface="BIZ UDPゴシック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CEC"/>
          </a:solidFill>
        </a:fill>
      </a:tcStyle>
    </a:wholeTbl>
    <a:band1H>
      <a:tcTxStyle/>
      <a:tcStyle>
        <a:tcBdr/>
        <a:fill>
          <a:solidFill>
            <a:srgbClr val="D7D7D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7D7D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BIZ UDPゴシック"/>
          <a:ea typeface="BIZ UDPゴシック"/>
          <a:cs typeface="BIZ UDPゴシック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BIZ UDPゴシック"/>
          <a:ea typeface="BIZ UDPゴシック"/>
          <a:cs typeface="BIZ UDPゴシック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BIZ UDPゴシック"/>
          <a:ea typeface="BIZ UDPゴシック"/>
          <a:cs typeface="BIZ UDPゴシック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BIZ UDPゴシック"/>
          <a:ea typeface="BIZ UDPゴシック"/>
          <a:cs typeface="BIZ UDPゴシック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FProdT02-f785.crane.jal.biz\ANFVol-AVD-Prod-TK02\Redirects\00056780\Downloads\WORK_&#24180;&#40802;_JW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FProdT02-f785.crane.jal.biz\ANFVol-AVD-Prod-TK02\Redirects\00056780\Downloads\WORK_&#24180;&#40802;_JW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FProdT02-f785.crane.jal.biz\ANFVol-AVD-Prod-TK02\Redirects\00056780\Downloads\WORK_&#24180;&#40802;_JW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</a:rPr>
              <a:t>年代</a:t>
            </a:r>
          </a:p>
        </c:rich>
      </c:tx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47-405B-ADEC-166E0271D7B1}"/>
              </c:ext>
            </c:extLst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47-405B-ADEC-166E0271D7B1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47-405B-ADEC-166E0271D7B1}"/>
              </c:ext>
            </c:extLst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47-405B-ADEC-166E0271D7B1}"/>
              </c:ext>
            </c:extLst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47-405B-ADEC-166E0271D7B1}"/>
              </c:ext>
            </c:extLst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47-405B-ADEC-166E0271D7B1}"/>
              </c:ext>
            </c:extLst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E47-405B-ADEC-166E0271D7B1}"/>
              </c:ext>
            </c:extLst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E47-405B-ADEC-166E0271D7B1}"/>
              </c:ext>
            </c:extLst>
          </c:dPt>
          <c:cat>
            <c:strRef>
              <c:f>デモグラ_0912時点!$A$2:$A$9</c:f>
              <c:strCache>
                <c:ptCount val="8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  <c:pt idx="6">
                  <c:v>70代</c:v>
                </c:pt>
                <c:pt idx="7">
                  <c:v>80代～</c:v>
                </c:pt>
              </c:strCache>
            </c:strRef>
          </c:cat>
          <c:val>
            <c:numRef>
              <c:f>デモグラ_0912時点!$B$2:$B$9</c:f>
              <c:numCache>
                <c:formatCode>0.0%</c:formatCode>
                <c:ptCount val="8"/>
                <c:pt idx="0">
                  <c:v>8.9999999999999993E-3</c:v>
                </c:pt>
                <c:pt idx="1">
                  <c:v>9.859426681367145E-2</c:v>
                </c:pt>
                <c:pt idx="2">
                  <c:v>0.14144156560088203</c:v>
                </c:pt>
                <c:pt idx="3">
                  <c:v>0.22983737596471884</c:v>
                </c:pt>
                <c:pt idx="4">
                  <c:v>0.30946802646085997</c:v>
                </c:pt>
                <c:pt idx="5">
                  <c:v>0.17273980154355018</c:v>
                </c:pt>
                <c:pt idx="6">
                  <c:v>3.5763506063947077E-2</c:v>
                </c:pt>
                <c:pt idx="7">
                  <c:v>3.169790518191841E-3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E47-405B-ADEC-166E0271D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</a:rPr>
              <a:t>性別</a:t>
            </a:r>
          </a:p>
        </c:rich>
      </c:tx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85-4282-9225-245B75047867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85-4282-9225-245B75047867}"/>
              </c:ext>
            </c:extLst>
          </c:dPt>
          <c:cat>
            <c:strRef>
              <c:f>デモグラ_0912時点!$D$2:$D$3</c:f>
              <c:strCache>
                <c:ptCount val="2"/>
                <c:pt idx="0">
                  <c:v>女性</c:v>
                </c:pt>
                <c:pt idx="1">
                  <c:v>男性</c:v>
                </c:pt>
              </c:strCache>
            </c:strRef>
          </c:cat>
          <c:val>
            <c:numRef>
              <c:f>デモグラ_0912時点!$E$2:$E$3</c:f>
              <c:numCache>
                <c:formatCode>0.0%</c:formatCode>
                <c:ptCount val="2"/>
                <c:pt idx="0">
                  <c:v>0.36777839029768467</c:v>
                </c:pt>
                <c:pt idx="1">
                  <c:v>0.63222160970231533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85-4282-9225-245B75047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</a:rPr>
              <a:t>居住地</a:t>
            </a:r>
          </a:p>
        </c:rich>
      </c:tx>
      <c:layout>
        <c:manualLayout>
          <c:xMode val="edge"/>
          <c:yMode val="edge"/>
          <c:x val="0.44166666666666671"/>
          <c:y val="0"/>
        </c:manualLayout>
      </c:layout>
      <c:overlay val="0"/>
      <c:spPr>
        <a:solidFill>
          <a:schemeClr val="bg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3-4218-B9D9-6230630F1892}"/>
              </c:ext>
            </c:extLst>
          </c:dPt>
          <c:dPt>
            <c:idx val="1"/>
            <c:bubble3D val="0"/>
            <c:spPr>
              <a:solidFill>
                <a:schemeClr val="accent2">
                  <a:shade val="6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3-4218-B9D9-6230630F1892}"/>
              </c:ext>
            </c:extLst>
          </c:dPt>
          <c:dPt>
            <c:idx val="2"/>
            <c:bubble3D val="0"/>
            <c:spPr>
              <a:solidFill>
                <a:schemeClr val="accent2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3-4218-B9D9-6230630F1892}"/>
              </c:ext>
            </c:extLst>
          </c:dPt>
          <c:dPt>
            <c:idx val="3"/>
            <c:bubble3D val="0"/>
            <c:spPr>
              <a:solidFill>
                <a:schemeClr val="accent2">
                  <a:shade val="9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3-4218-B9D9-6230630F1892}"/>
              </c:ext>
            </c:extLst>
          </c:dPt>
          <c:dPt>
            <c:idx val="4"/>
            <c:bubble3D val="0"/>
            <c:spPr>
              <a:solidFill>
                <a:schemeClr val="accent2">
                  <a:tint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33-4218-B9D9-6230630F1892}"/>
              </c:ext>
            </c:extLst>
          </c:dPt>
          <c:dPt>
            <c:idx val="5"/>
            <c:bubble3D val="0"/>
            <c:spPr>
              <a:solidFill>
                <a:schemeClr val="accent2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33-4218-B9D9-6230630F1892}"/>
              </c:ext>
            </c:extLst>
          </c:dPt>
          <c:dPt>
            <c:idx val="6"/>
            <c:bubble3D val="0"/>
            <c:spPr>
              <a:solidFill>
                <a:schemeClr val="accent2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B33-4218-B9D9-6230630F1892}"/>
              </c:ext>
            </c:extLst>
          </c:dPt>
          <c:dPt>
            <c:idx val="7"/>
            <c:bubble3D val="0"/>
            <c:spPr>
              <a:solidFill>
                <a:schemeClr val="accent2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B33-4218-B9D9-6230630F1892}"/>
              </c:ext>
            </c:extLst>
          </c:dPt>
          <c:cat>
            <c:strRef>
              <c:f>デモグラ_0912時点!$G$2:$G$9</c:f>
              <c:strCache>
                <c:ptCount val="8"/>
                <c:pt idx="0">
                  <c:v>北海道</c:v>
                </c:pt>
                <c:pt idx="1">
                  <c:v>東北</c:v>
                </c:pt>
                <c:pt idx="2">
                  <c:v>中部</c:v>
                </c:pt>
                <c:pt idx="3">
                  <c:v>関東</c:v>
                </c:pt>
                <c:pt idx="4">
                  <c:v>近畿</c:v>
                </c:pt>
                <c:pt idx="5">
                  <c:v>中国</c:v>
                </c:pt>
                <c:pt idx="6">
                  <c:v>四国</c:v>
                </c:pt>
                <c:pt idx="7">
                  <c:v>九州</c:v>
                </c:pt>
              </c:strCache>
            </c:strRef>
          </c:cat>
          <c:val>
            <c:numRef>
              <c:f>デモグラ_0912時点!$H$2:$H$9</c:f>
              <c:numCache>
                <c:formatCode>0.0%</c:formatCode>
                <c:ptCount val="8"/>
                <c:pt idx="0">
                  <c:v>6.1366960072845672E-2</c:v>
                </c:pt>
                <c:pt idx="1">
                  <c:v>2.3288540603184239E-2</c:v>
                </c:pt>
                <c:pt idx="2">
                  <c:v>6.625093126569355E-2</c:v>
                </c:pt>
                <c:pt idx="3">
                  <c:v>0.57497033746309434</c:v>
                </c:pt>
                <c:pt idx="4">
                  <c:v>0.13666841422698048</c:v>
                </c:pt>
                <c:pt idx="5">
                  <c:v>2.0142932038299165E-2</c:v>
                </c:pt>
                <c:pt idx="6">
                  <c:v>1.5065809442344306E-2</c:v>
                </c:pt>
                <c:pt idx="7">
                  <c:v>0.1022460748875583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B33-4218-B9D9-6230630F1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0000000-1234-1234-1234-123412341234}" type="slidenum">
              <a:rPr lang="en-US" altLang="ja-JP" sz="1200" smtClean="0">
                <a:solidFill>
                  <a:schemeClr val="dk1"/>
                </a:solidFill>
              </a:rPr>
              <a:pPr algn="r"/>
              <a:t>‹#›</a:t>
            </a:fld>
            <a:endParaRPr lang="ja-JP" altLang="en-US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Meiryo UI" panose="020B0604030504040204" pitchFamily="50" charset="-128"/>
        <a:ea typeface="Meiryo UI" panose="020B0604030504040204" pitchFamily="50" charset="-12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1" name="Google Shape;2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7" name="Google Shape;2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1" name="Google Shape;2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3" name="Google Shape;2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3" name="Google Shape;3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2" name="Google Shape;3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440267" y="826030"/>
            <a:ext cx="1016846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440267" y="3305705"/>
            <a:ext cx="10168466" cy="49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9160934" y="17156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21" name="Google Shape;21;p14"/>
          <p:cNvCxnSpPr/>
          <p:nvPr/>
        </p:nvCxnSpPr>
        <p:spPr>
          <a:xfrm>
            <a:off x="0" y="4085807"/>
            <a:ext cx="9803725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43352" y="5190848"/>
            <a:ext cx="1987944" cy="950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11245736" y="6419816"/>
            <a:ext cx="612141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pic>
        <p:nvPicPr>
          <p:cNvPr id="94" name="Google Shape;9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289" y="417765"/>
            <a:ext cx="11331779" cy="6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319217" y="714731"/>
            <a:ext cx="7832418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2AA"/>
              </a:buClr>
              <a:buSzPts val="2328"/>
              <a:buFont typeface="Arial"/>
              <a:buNone/>
              <a:defRPr sz="2328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319217" y="1277644"/>
            <a:ext cx="11446851" cy="482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35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3"/>
              <a:buNone/>
              <a:defRPr sz="2963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40"/>
              <a:buNone/>
              <a:defRPr sz="254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17"/>
              <a:buNone/>
              <a:defRPr sz="211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5"/>
              <a:buNone/>
              <a:defRPr sz="1904"/>
            </a:lvl4pPr>
            <a:lvl5pPr marL="2286000" lvl="4" indent="-228600" algn="l">
              <a:lnSpc>
                <a:spcPct val="1428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2"/>
              <a:buNone/>
              <a:defRPr sz="1482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タイトルとコンテンツ">
  <p:cSld name="2_タイトルとコンテンツ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11262565" y="6310427"/>
            <a:ext cx="61214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pic>
        <p:nvPicPr>
          <p:cNvPr id="99" name="Google Shape;9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289" y="417766"/>
            <a:ext cx="11331778" cy="6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9"/>
          <p:cNvSpPr txBox="1">
            <a:spLocks noGrp="1"/>
          </p:cNvSpPr>
          <p:nvPr>
            <p:ph type="title"/>
          </p:nvPr>
        </p:nvSpPr>
        <p:spPr>
          <a:xfrm>
            <a:off x="319218" y="714732"/>
            <a:ext cx="7832417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2AA"/>
              </a:buClr>
              <a:buSzPts val="2149"/>
              <a:buFont typeface="Arial"/>
              <a:buNone/>
              <a:defRPr sz="2149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3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通常のpage">
  <p:cSld name="2_通常のpag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C80019"/>
          </a:solidFill>
          <a:ln>
            <a:noFill/>
          </a:ln>
        </p:spPr>
        <p:txBody>
          <a:bodyPr spcFirstLastPara="1" wrap="square" lIns="91425" tIns="45700" rIns="91425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ja-JP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©Japan Airlines, ALL rights reserved.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3" name="Google Shape;103;p30"/>
          <p:cNvSpPr/>
          <p:nvPr/>
        </p:nvSpPr>
        <p:spPr>
          <a:xfrm>
            <a:off x="-12441" y="1"/>
            <a:ext cx="964700" cy="929390"/>
          </a:xfrm>
          <a:custGeom>
            <a:avLst/>
            <a:gdLst/>
            <a:ahLst/>
            <a:cxnLst/>
            <a:rect l="l" t="t" r="r" b="b"/>
            <a:pathLst>
              <a:path w="3359021" h="4329404" extrusionOk="0">
                <a:moveTo>
                  <a:pt x="0" y="0"/>
                </a:moveTo>
                <a:lnTo>
                  <a:pt x="727788" y="0"/>
                </a:lnTo>
                <a:lnTo>
                  <a:pt x="3359021" y="4329404"/>
                </a:lnTo>
                <a:lnTo>
                  <a:pt x="9331" y="4329404"/>
                </a:lnTo>
                <a:cubicBezTo>
                  <a:pt x="6221" y="2886269"/>
                  <a:pt x="3110" y="1443135"/>
                  <a:pt x="0" y="0"/>
                </a:cubicBezTo>
                <a:close/>
              </a:path>
            </a:pathLst>
          </a:custGeom>
          <a:solidFill>
            <a:srgbClr val="C800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4" name="Google Shape;104;p30"/>
          <p:cNvSpPr/>
          <p:nvPr/>
        </p:nvSpPr>
        <p:spPr>
          <a:xfrm>
            <a:off x="-12441" y="898634"/>
            <a:ext cx="12240000" cy="72000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30"/>
          <p:cNvSpPr txBox="1">
            <a:spLocks noGrp="1"/>
          </p:cNvSpPr>
          <p:nvPr>
            <p:ph type="ctrTitle"/>
          </p:nvPr>
        </p:nvSpPr>
        <p:spPr>
          <a:xfrm>
            <a:off x="1088639" y="349511"/>
            <a:ext cx="774782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1"/>
          </p:nvPr>
        </p:nvSpPr>
        <p:spPr>
          <a:xfrm>
            <a:off x="648928" y="1202764"/>
            <a:ext cx="1093347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9382759" y="65674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108" name="Google Shape;10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9507" y="213869"/>
            <a:ext cx="1266920" cy="501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タイトルとコンテンツ">
  <p:cSld name="3_タイトルとコンテンツ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11262565" y="6310427"/>
            <a:ext cx="61214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285352" y="257225"/>
            <a:ext cx="7832416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49"/>
              <a:buFont typeface="Arial"/>
              <a:buNone/>
              <a:defRPr sz="2149" b="1">
                <a:solidFill>
                  <a:schemeClr val="dk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89730" y="158614"/>
            <a:ext cx="1162979" cy="556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7"/>
          <p:cNvCxnSpPr/>
          <p:nvPr/>
        </p:nvCxnSpPr>
        <p:spPr>
          <a:xfrm>
            <a:off x="-13994" y="792273"/>
            <a:ext cx="9803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285351" y="1073641"/>
            <a:ext cx="11446851" cy="482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35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3"/>
              <a:buNone/>
              <a:defRPr sz="2963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40"/>
              <a:buNone/>
              <a:defRPr sz="254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17"/>
              <a:buNone/>
              <a:defRPr sz="2117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5"/>
              <a:buNone/>
              <a:defRPr sz="1904"/>
            </a:lvl4pPr>
            <a:lvl5pPr marL="2286000" lvl="4" indent="-228600" algn="l">
              <a:lnSpc>
                <a:spcPct val="1428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2"/>
              <a:buNone/>
              <a:defRPr sz="1482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34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 txBox="1">
            <a:spLocks noGrp="1"/>
          </p:cNvSpPr>
          <p:nvPr>
            <p:ph type="ctrTitle"/>
          </p:nvPr>
        </p:nvSpPr>
        <p:spPr>
          <a:xfrm>
            <a:off x="440267" y="826031"/>
            <a:ext cx="1016846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31"/>
          <p:cNvSpPr txBox="1">
            <a:spLocks noGrp="1"/>
          </p:cNvSpPr>
          <p:nvPr>
            <p:ph type="subTitle" idx="1"/>
          </p:nvPr>
        </p:nvSpPr>
        <p:spPr>
          <a:xfrm>
            <a:off x="440267" y="3305706"/>
            <a:ext cx="10168466" cy="49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24" name="Google Shape;124;p31"/>
          <p:cNvSpPr txBox="1">
            <a:spLocks noGrp="1"/>
          </p:cNvSpPr>
          <p:nvPr>
            <p:ph type="dt" idx="10"/>
          </p:nvPr>
        </p:nvSpPr>
        <p:spPr>
          <a:xfrm>
            <a:off x="9160934" y="1715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127" name="Google Shape;127;p31"/>
          <p:cNvCxnSpPr/>
          <p:nvPr/>
        </p:nvCxnSpPr>
        <p:spPr>
          <a:xfrm>
            <a:off x="1" y="4085807"/>
            <a:ext cx="9803725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31"/>
          <p:cNvGrpSpPr/>
          <p:nvPr/>
        </p:nvGrpSpPr>
        <p:grpSpPr>
          <a:xfrm>
            <a:off x="4443353" y="5190848"/>
            <a:ext cx="3305297" cy="950605"/>
            <a:chOff x="2464954" y="5190848"/>
            <a:chExt cx="3305297" cy="950605"/>
          </a:xfrm>
        </p:grpSpPr>
        <p:pic>
          <p:nvPicPr>
            <p:cNvPr id="129" name="Google Shape;129;p3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64954" y="5190848"/>
              <a:ext cx="1987944" cy="950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31"/>
            <p:cNvPicPr preferRelativeResize="0"/>
            <p:nvPr/>
          </p:nvPicPr>
          <p:blipFill rotWithShape="1">
            <a:blip r:embed="rId3">
              <a:alphaModFix/>
            </a:blip>
            <a:srcRect l="32596" t="25355" r="32876" b="48686"/>
            <a:stretch/>
          </p:blipFill>
          <p:spPr>
            <a:xfrm>
              <a:off x="4757698" y="5320400"/>
              <a:ext cx="1012553" cy="691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32"/>
          <p:cNvSpPr txBox="1">
            <a:spLocks noGrp="1"/>
          </p:cNvSpPr>
          <p:nvPr>
            <p:ph type="body" idx="1"/>
          </p:nvPr>
        </p:nvSpPr>
        <p:spPr>
          <a:xfrm>
            <a:off x="838201" y="1825624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4" name="Google Shape;134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35" name="Google Shape;135;p32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36" name="Google Shape;136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97979"/>
              </a:buClr>
              <a:buSzPts val="2400"/>
              <a:buNone/>
              <a:defRPr sz="2400">
                <a:solidFill>
                  <a:srgbClr val="79797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2000"/>
              <a:buNone/>
              <a:defRPr sz="2000">
                <a:solidFill>
                  <a:srgbClr val="79797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800"/>
              <a:buNone/>
              <a:defRPr sz="1800">
                <a:solidFill>
                  <a:srgbClr val="79797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9pPr>
          </a:lstStyle>
          <a:p>
            <a:endParaRPr dirty="0"/>
          </a:p>
        </p:txBody>
      </p:sp>
      <p:sp>
        <p:nvSpPr>
          <p:cNvPr id="140" name="Google Shape;14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41" name="Google Shape;141;p33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42" name="Google Shape;14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タイトルとコンテンツ">
  <p:cSld name="3_タイトルとコンテンツ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11262565" y="6310427"/>
            <a:ext cx="61214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75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285351" y="257224"/>
            <a:ext cx="7832417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49"/>
              <a:buFont typeface="Arial"/>
              <a:buNone/>
              <a:defRPr sz="2149" b="1">
                <a:solidFill>
                  <a:schemeClr val="dk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6" name="Google Shape;2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89730" y="158614"/>
            <a:ext cx="1162979" cy="556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5"/>
          <p:cNvCxnSpPr/>
          <p:nvPr/>
        </p:nvCxnSpPr>
        <p:spPr>
          <a:xfrm>
            <a:off x="-13995" y="792273"/>
            <a:ext cx="9803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285351" y="1073640"/>
            <a:ext cx="11446851" cy="482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35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3"/>
              <a:buNone/>
              <a:defRPr sz="2963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40"/>
              <a:buNone/>
              <a:defRPr sz="254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17"/>
              <a:buNone/>
              <a:defRPr sz="2117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5"/>
              <a:buNone/>
              <a:defRPr sz="1904"/>
            </a:lvl4pPr>
            <a:lvl5pPr marL="2286000" lvl="4" indent="-228600" algn="l">
              <a:lnSpc>
                <a:spcPct val="1428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2"/>
              <a:buNone/>
              <a:defRPr sz="1482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34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34"/>
          <p:cNvSpPr txBox="1">
            <a:spLocks noGrp="1"/>
          </p:cNvSpPr>
          <p:nvPr>
            <p:ph type="body" idx="1"/>
          </p:nvPr>
        </p:nvSpPr>
        <p:spPr>
          <a:xfrm>
            <a:off x="838201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47" name="Google Shape;147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48" name="Google Shape;148;p34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49" name="Google Shape;149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4" name="Google Shape;154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155" name="Google Shape;155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6" name="Google Shape;156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57" name="Google Shape;157;p35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58" name="Google Shape;158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1" name="Google Shape;161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62" name="Google Shape;162;p3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63" name="Google Shape;163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66" name="Google Shape;166;p37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67" name="Google Shape;167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0" name="Google Shape;170;p38"/>
          <p:cNvSpPr txBox="1">
            <a:spLocks noGrp="1"/>
          </p:cNvSpPr>
          <p:nvPr>
            <p:ph type="body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171" name="Google Shape;171;p38"/>
          <p:cNvSpPr txBox="1">
            <a:spLocks noGrp="1"/>
          </p:cNvSpPr>
          <p:nvPr>
            <p:ph type="body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72" name="Google Shape;172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73" name="Google Shape;173;p38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74" name="Google Shape;174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>
            <a:spLocks noGrp="1"/>
          </p:cNvSpPr>
          <p:nvPr>
            <p:ph type="title"/>
          </p:nvPr>
        </p:nvSpPr>
        <p:spPr>
          <a:xfrm>
            <a:off x="839790" y="45720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7" name="Google Shape;177;p39"/>
          <p:cNvSpPr>
            <a:spLocks noGrp="1"/>
          </p:cNvSpPr>
          <p:nvPr>
            <p:ph type="pic" idx="2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9"/>
          <p:cNvSpPr txBox="1">
            <a:spLocks noGrp="1"/>
          </p:cNvSpPr>
          <p:nvPr>
            <p:ph type="body" idx="1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179" name="Google Shape;179;p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80" name="Google Shape;180;p39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81" name="Google Shape;181;p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4" name="Google Shape;184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5" name="Google Shape;185;p4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86" name="Google Shape;186;p40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87" name="Google Shape;187;p4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0" name="Google Shape;190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1" name="Google Shape;191;p4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92" name="Google Shape;192;p41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193" name="Google Shape;193;p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>
            <a:spLocks noGrp="1"/>
          </p:cNvSpPr>
          <p:nvPr>
            <p:ph type="sldNum" idx="12"/>
          </p:nvPr>
        </p:nvSpPr>
        <p:spPr>
          <a:xfrm>
            <a:off x="11245737" y="6419816"/>
            <a:ext cx="612141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70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pic>
        <p:nvPicPr>
          <p:cNvPr id="196" name="Google Shape;196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290" y="417765"/>
            <a:ext cx="11331779" cy="6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319217" y="714732"/>
            <a:ext cx="7832418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2AA"/>
              </a:buClr>
              <a:buSzPts val="2328"/>
              <a:buFont typeface="Arial"/>
              <a:buNone/>
              <a:defRPr sz="2328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8" name="Google Shape;198;p42"/>
          <p:cNvSpPr txBox="1">
            <a:spLocks noGrp="1"/>
          </p:cNvSpPr>
          <p:nvPr>
            <p:ph type="body" idx="1"/>
          </p:nvPr>
        </p:nvSpPr>
        <p:spPr>
          <a:xfrm>
            <a:off x="319218" y="1277645"/>
            <a:ext cx="11446851" cy="482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35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3"/>
              <a:buNone/>
              <a:defRPr sz="2963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40"/>
              <a:buNone/>
              <a:defRPr sz="254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17"/>
              <a:buNone/>
              <a:defRPr sz="2117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5"/>
              <a:buNone/>
              <a:defRPr sz="1904"/>
            </a:lvl4pPr>
            <a:lvl5pPr marL="2286000" lvl="4" indent="-228600" algn="l">
              <a:lnSpc>
                <a:spcPct val="14284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2"/>
              <a:buNone/>
              <a:defRPr sz="1482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タイトルとコンテンツ">
  <p:cSld name="2_タイトルとコンテンツ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"/>
          <p:cNvSpPr txBox="1">
            <a:spLocks noGrp="1"/>
          </p:cNvSpPr>
          <p:nvPr>
            <p:ph type="sldNum" idx="12"/>
          </p:nvPr>
        </p:nvSpPr>
        <p:spPr>
          <a:xfrm>
            <a:off x="11262565" y="6310427"/>
            <a:ext cx="61214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759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pic>
        <p:nvPicPr>
          <p:cNvPr id="201" name="Google Shape;20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289" y="417766"/>
            <a:ext cx="11331778" cy="6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319219" y="714733"/>
            <a:ext cx="7832416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2AA"/>
              </a:buClr>
              <a:buSzPts val="2149"/>
              <a:buFont typeface="Arial"/>
              <a:buNone/>
              <a:defRPr sz="2149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3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33" name="Google Shape;3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289" y="417765"/>
            <a:ext cx="11331779" cy="6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414540" y="685716"/>
            <a:ext cx="8547319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32AA"/>
              </a:buClr>
              <a:buSzPts val="2540"/>
              <a:buFont typeface="Arial"/>
              <a:buNone/>
              <a:defRPr sz="2540" b="1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1"/>
          </p:nvPr>
        </p:nvSpPr>
        <p:spPr>
          <a:xfrm>
            <a:off x="414539" y="1374662"/>
            <a:ext cx="11446851" cy="462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17"/>
              <a:buNone/>
              <a:defRPr sz="2117"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5"/>
              <a:buNone/>
              <a:defRPr sz="1904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93"/>
              <a:buNone/>
              <a:defRPr sz="1693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82"/>
              <a:buNone/>
              <a:defRPr sz="1482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70"/>
              <a:buNone/>
              <a:defRPr sz="127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07" name="Google Shape;207;p44"/>
          <p:cNvSpPr txBox="1">
            <a:spLocks noGrp="1"/>
          </p:cNvSpPr>
          <p:nvPr>
            <p:ph type="sldNum" idx="12"/>
          </p:nvPr>
        </p:nvSpPr>
        <p:spPr>
          <a:xfrm>
            <a:off x="10997497" y="6492874"/>
            <a:ext cx="1194504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64">
                <a:solidFill>
                  <a:srgbClr val="1432A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208" name="Google Shape;208;p44"/>
          <p:cNvSpPr/>
          <p:nvPr/>
        </p:nvSpPr>
        <p:spPr>
          <a:xfrm>
            <a:off x="9209941" y="729986"/>
            <a:ext cx="1154021" cy="34289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32448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58" b="1" dirty="0">
                <a:solidFill>
                  <a:srgbClr val="32448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rPr>
              <a:t>Confidential</a:t>
            </a:r>
            <a:endParaRPr sz="1058" b="1" dirty="0">
              <a:solidFill>
                <a:srgbClr val="32448C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97979"/>
              </a:buClr>
              <a:buSzPts val="2400"/>
              <a:buNone/>
              <a:defRPr sz="2400">
                <a:solidFill>
                  <a:srgbClr val="797979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2000"/>
              <a:buNone/>
              <a:defRPr sz="2000">
                <a:solidFill>
                  <a:srgbClr val="79797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800"/>
              <a:buNone/>
              <a:defRPr sz="1800">
                <a:solidFill>
                  <a:srgbClr val="79797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97979"/>
              </a:buClr>
              <a:buSzPts val="1600"/>
              <a:buNone/>
              <a:defRPr sz="1600">
                <a:solidFill>
                  <a:srgbClr val="797979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46" name="Google Shape;4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61" name="Google Shape;6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64" name="Google Shape;6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ja-JP" altLang="en-US" dirty="0"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9797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9797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1825624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9797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113" name="Google Shape;113;p16"/>
          <p:cNvSpPr txBox="1">
            <a:spLocks noGrp="1"/>
          </p:cNvSpPr>
          <p:nvPr>
            <p:ph type="ft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9797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114" name="Google Shape;114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eiryo UI" panose="020B0604030504040204" pitchFamily="50" charset="-128"/>
          <a:ea typeface="Meiryo UI" panose="020B0604030504040204" pitchFamily="50" charset="-128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"/>
          <p:cNvSpPr txBox="1">
            <a:spLocks noGrp="1"/>
          </p:cNvSpPr>
          <p:nvPr>
            <p:ph type="ctrTitle"/>
          </p:nvPr>
        </p:nvSpPr>
        <p:spPr>
          <a:xfrm>
            <a:off x="440267" y="826030"/>
            <a:ext cx="1016846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ja-JP" sz="4800" b="1" dirty="0">
                <a:sym typeface="Arial"/>
              </a:rPr>
              <a:t>JAL Wellness &amp; Travel</a:t>
            </a:r>
            <a:br>
              <a:rPr lang="en-US" altLang="ja-JP" sz="4800" b="1" dirty="0">
                <a:sym typeface="Arial"/>
              </a:rPr>
            </a:br>
            <a:r>
              <a:rPr lang="ja-JP" sz="4800" b="1" dirty="0">
                <a:sym typeface="Arial"/>
              </a:rPr>
              <a:t>メディアガイド</a:t>
            </a:r>
            <a:endParaRPr dirty="0"/>
          </a:p>
        </p:txBody>
      </p:sp>
      <p:sp>
        <p:nvSpPr>
          <p:cNvPr id="214" name="Google Shape;214;p1"/>
          <p:cNvSpPr txBox="1">
            <a:spLocks noGrp="1"/>
          </p:cNvSpPr>
          <p:nvPr>
            <p:ph type="subTitle" idx="1"/>
          </p:nvPr>
        </p:nvSpPr>
        <p:spPr>
          <a:xfrm>
            <a:off x="440267" y="3305705"/>
            <a:ext cx="10168466" cy="49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ja-JP" dirty="0">
                <a:sym typeface="Arial"/>
              </a:rPr>
              <a:t>JAL Wellness ＆ Travelを活用した広告出稿のご提案</a:t>
            </a:r>
            <a:endParaRPr dirty="0">
              <a:sym typeface="Arial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323CC44-2142-C103-2C32-E27EE009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762" y="5292068"/>
            <a:ext cx="5225592" cy="6584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"/>
          <p:cNvSpPr txBox="1">
            <a:spLocks noGrp="1"/>
          </p:cNvSpPr>
          <p:nvPr>
            <p:ph type="title"/>
          </p:nvPr>
        </p:nvSpPr>
        <p:spPr>
          <a:xfrm>
            <a:off x="285351" y="257224"/>
            <a:ext cx="7832417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ja-JP" sz="2400" dirty="0"/>
              <a:t>目次</a:t>
            </a:r>
            <a:endParaRPr dirty="0"/>
          </a:p>
        </p:txBody>
      </p:sp>
      <p:sp>
        <p:nvSpPr>
          <p:cNvPr id="220" name="Google Shape;220;p2"/>
          <p:cNvSpPr txBox="1">
            <a:spLocks noGrp="1"/>
          </p:cNvSpPr>
          <p:nvPr>
            <p:ph type="body" idx="1"/>
          </p:nvPr>
        </p:nvSpPr>
        <p:spPr>
          <a:xfrm>
            <a:off x="285352" y="1391355"/>
            <a:ext cx="1101746" cy="54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96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ja-JP" sz="2800" b="1" dirty="0">
                <a:solidFill>
                  <a:schemeClr val="dk2"/>
                </a:solidFill>
              </a:rPr>
              <a:t>01</a:t>
            </a:r>
            <a:endParaRPr sz="2800" b="1" dirty="0">
              <a:solidFill>
                <a:schemeClr val="dk2"/>
              </a:solidFill>
            </a:endParaRPr>
          </a:p>
        </p:txBody>
      </p:sp>
      <p:sp>
        <p:nvSpPr>
          <p:cNvPr id="221" name="Google Shape;221;p2"/>
          <p:cNvSpPr txBox="1"/>
          <p:nvPr/>
        </p:nvSpPr>
        <p:spPr>
          <a:xfrm>
            <a:off x="2493860" y="1073640"/>
            <a:ext cx="1605442" cy="482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35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3"/>
              <a:buFont typeface="Arial"/>
              <a:buNone/>
            </a:pPr>
            <a:endParaRPr sz="2963" b="0" i="0" u="none" strike="noStrike" cap="none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2" name="Google Shape;222;p2"/>
          <p:cNvSpPr txBox="1"/>
          <p:nvPr/>
        </p:nvSpPr>
        <p:spPr>
          <a:xfrm>
            <a:off x="2400870" y="1073640"/>
            <a:ext cx="9408838" cy="482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35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3"/>
              <a:buFont typeface="Arial"/>
              <a:buNone/>
            </a:pPr>
            <a:endParaRPr sz="2963" b="0" i="0" u="none" strike="noStrike" cap="none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3" name="Google Shape;223;p2"/>
          <p:cNvSpPr txBox="1"/>
          <p:nvPr/>
        </p:nvSpPr>
        <p:spPr>
          <a:xfrm>
            <a:off x="1734444" y="1391355"/>
            <a:ext cx="9695556" cy="54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96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-JP" sz="2800" b="1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JAL Wellness ＆ Travelについて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4" name="Google Shape;224;p2"/>
          <p:cNvCxnSpPr/>
          <p:nvPr/>
        </p:nvCxnSpPr>
        <p:spPr>
          <a:xfrm>
            <a:off x="1560771" y="1448321"/>
            <a:ext cx="0" cy="4320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2"/>
          <p:cNvSpPr txBox="1"/>
          <p:nvPr/>
        </p:nvSpPr>
        <p:spPr>
          <a:xfrm>
            <a:off x="285351" y="3878462"/>
            <a:ext cx="1101746" cy="54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1096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ja-JP" sz="2800" b="1" i="0" u="none" strike="noStrike" cap="none" dirty="0">
                <a:solidFill>
                  <a:schemeClr val="dk2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02</a:t>
            </a:r>
            <a:endParaRPr sz="2800" b="1" i="0" u="none" strike="noStrike" cap="none" dirty="0">
              <a:solidFill>
                <a:schemeClr val="dk2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6" name="Google Shape;226;p2"/>
          <p:cNvSpPr txBox="1"/>
          <p:nvPr/>
        </p:nvSpPr>
        <p:spPr>
          <a:xfrm>
            <a:off x="1734443" y="3878462"/>
            <a:ext cx="9695556" cy="54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96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ja-JP" sz="2800" b="1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ご提供メニュー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7" name="Google Shape;227;p2"/>
          <p:cNvCxnSpPr/>
          <p:nvPr/>
        </p:nvCxnSpPr>
        <p:spPr>
          <a:xfrm>
            <a:off x="1560770" y="3935428"/>
            <a:ext cx="0" cy="4320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" name="Google Shape;228;p2"/>
          <p:cNvSpPr txBox="1"/>
          <p:nvPr/>
        </p:nvSpPr>
        <p:spPr>
          <a:xfrm>
            <a:off x="1734444" y="1999364"/>
            <a:ext cx="9695556" cy="54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70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18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サービス概要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9" name="Google Shape;229;p2"/>
          <p:cNvSpPr txBox="1"/>
          <p:nvPr/>
        </p:nvSpPr>
        <p:spPr>
          <a:xfrm>
            <a:off x="1734444" y="2546914"/>
            <a:ext cx="9695556" cy="54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70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18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ユーザー基本情報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1734443" y="4348685"/>
            <a:ext cx="9695556" cy="545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70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ja-JP" sz="18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メニュー概要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3B9404-63E9-DD26-A60F-24F3BF9F69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"/>
          <p:cNvSpPr/>
          <p:nvPr/>
        </p:nvSpPr>
        <p:spPr>
          <a:xfrm>
            <a:off x="0" y="1515814"/>
            <a:ext cx="12192000" cy="14770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36" name="Google Shape;236;p3"/>
          <p:cNvSpPr txBox="1">
            <a:spLocks noGrp="1"/>
          </p:cNvSpPr>
          <p:nvPr>
            <p:ph type="title"/>
          </p:nvPr>
        </p:nvSpPr>
        <p:spPr>
          <a:xfrm>
            <a:off x="285351" y="257224"/>
            <a:ext cx="7832417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ja-JP" dirty="0"/>
              <a:t>01 JAL Wellness＆Travelについてーサービス概要</a:t>
            </a:r>
            <a:endParaRPr dirty="0"/>
          </a:p>
        </p:txBody>
      </p:sp>
      <p:sp>
        <p:nvSpPr>
          <p:cNvPr id="237" name="Google Shape;237;p3"/>
          <p:cNvSpPr txBox="1">
            <a:spLocks noGrp="1"/>
          </p:cNvSpPr>
          <p:nvPr>
            <p:ph type="body" idx="1"/>
          </p:nvPr>
        </p:nvSpPr>
        <p:spPr>
          <a:xfrm>
            <a:off x="285352" y="1570865"/>
            <a:ext cx="8079420" cy="132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sz="2800" b="1" i="0" u="none" strike="noStrike" cap="none" dirty="0">
                <a:sym typeface="Arial"/>
              </a:rPr>
              <a:t>日常生活で健康を意識しながらマイルが獲得でき、</a:t>
            </a:r>
            <a:endParaRPr sz="2800" b="1" i="0" u="none" strike="noStrike" cap="none" dirty="0"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ja-JP" sz="2800" b="1" i="0" u="none" strike="noStrike" cap="none" dirty="0">
                <a:sym typeface="Arial"/>
              </a:rPr>
              <a:t>次の旅へとつながるサービス</a:t>
            </a:r>
            <a:endParaRPr sz="2800" b="1" i="0" u="none" strike="noStrike" cap="none" dirty="0">
              <a:sym typeface="Arial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110220" y="3274877"/>
            <a:ext cx="5255426" cy="191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ja-JP" sz="1600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日々の生活で、旅へのモチベーションが高められる</a:t>
            </a:r>
            <a:endParaRPr sz="1600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ja-JP" sz="1600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旅先で観光地を巡りながら、心身ともに健康になる</a:t>
            </a:r>
            <a:endParaRPr sz="1600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ja-JP" sz="1600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次の旅を想起しながら、健康とマイルをより意識した日常</a:t>
            </a:r>
            <a:endParaRPr lang="en-US" altLang="ja-JP" sz="1600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sz="1600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生活を送る「循環」ができる</a:t>
            </a:r>
            <a:endParaRPr sz="1600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239" name="Google Shape;239;p3"/>
          <p:cNvPicPr preferRelativeResize="0"/>
          <p:nvPr/>
        </p:nvPicPr>
        <p:blipFill rotWithShape="1">
          <a:blip r:embed="rId3">
            <a:alphaModFix/>
          </a:blip>
          <a:srcRect l="22313" t="4334" r="21406"/>
          <a:stretch/>
        </p:blipFill>
        <p:spPr>
          <a:xfrm>
            <a:off x="429371" y="993716"/>
            <a:ext cx="2472856" cy="388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3"/>
          <p:cNvGrpSpPr/>
          <p:nvPr/>
        </p:nvGrpSpPr>
        <p:grpSpPr>
          <a:xfrm>
            <a:off x="5468298" y="3235779"/>
            <a:ext cx="6497499" cy="3364997"/>
            <a:chOff x="5492152" y="2364044"/>
            <a:chExt cx="6497499" cy="3364997"/>
          </a:xfrm>
        </p:grpSpPr>
        <p:sp>
          <p:nvSpPr>
            <p:cNvPr id="241" name="Google Shape;241;p3"/>
            <p:cNvSpPr/>
            <p:nvPr/>
          </p:nvSpPr>
          <p:spPr>
            <a:xfrm>
              <a:off x="5608014" y="3199790"/>
              <a:ext cx="1802827" cy="18525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sx="101000" sy="101000" algn="tl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7807962" y="3199790"/>
              <a:ext cx="1840364" cy="18525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sx="101000" sy="101000" algn="tl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0085354" y="3223847"/>
              <a:ext cx="1901741" cy="18277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sx="101000" sy="101000" algn="tl" rotWithShape="0">
                <a:srgbClr val="000000">
                  <a:alpha val="1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pic>
          <p:nvPicPr>
            <p:cNvPr id="244" name="Google Shape;244;p3" descr="歩く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44759" y="3621883"/>
              <a:ext cx="891442" cy="891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61377" y="3768548"/>
              <a:ext cx="789641" cy="7019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3"/>
            <p:cNvSpPr/>
            <p:nvPr/>
          </p:nvSpPr>
          <p:spPr>
            <a:xfrm>
              <a:off x="5492152" y="4546714"/>
              <a:ext cx="2034550" cy="315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歩くことで健康を意識しながら</a:t>
              </a:r>
              <a:r>
                <a:rPr lang="ja-JP" sz="1200" b="1" i="0" u="sng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マイル</a:t>
              </a:r>
              <a:r>
                <a:rPr lang="ja-JP" sz="1200" b="0" i="0" u="none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が手に入る</a:t>
              </a:r>
              <a:endParaRPr sz="1200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pic>
          <p:nvPicPr>
            <p:cNvPr id="247" name="Google Shape;247;p3" descr="キャリーバッグ・旅行のシルエット | 無料のAi・PNG白黒シルエットイラスト"/>
            <p:cNvPicPr preferRelativeResize="0"/>
            <p:nvPr/>
          </p:nvPicPr>
          <p:blipFill rotWithShape="1">
            <a:blip r:embed="rId6">
              <a:alphaModFix/>
            </a:blip>
            <a:srcRect l="11887" r="16315"/>
            <a:stretch/>
          </p:blipFill>
          <p:spPr>
            <a:xfrm>
              <a:off x="10085186" y="3582098"/>
              <a:ext cx="576470" cy="788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3"/>
            <p:cNvSpPr/>
            <p:nvPr/>
          </p:nvSpPr>
          <p:spPr>
            <a:xfrm rot="5400000" flipH="1">
              <a:off x="7358471" y="4027258"/>
              <a:ext cx="532047" cy="249253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0605718" y="2987933"/>
              <a:ext cx="933254" cy="423597"/>
            </a:xfrm>
            <a:prstGeom prst="rect">
              <a:avLst/>
            </a:prstGeom>
            <a:solidFill>
              <a:srgbClr val="C00000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旅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756062" y="4520273"/>
              <a:ext cx="1903434" cy="289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ためた</a:t>
              </a:r>
              <a:r>
                <a:rPr lang="ja-JP" sz="1200" b="1" i="0" u="sng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マイル</a:t>
              </a:r>
              <a:r>
                <a:rPr lang="ja-JP" sz="1200" b="0" i="0" u="none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で旅に行く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251" name="Google Shape;251;p3" descr="JALスマートフォン壁紙 - JAL"/>
            <p:cNvPicPr preferRelativeResize="0"/>
            <p:nvPr/>
          </p:nvPicPr>
          <p:blipFill rotWithShape="1">
            <a:blip r:embed="rId7">
              <a:alphaModFix/>
            </a:blip>
            <a:srcRect l="19169" t="40742" r="21048" b="42274"/>
            <a:stretch/>
          </p:blipFill>
          <p:spPr>
            <a:xfrm>
              <a:off x="7873321" y="3882450"/>
              <a:ext cx="1701779" cy="430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818111" y="3718165"/>
              <a:ext cx="627520" cy="557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" descr="喜ぶ人・達成のシルエット | 無料のAi・PNG白黒シルエットイラスト"/>
            <p:cNvPicPr preferRelativeResize="0"/>
            <p:nvPr/>
          </p:nvPicPr>
          <p:blipFill rotWithShape="1">
            <a:blip r:embed="rId8">
              <a:alphaModFix/>
            </a:blip>
            <a:srcRect l="19616" r="16626"/>
            <a:stretch/>
          </p:blipFill>
          <p:spPr>
            <a:xfrm>
              <a:off x="11401938" y="3595939"/>
              <a:ext cx="541593" cy="788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3"/>
            <p:cNvSpPr/>
            <p:nvPr/>
          </p:nvSpPr>
          <p:spPr>
            <a:xfrm>
              <a:off x="10086217" y="4495330"/>
              <a:ext cx="1903434" cy="382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・旅先で</a:t>
              </a:r>
              <a:r>
                <a:rPr lang="ja-JP" sz="1200" b="1" i="0" u="sng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マイル</a:t>
              </a:r>
              <a:r>
                <a:rPr lang="ja-JP" sz="1200" b="0" i="0" u="none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が手に入る</a:t>
              </a:r>
              <a:endParaRPr sz="1200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ja-JP" sz="1200" b="0" i="0" u="none" strike="noStrike" cap="none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・旅で心の健康が得られる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 rot="5400000" flipH="1">
              <a:off x="9600649" y="4027258"/>
              <a:ext cx="532047" cy="249253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346655" y="2364044"/>
              <a:ext cx="4898377" cy="638364"/>
            </a:xfrm>
            <a:custGeom>
              <a:avLst/>
              <a:gdLst/>
              <a:ahLst/>
              <a:cxnLst/>
              <a:rect l="l" t="t" r="r" b="b"/>
              <a:pathLst>
                <a:path w="4898377" h="638364" extrusionOk="0">
                  <a:moveTo>
                    <a:pt x="0" y="0"/>
                  </a:moveTo>
                  <a:lnTo>
                    <a:pt x="216000" y="0"/>
                  </a:lnTo>
                  <a:lnTo>
                    <a:pt x="216000" y="351"/>
                  </a:lnTo>
                  <a:lnTo>
                    <a:pt x="4601377" y="351"/>
                  </a:lnTo>
                  <a:lnTo>
                    <a:pt x="4601377" y="0"/>
                  </a:lnTo>
                  <a:lnTo>
                    <a:pt x="4799377" y="0"/>
                  </a:lnTo>
                  <a:lnTo>
                    <a:pt x="4799377" y="418868"/>
                  </a:lnTo>
                  <a:lnTo>
                    <a:pt x="4898377" y="418868"/>
                  </a:lnTo>
                  <a:lnTo>
                    <a:pt x="4700377" y="616868"/>
                  </a:lnTo>
                  <a:lnTo>
                    <a:pt x="4502377" y="418868"/>
                  </a:lnTo>
                  <a:lnTo>
                    <a:pt x="4601377" y="418868"/>
                  </a:lnTo>
                  <a:lnTo>
                    <a:pt x="4601377" y="216351"/>
                  </a:lnTo>
                  <a:lnTo>
                    <a:pt x="216000" y="216351"/>
                  </a:lnTo>
                  <a:lnTo>
                    <a:pt x="216000" y="638364"/>
                  </a:lnTo>
                  <a:lnTo>
                    <a:pt x="0" y="638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 rot="10800000">
              <a:off x="6258590" y="5090677"/>
              <a:ext cx="4898377" cy="638364"/>
            </a:xfrm>
            <a:custGeom>
              <a:avLst/>
              <a:gdLst/>
              <a:ahLst/>
              <a:cxnLst/>
              <a:rect l="l" t="t" r="r" b="b"/>
              <a:pathLst>
                <a:path w="4898377" h="638364" extrusionOk="0">
                  <a:moveTo>
                    <a:pt x="0" y="0"/>
                  </a:moveTo>
                  <a:lnTo>
                    <a:pt x="216000" y="0"/>
                  </a:lnTo>
                  <a:lnTo>
                    <a:pt x="216000" y="351"/>
                  </a:lnTo>
                  <a:lnTo>
                    <a:pt x="4601377" y="351"/>
                  </a:lnTo>
                  <a:lnTo>
                    <a:pt x="4601377" y="0"/>
                  </a:lnTo>
                  <a:lnTo>
                    <a:pt x="4799377" y="0"/>
                  </a:lnTo>
                  <a:lnTo>
                    <a:pt x="4799377" y="418868"/>
                  </a:lnTo>
                  <a:lnTo>
                    <a:pt x="4898377" y="418868"/>
                  </a:lnTo>
                  <a:lnTo>
                    <a:pt x="4700377" y="616868"/>
                  </a:lnTo>
                  <a:lnTo>
                    <a:pt x="4502377" y="418868"/>
                  </a:lnTo>
                  <a:lnTo>
                    <a:pt x="4601377" y="418868"/>
                  </a:lnTo>
                  <a:lnTo>
                    <a:pt x="4601377" y="216351"/>
                  </a:lnTo>
                  <a:lnTo>
                    <a:pt x="216000" y="216351"/>
                  </a:lnTo>
                  <a:lnTo>
                    <a:pt x="216000" y="638364"/>
                  </a:lnTo>
                  <a:lnTo>
                    <a:pt x="0" y="6383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012565" y="2972290"/>
              <a:ext cx="933254" cy="423597"/>
            </a:xfrm>
            <a:prstGeom prst="rect">
              <a:avLst/>
            </a:prstGeom>
            <a:solidFill>
              <a:srgbClr val="C00000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ja-JP" sz="1600" b="0" i="0" u="none" strike="noStrike" cap="none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日常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E490AA-C17F-73A6-891E-4611A1523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5" descr="グラフ&#10;&#10;自動的に生成された説明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4327171" y="2333375"/>
            <a:ext cx="3697637" cy="369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5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8046206" y="1740502"/>
            <a:ext cx="4101256" cy="511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5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49706" y="1740503"/>
            <a:ext cx="4101256" cy="511749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5"/>
          <p:cNvSpPr/>
          <p:nvPr/>
        </p:nvSpPr>
        <p:spPr>
          <a:xfrm>
            <a:off x="49707" y="892407"/>
            <a:ext cx="12044324" cy="7527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30代～50代の現役世代が</a:t>
            </a:r>
            <a:r>
              <a:rPr lang="ja-JP" altLang="en-US" sz="1800" b="1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半数以上</a:t>
            </a:r>
            <a:r>
              <a:rPr lang="ja-JP" sz="1800" b="1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を占めており、活発な健康活動をされている会員属性となっています。</a:t>
            </a:r>
            <a:endParaRPr sz="1800" b="1" i="0" u="none" strike="noStrike" cap="none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1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居住地分布としては、関東圏が</a:t>
            </a:r>
            <a:r>
              <a:rPr lang="ja-JP" altLang="en-US" sz="1800" b="1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一番多い居住地となっています。</a:t>
            </a:r>
            <a:endParaRPr sz="1800" b="1" i="0" u="none" strike="noStrike" cap="none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grpSp>
        <p:nvGrpSpPr>
          <p:cNvPr id="267" name="Google Shape;267;p5"/>
          <p:cNvGrpSpPr/>
          <p:nvPr/>
        </p:nvGrpSpPr>
        <p:grpSpPr>
          <a:xfrm>
            <a:off x="-419888" y="2310219"/>
            <a:ext cx="5171744" cy="3405894"/>
            <a:chOff x="285351" y="1837420"/>
            <a:chExt cx="4570095" cy="2757001"/>
          </a:xfrm>
        </p:grpSpPr>
        <p:graphicFrame>
          <p:nvGraphicFramePr>
            <p:cNvPr id="268" name="Google Shape;268;p5"/>
            <p:cNvGraphicFramePr/>
            <p:nvPr>
              <p:extLst>
                <p:ext uri="{D42A27DB-BD31-4B8C-83A1-F6EECF244321}">
                  <p14:modId xmlns:p14="http://schemas.microsoft.com/office/powerpoint/2010/main" val="3966007794"/>
                </p:ext>
              </p:extLst>
            </p:nvPr>
          </p:nvGraphicFramePr>
          <p:xfrm>
            <a:off x="285351" y="1837420"/>
            <a:ext cx="4570095" cy="2757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9" name="Google Shape;269;p5"/>
            <p:cNvSpPr txBox="1"/>
            <p:nvPr/>
          </p:nvSpPr>
          <p:spPr>
            <a:xfrm>
              <a:off x="2912599" y="2155845"/>
              <a:ext cx="567160" cy="205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5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10代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0" name="Google Shape;270;p5"/>
            <p:cNvSpPr txBox="1"/>
            <p:nvPr/>
          </p:nvSpPr>
          <p:spPr>
            <a:xfrm>
              <a:off x="3575984" y="2716507"/>
              <a:ext cx="567160" cy="205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5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20代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1" name="Google Shape;271;p5"/>
            <p:cNvSpPr txBox="1"/>
            <p:nvPr/>
          </p:nvSpPr>
          <p:spPr>
            <a:xfrm>
              <a:off x="3493052" y="3983777"/>
              <a:ext cx="567160" cy="205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5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30代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2" name="Google Shape;272;p5"/>
            <p:cNvSpPr txBox="1"/>
            <p:nvPr/>
          </p:nvSpPr>
          <p:spPr>
            <a:xfrm>
              <a:off x="1023315" y="3954395"/>
              <a:ext cx="567160" cy="205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5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40代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3" name="Google Shape;273;p5"/>
            <p:cNvSpPr txBox="1"/>
            <p:nvPr/>
          </p:nvSpPr>
          <p:spPr>
            <a:xfrm>
              <a:off x="1202663" y="2497199"/>
              <a:ext cx="567160" cy="205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5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５０代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1769823" y="2056803"/>
              <a:ext cx="792787" cy="205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05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6０代～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75" name="Google Shape;275;p5"/>
          <p:cNvGrpSpPr/>
          <p:nvPr/>
        </p:nvGrpSpPr>
        <p:grpSpPr>
          <a:xfrm>
            <a:off x="7406986" y="2333375"/>
            <a:ext cx="5311758" cy="3310563"/>
            <a:chOff x="3881755" y="4018845"/>
            <a:chExt cx="4572000" cy="2739390"/>
          </a:xfrm>
        </p:grpSpPr>
        <p:graphicFrame>
          <p:nvGraphicFramePr>
            <p:cNvPr id="276" name="Google Shape;276;p5"/>
            <p:cNvGraphicFramePr/>
            <p:nvPr>
              <p:extLst>
                <p:ext uri="{D42A27DB-BD31-4B8C-83A1-F6EECF244321}">
                  <p14:modId xmlns:p14="http://schemas.microsoft.com/office/powerpoint/2010/main" val="3155168258"/>
                </p:ext>
              </p:extLst>
            </p:nvPr>
          </p:nvGraphicFramePr>
          <p:xfrm>
            <a:off x="3881755" y="4018845"/>
            <a:ext cx="4572000" cy="2739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7" name="Google Shape;277;p5"/>
            <p:cNvSpPr txBox="1"/>
            <p:nvPr/>
          </p:nvSpPr>
          <p:spPr>
            <a:xfrm>
              <a:off x="4528163" y="5388539"/>
              <a:ext cx="567160" cy="21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男性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8" name="Google Shape;278;p5"/>
            <p:cNvSpPr txBox="1"/>
            <p:nvPr/>
          </p:nvSpPr>
          <p:spPr>
            <a:xfrm>
              <a:off x="7348884" y="5417829"/>
              <a:ext cx="567160" cy="21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女性</a:t>
              </a:r>
              <a:endParaRPr sz="11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grpSp>
        <p:nvGrpSpPr>
          <p:cNvPr id="279" name="Google Shape;279;p5"/>
          <p:cNvGrpSpPr/>
          <p:nvPr/>
        </p:nvGrpSpPr>
        <p:grpSpPr>
          <a:xfrm>
            <a:off x="3668782" y="2405549"/>
            <a:ext cx="5225126" cy="3382737"/>
            <a:chOff x="7480064" y="1855030"/>
            <a:chExt cx="4572000" cy="2739390"/>
          </a:xfrm>
        </p:grpSpPr>
        <p:graphicFrame>
          <p:nvGraphicFramePr>
            <p:cNvPr id="280" name="Google Shape;280;p5"/>
            <p:cNvGraphicFramePr/>
            <p:nvPr>
              <p:extLst>
                <p:ext uri="{D42A27DB-BD31-4B8C-83A1-F6EECF244321}">
                  <p14:modId xmlns:p14="http://schemas.microsoft.com/office/powerpoint/2010/main" val="2442449239"/>
                </p:ext>
              </p:extLst>
            </p:nvPr>
          </p:nvGraphicFramePr>
          <p:xfrm>
            <a:off x="7480064" y="1855030"/>
            <a:ext cx="4572000" cy="27393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1" name="Google Shape;281;p5"/>
            <p:cNvSpPr txBox="1"/>
            <p:nvPr/>
          </p:nvSpPr>
          <p:spPr>
            <a:xfrm>
              <a:off x="10655000" y="3978196"/>
              <a:ext cx="567160" cy="21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関東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2" name="Google Shape;282;p5"/>
            <p:cNvSpPr txBox="1"/>
            <p:nvPr/>
          </p:nvSpPr>
          <p:spPr>
            <a:xfrm>
              <a:off x="8148087" y="2929269"/>
              <a:ext cx="567160" cy="21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近畿</a:t>
              </a:r>
              <a:endParaRPr sz="11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83" name="Google Shape;283;p5"/>
            <p:cNvSpPr txBox="1"/>
            <p:nvPr/>
          </p:nvSpPr>
          <p:spPr>
            <a:xfrm>
              <a:off x="9840537" y="2073723"/>
              <a:ext cx="567160" cy="21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北海道</a:t>
              </a:r>
              <a:endParaRPr sz="11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84" name="Google Shape;284;p5"/>
            <p:cNvSpPr txBox="1"/>
            <p:nvPr/>
          </p:nvSpPr>
          <p:spPr>
            <a:xfrm>
              <a:off x="10200123" y="2215079"/>
              <a:ext cx="567160" cy="21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東北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5" name="Google Shape;285;p5"/>
            <p:cNvSpPr txBox="1"/>
            <p:nvPr/>
          </p:nvSpPr>
          <p:spPr>
            <a:xfrm>
              <a:off x="10540248" y="2417585"/>
              <a:ext cx="567160" cy="21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中部</a:t>
              </a:r>
              <a:endParaRPr sz="11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86" name="Google Shape;286;p5"/>
            <p:cNvSpPr txBox="1"/>
            <p:nvPr/>
          </p:nvSpPr>
          <p:spPr>
            <a:xfrm>
              <a:off x="8415026" y="2482799"/>
              <a:ext cx="567160" cy="21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中国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8539643" y="2302012"/>
              <a:ext cx="567160" cy="21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四国</a:t>
              </a:r>
              <a:endParaRPr sz="11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288" name="Google Shape;288;p5"/>
            <p:cNvSpPr txBox="1"/>
            <p:nvPr/>
          </p:nvSpPr>
          <p:spPr>
            <a:xfrm>
              <a:off x="8936521" y="2149678"/>
              <a:ext cx="567160" cy="211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100" b="0" i="0" u="none" strike="noStrike" cap="none" dirty="0">
                  <a:solidFill>
                    <a:schemeClr val="dk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九州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89" name="Google Shape;289;p5"/>
          <p:cNvSpPr txBox="1"/>
          <p:nvPr/>
        </p:nvSpPr>
        <p:spPr>
          <a:xfrm>
            <a:off x="9429072" y="1405276"/>
            <a:ext cx="346281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1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※会員属性は24年8月末</a:t>
            </a:r>
            <a:r>
              <a:rPr lang="ja-JP" altLang="en-US" sz="11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時点</a:t>
            </a:r>
            <a:r>
              <a:rPr lang="ja-JP" sz="1100" b="0" i="0" u="none" strike="noStrike" cap="none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データを使用</a:t>
            </a:r>
            <a:endParaRPr sz="11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90" name="Google Shape;290;p5"/>
          <p:cNvSpPr txBox="1">
            <a:spLocks noGrp="1"/>
          </p:cNvSpPr>
          <p:nvPr>
            <p:ph type="title"/>
          </p:nvPr>
        </p:nvSpPr>
        <p:spPr>
          <a:xfrm>
            <a:off x="285351" y="257224"/>
            <a:ext cx="7832417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ja-JP" dirty="0"/>
              <a:t>01 JAL Wellness＆Travelについてーユーザー基本情報</a:t>
            </a:r>
            <a:endParaRPr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23DCDA-28CC-F27D-EDF6-53BEDEF0A9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"/>
          <p:cNvPicPr preferRelativeResize="0"/>
          <p:nvPr/>
        </p:nvPicPr>
        <p:blipFill rotWithShape="1">
          <a:blip r:embed="rId3">
            <a:alphaModFix/>
          </a:blip>
          <a:srcRect l="2565" t="1092" r="8626" b="1418"/>
          <a:stretch/>
        </p:blipFill>
        <p:spPr>
          <a:xfrm>
            <a:off x="8249167" y="1583246"/>
            <a:ext cx="2258350" cy="448489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297" name="Google Shape;297;p4"/>
          <p:cNvSpPr/>
          <p:nvPr/>
        </p:nvSpPr>
        <p:spPr>
          <a:xfrm>
            <a:off x="750303" y="2201473"/>
            <a:ext cx="6584050" cy="61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■主なサービス内容：</a:t>
            </a:r>
            <a:endParaRPr sz="1693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　　　　　　　　　　　　　　</a:t>
            </a:r>
            <a:endParaRPr sz="1693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1217456" y="3034406"/>
            <a:ext cx="5423867" cy="61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①お買い物</a:t>
            </a:r>
            <a:r>
              <a:rPr lang="ja-JP" sz="1693" b="0" i="0" u="none" strike="noStrike" cap="none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や通勤など歩いてマイル獲得</a:t>
            </a:r>
            <a:endParaRPr sz="1693" b="0" i="0" u="none" strike="noStrike" cap="none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0" i="0" u="none" strike="noStrike" cap="none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②チェックインスポットを訪れてマイル獲得</a:t>
            </a:r>
            <a:endParaRPr sz="1693" b="0" i="0" u="none" strike="noStrike" cap="none" dirty="0">
              <a:solidFill>
                <a:srgbClr val="26262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785479" y="2647230"/>
            <a:ext cx="6172738" cy="35823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6750" tIns="48375" rIns="96750" bIns="48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1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（1）チャレンジを達成し</a:t>
            </a:r>
            <a:r>
              <a:rPr lang="ja-JP" sz="1693" b="1" i="0" u="none" strike="noStrike" cap="none" dirty="0">
                <a:solidFill>
                  <a:srgbClr val="26262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てマイルがたまる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1217456" y="4349238"/>
            <a:ext cx="8160887" cy="879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③ナレータが本を朗読するオーディオブック</a:t>
            </a:r>
            <a:endParaRPr sz="1693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④トレーニングの動画</a:t>
            </a:r>
            <a:endParaRPr sz="1693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⑤全国のスポーツジムやヨガ施設での優待特典</a:t>
            </a:r>
            <a:endParaRPr sz="1693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01" name="Google Shape;301;p4"/>
          <p:cNvSpPr txBox="1"/>
          <p:nvPr/>
        </p:nvSpPr>
        <p:spPr>
          <a:xfrm>
            <a:off x="750302" y="1150677"/>
            <a:ext cx="9131872" cy="145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50" tIns="48375" rIns="96750" bIns="483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3"/>
              <a:buFont typeface="Arial"/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■入会条件：JALマイレージバンク会員</a:t>
            </a:r>
            <a:endParaRPr sz="1693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93"/>
              <a:buFont typeface="Arial"/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■月額利用料：550円(税込)　　※入会月の翌月末まで無料</a:t>
            </a:r>
            <a:endParaRPr sz="1693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93"/>
              <a:buFont typeface="Arial"/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■ご利用方法：アプリ、会員専用Webページ</a:t>
            </a:r>
            <a:endParaRPr sz="1693" b="0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785479" y="3942682"/>
            <a:ext cx="6172738" cy="35285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1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（2）他サービス内容　　　　　　　</a:t>
            </a:r>
            <a:endParaRPr sz="1693" b="1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785479" y="5588222"/>
            <a:ext cx="6172738" cy="352854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1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（3）他特典内容　　　　　　　</a:t>
            </a:r>
            <a:endParaRPr sz="1693" b="1" i="0" u="none" strike="noStrike" cap="non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1217456" y="5990849"/>
            <a:ext cx="7999604" cy="35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93" b="0" i="0" u="none" strike="noStrike" cap="non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⑥月間チャレンジ達成者に抽選で豪華特典への応募券　など</a:t>
            </a:r>
            <a:endParaRPr sz="1693" b="1" i="0" u="none" strike="noStrike" cap="none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title"/>
          </p:nvPr>
        </p:nvSpPr>
        <p:spPr>
          <a:xfrm>
            <a:off x="285351" y="313996"/>
            <a:ext cx="7832417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ja-JP" dirty="0"/>
              <a:t>01 JAL Wellness＆Travelについてーサービス概要</a:t>
            </a:r>
            <a:endParaRPr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5636D6-D1AA-DB65-0D7C-FB7DFA1D682D}"/>
              </a:ext>
            </a:extLst>
          </p:cNvPr>
          <p:cNvSpPr txBox="1"/>
          <p:nvPr/>
        </p:nvSpPr>
        <p:spPr>
          <a:xfrm>
            <a:off x="9632867" y="6105365"/>
            <a:ext cx="1884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アプリイメージ図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ABBAB1A-199A-649E-84C8-D88B5373187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262565" y="6310427"/>
            <a:ext cx="612142" cy="365126"/>
          </a:xfrm>
        </p:spPr>
        <p:txBody>
          <a:bodyPr/>
          <a:lstStyle/>
          <a:p>
            <a:fld id="{00000000-1234-1234-1234-123412341234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9"/>
          <p:cNvPicPr preferRelativeResize="0"/>
          <p:nvPr/>
        </p:nvPicPr>
        <p:blipFill rotWithShape="1">
          <a:blip r:embed="rId3">
            <a:alphaModFix/>
          </a:blip>
          <a:srcRect l="2565" t="1092" r="8626" b="1418"/>
          <a:stretch/>
        </p:blipFill>
        <p:spPr>
          <a:xfrm>
            <a:off x="271415" y="1457016"/>
            <a:ext cx="2457467" cy="4880323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66" name="Google Shape;366;p9"/>
          <p:cNvSpPr txBox="1">
            <a:spLocks noGrp="1"/>
          </p:cNvSpPr>
          <p:nvPr>
            <p:ph type="title"/>
          </p:nvPr>
        </p:nvSpPr>
        <p:spPr>
          <a:xfrm>
            <a:off x="285351" y="257224"/>
            <a:ext cx="7832417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en-US" altLang="ja-JP" dirty="0"/>
              <a:t>02</a:t>
            </a:r>
            <a:r>
              <a:rPr lang="ja-JP" altLang="ja-JP" dirty="0"/>
              <a:t> ご提供メニュー概要</a:t>
            </a:r>
            <a:endParaRPr dirty="0"/>
          </a:p>
        </p:txBody>
      </p:sp>
      <p:graphicFrame>
        <p:nvGraphicFramePr>
          <p:cNvPr id="367" name="Google Shape;367;p9"/>
          <p:cNvGraphicFramePr/>
          <p:nvPr>
            <p:extLst>
              <p:ext uri="{D42A27DB-BD31-4B8C-83A1-F6EECF244321}">
                <p14:modId xmlns:p14="http://schemas.microsoft.com/office/powerpoint/2010/main" val="4251024307"/>
              </p:ext>
            </p:extLst>
          </p:nvPr>
        </p:nvGraphicFramePr>
        <p:xfrm>
          <a:off x="5083443" y="2099998"/>
          <a:ext cx="6447300" cy="4544410"/>
        </p:xfrm>
        <a:graphic>
          <a:graphicData uri="http://schemas.openxmlformats.org/drawingml/2006/table">
            <a:tbl>
              <a:tblPr bandRow="1">
                <a:noFill/>
                <a:tableStyleId>{7A62DBB0-1EAB-4969-B53C-83CEFAFFC5CD}</a:tableStyleId>
              </a:tblPr>
              <a:tblGrid>
                <a:gridCol w="145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u="none" strike="noStrike" cap="none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想定Imp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約6,500,000</a:t>
                      </a:r>
                      <a:endParaRPr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想定CTR</a:t>
                      </a:r>
                      <a:endParaRPr sz="1400" dirty="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約1%（想定LP遷移：65,000）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掲載面</a:t>
                      </a:r>
                      <a:endParaRPr sz="1400" dirty="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アプリ内ホーム画面 固定バナー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価格</a:t>
                      </a:r>
                      <a:endParaRPr sz="1400" dirty="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掲載費：500,000円（税抜）</a:t>
                      </a:r>
                      <a:endParaRPr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制作費：バナー制作費用の実費は別途ご請求いたします</a:t>
                      </a:r>
                      <a:endParaRPr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※掲載期間途中でのバナーデザインの差し替えは不可となります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掲載期間</a:t>
                      </a:r>
                      <a:endParaRPr sz="1400" dirty="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1か月間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ターゲティング</a:t>
                      </a:r>
                      <a:endParaRPr sz="1400" dirty="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不可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バナー差し替え</a:t>
                      </a:r>
                      <a:endParaRPr sz="1400" dirty="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1回まで</a:t>
                      </a:r>
                      <a:endParaRPr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入稿期限</a:t>
                      </a:r>
                      <a:endParaRPr sz="1400" dirty="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掲載開始日の10営業日前</a:t>
                      </a:r>
                      <a:endParaRPr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solidFill>
                            <a:schemeClr val="lt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レポート</a:t>
                      </a:r>
                      <a:endParaRPr sz="1400" dirty="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  <a:sym typeface="Arial"/>
                        </a:rPr>
                        <a:t>掲載後、バナーのImp、クリック数に関するレポート提出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68" name="Google Shape;368;p9"/>
          <p:cNvSpPr/>
          <p:nvPr/>
        </p:nvSpPr>
        <p:spPr>
          <a:xfrm>
            <a:off x="5083443" y="1056415"/>
            <a:ext cx="3569511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000" b="1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バナー広告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9" name="Google Shape;369;p9"/>
          <p:cNvSpPr/>
          <p:nvPr/>
        </p:nvSpPr>
        <p:spPr>
          <a:xfrm>
            <a:off x="5083443" y="1512084"/>
            <a:ext cx="5897107" cy="55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JAL Wellness＆Travelの広告掲載枠にバナー設置し</a:t>
            </a:r>
            <a:endParaRPr sz="16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クライアント指定のリンク先に遷移・誘導するメニュー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0" name="Google Shape;370;p9"/>
          <p:cNvSpPr/>
          <p:nvPr/>
        </p:nvSpPr>
        <p:spPr>
          <a:xfrm>
            <a:off x="499496" y="5194098"/>
            <a:ext cx="1925990" cy="413771"/>
          </a:xfrm>
          <a:prstGeom prst="rect">
            <a:avLst/>
          </a:prstGeom>
          <a:solidFill>
            <a:schemeClr val="accent5">
              <a:alpha val="85882"/>
            </a:schemeClr>
          </a:solidFill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ja-JP" sz="1800" b="0" i="0" u="none" strike="noStrike" cap="none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掲載面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1" name="Google Shape;371;p9"/>
          <p:cNvSpPr/>
          <p:nvPr/>
        </p:nvSpPr>
        <p:spPr>
          <a:xfrm>
            <a:off x="2933802" y="1375314"/>
            <a:ext cx="1779997" cy="140126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B3B3B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72" name="Google Shape;372;p9"/>
          <p:cNvSpPr txBox="1"/>
          <p:nvPr/>
        </p:nvSpPr>
        <p:spPr>
          <a:xfrm>
            <a:off x="3753157" y="1303832"/>
            <a:ext cx="92044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ポイント</a:t>
            </a:r>
            <a:r>
              <a:rPr lang="ja-JP" sz="18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１</a:t>
            </a:r>
            <a:endParaRPr sz="1200" b="1" dirty="0">
              <a:solidFill>
                <a:srgbClr val="0F496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73" name="Google Shape;373;p9"/>
          <p:cNvSpPr txBox="1"/>
          <p:nvPr/>
        </p:nvSpPr>
        <p:spPr>
          <a:xfrm>
            <a:off x="2874779" y="1886988"/>
            <a:ext cx="18980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高いデイリーアクティブ率（約</a:t>
            </a:r>
            <a:r>
              <a:rPr lang="en-US" alt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69</a:t>
            </a: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％）により</a:t>
            </a:r>
            <a:endParaRPr sz="1200" b="1" dirty="0">
              <a:solidFill>
                <a:srgbClr val="0F496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高頻度な日常接点</a:t>
            </a: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を創出</a:t>
            </a:r>
            <a:endParaRPr sz="1200" b="1" dirty="0">
              <a:solidFill>
                <a:srgbClr val="0F496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74" name="Google Shape;374;p9"/>
          <p:cNvSpPr/>
          <p:nvPr/>
        </p:nvSpPr>
        <p:spPr>
          <a:xfrm>
            <a:off x="2933803" y="3014849"/>
            <a:ext cx="1779997" cy="106028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B3B3B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75" name="Google Shape;375;p9"/>
          <p:cNvSpPr txBox="1"/>
          <p:nvPr/>
        </p:nvSpPr>
        <p:spPr>
          <a:xfrm>
            <a:off x="3657601" y="2944140"/>
            <a:ext cx="1056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ポイント</a:t>
            </a:r>
            <a:r>
              <a:rPr lang="ja-JP" sz="20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２</a:t>
            </a:r>
            <a:endParaRPr sz="1200" b="1" dirty="0">
              <a:solidFill>
                <a:srgbClr val="0F496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76" name="Google Shape;376;p9"/>
          <p:cNvSpPr txBox="1"/>
          <p:nvPr/>
        </p:nvSpPr>
        <p:spPr>
          <a:xfrm>
            <a:off x="2933803" y="3396466"/>
            <a:ext cx="17799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3</a:t>
            </a: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0～</a:t>
            </a:r>
            <a:r>
              <a:rPr lang="en-US" alt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5</a:t>
            </a: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0代の</a:t>
            </a:r>
            <a:r>
              <a:rPr 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消費を</a:t>
            </a:r>
            <a:endParaRPr lang="en-US" altLang="ja-JP" sz="1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リードする世代</a:t>
            </a: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にリーチ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2937429" y="4553166"/>
            <a:ext cx="1779997" cy="106028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3B3B3B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78" name="Google Shape;378;p9"/>
          <p:cNvSpPr txBox="1"/>
          <p:nvPr/>
        </p:nvSpPr>
        <p:spPr>
          <a:xfrm>
            <a:off x="3657601" y="4526720"/>
            <a:ext cx="101600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ポイント</a:t>
            </a:r>
            <a:r>
              <a:rPr lang="ja-JP" sz="20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３</a:t>
            </a:r>
            <a:endParaRPr sz="1200" b="1" dirty="0">
              <a:solidFill>
                <a:srgbClr val="0F496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79" name="Google Shape;379;p9"/>
          <p:cNvSpPr txBox="1"/>
          <p:nvPr/>
        </p:nvSpPr>
        <p:spPr>
          <a:xfrm>
            <a:off x="2937429" y="4985226"/>
            <a:ext cx="17799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0F4966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アプリ広告のため</a:t>
            </a:r>
            <a:endParaRPr sz="1200" b="1" dirty="0">
              <a:solidFill>
                <a:srgbClr val="0F4966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情報が埋もれづらい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70AC83-1C23-06BE-0C25-D3150BED91D8}"/>
              </a:ext>
            </a:extLst>
          </p:cNvPr>
          <p:cNvSpPr txBox="1"/>
          <p:nvPr/>
        </p:nvSpPr>
        <p:spPr>
          <a:xfrm>
            <a:off x="1773378" y="6451410"/>
            <a:ext cx="1884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アプリイメージ図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A21EC3-9A9E-FA12-F889-3E37BFD2DC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0"/>
          <p:cNvGrpSpPr/>
          <p:nvPr/>
        </p:nvGrpSpPr>
        <p:grpSpPr>
          <a:xfrm>
            <a:off x="6491457" y="2084523"/>
            <a:ext cx="1751283" cy="3477901"/>
            <a:chOff x="271415" y="1457016"/>
            <a:chExt cx="2457467" cy="4880323"/>
          </a:xfrm>
        </p:grpSpPr>
        <p:pic>
          <p:nvPicPr>
            <p:cNvPr id="386" name="Google Shape;386;p10"/>
            <p:cNvPicPr preferRelativeResize="0"/>
            <p:nvPr/>
          </p:nvPicPr>
          <p:blipFill rotWithShape="1">
            <a:blip r:embed="rId3">
              <a:alphaModFix/>
            </a:blip>
            <a:srcRect l="2565" t="1092" r="8626" b="1418"/>
            <a:stretch/>
          </p:blipFill>
          <p:spPr>
            <a:xfrm>
              <a:off x="271415" y="1457016"/>
              <a:ext cx="2457467" cy="4880323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87" name="Google Shape;387;p10"/>
            <p:cNvSpPr/>
            <p:nvPr/>
          </p:nvSpPr>
          <p:spPr>
            <a:xfrm>
              <a:off x="499496" y="5194098"/>
              <a:ext cx="1925990" cy="413771"/>
            </a:xfrm>
            <a:prstGeom prst="roundRect">
              <a:avLst/>
            </a:prstGeom>
            <a:solidFill>
              <a:schemeClr val="lt1">
                <a:alpha val="85882"/>
              </a:schemeClr>
            </a:solidFill>
            <a:ln w="1905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Arial"/>
                <a:buNone/>
              </a:pPr>
              <a:r>
                <a:rPr lang="ja-JP" sz="1800" b="0" i="0" u="none" strike="noStrike" cap="none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掲載面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8" name="Google Shape;388;p10"/>
          <p:cNvSpPr/>
          <p:nvPr/>
        </p:nvSpPr>
        <p:spPr>
          <a:xfrm>
            <a:off x="619375" y="1389280"/>
            <a:ext cx="2549471" cy="400601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PV数最大化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9" name="Google Shape;389;p10"/>
          <p:cNvSpPr/>
          <p:nvPr/>
        </p:nvSpPr>
        <p:spPr>
          <a:xfrm>
            <a:off x="9554705" y="2084523"/>
            <a:ext cx="1751283" cy="3408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貴社サイト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0" name="Google Shape;390;p10"/>
          <p:cNvSpPr/>
          <p:nvPr/>
        </p:nvSpPr>
        <p:spPr>
          <a:xfrm>
            <a:off x="3269585" y="1389280"/>
            <a:ext cx="5160936" cy="400601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アプリ内の認知・誘導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8531259" y="1389280"/>
            <a:ext cx="3409627" cy="400601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400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流入</a:t>
            </a:r>
            <a:endParaRPr sz="1400" b="1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394" name="Google Shape;394;p10"/>
          <p:cNvPicPr preferRelativeResize="0"/>
          <p:nvPr/>
        </p:nvPicPr>
        <p:blipFill rotWithShape="1">
          <a:blip r:embed="rId3">
            <a:alphaModFix/>
          </a:blip>
          <a:srcRect l="2565" t="1092" r="8626" b="1418"/>
          <a:stretch/>
        </p:blipFill>
        <p:spPr>
          <a:xfrm>
            <a:off x="3770113" y="2084523"/>
            <a:ext cx="1751283" cy="3477901"/>
          </a:xfrm>
          <a:prstGeom prst="roundRect">
            <a:avLst/>
          </a:prstGeom>
          <a:noFill/>
          <a:ln>
            <a:noFill/>
          </a:ln>
        </p:spPr>
      </p:pic>
      <p:cxnSp>
        <p:nvCxnSpPr>
          <p:cNvPr id="396" name="Google Shape;396;p10"/>
          <p:cNvCxnSpPr>
            <a:cxnSpLocks/>
          </p:cNvCxnSpPr>
          <p:nvPr/>
        </p:nvCxnSpPr>
        <p:spPr>
          <a:xfrm>
            <a:off x="2804754" y="2645430"/>
            <a:ext cx="965400" cy="1178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7" name="Google Shape;397;p10"/>
          <p:cNvCxnSpPr>
            <a:endCxn id="386" idx="1"/>
          </p:cNvCxnSpPr>
          <p:nvPr/>
        </p:nvCxnSpPr>
        <p:spPr>
          <a:xfrm>
            <a:off x="5521396" y="3823474"/>
            <a:ext cx="9702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8" name="Google Shape;398;p10"/>
          <p:cNvCxnSpPr>
            <a:stCxn id="387" idx="3"/>
            <a:endCxn id="389" idx="1"/>
          </p:cNvCxnSpPr>
          <p:nvPr/>
        </p:nvCxnSpPr>
        <p:spPr>
          <a:xfrm rot="10800000" flipH="1">
            <a:off x="8026529" y="3788742"/>
            <a:ext cx="1528200" cy="1106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9" name="Google Shape;399;p10"/>
          <p:cNvCxnSpPr>
            <a:cxnSpLocks/>
          </p:cNvCxnSpPr>
          <p:nvPr/>
        </p:nvCxnSpPr>
        <p:spPr>
          <a:xfrm rot="10800000" flipH="1">
            <a:off x="2800053" y="3823483"/>
            <a:ext cx="970200" cy="1669200"/>
          </a:xfrm>
          <a:prstGeom prst="bentConnector3">
            <a:avLst>
              <a:gd name="adj1" fmla="val 4999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0" name="Google Shape;400;p10"/>
          <p:cNvCxnSpPr>
            <a:endCxn id="389" idx="1"/>
          </p:cNvCxnSpPr>
          <p:nvPr/>
        </p:nvCxnSpPr>
        <p:spPr>
          <a:xfrm rot="10800000" flipH="1">
            <a:off x="2791805" y="3788603"/>
            <a:ext cx="6762900" cy="2334600"/>
          </a:xfrm>
          <a:prstGeom prst="bentConnector3">
            <a:avLst>
              <a:gd name="adj1" fmla="val 88958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1" name="Google Shape;401;p10"/>
          <p:cNvSpPr txBox="1"/>
          <p:nvPr/>
        </p:nvSpPr>
        <p:spPr>
          <a:xfrm>
            <a:off x="461505" y="901692"/>
            <a:ext cx="109167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JAL Wellness＆Trave</a:t>
            </a:r>
            <a:r>
              <a:rPr lang="en-US" altLang="ja-JP" sz="18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l</a:t>
            </a:r>
            <a:r>
              <a:rPr lang="ja-JP" sz="18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のアセットを活用し、貴社サービス・ブランドとユーザーの日常接点を創出します。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02" name="Google Shape;402;p10"/>
          <p:cNvSpPr txBox="1"/>
          <p:nvPr/>
        </p:nvSpPr>
        <p:spPr>
          <a:xfrm>
            <a:off x="374214" y="1905093"/>
            <a:ext cx="27025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●</a:t>
            </a:r>
            <a:r>
              <a:rPr lang="en-US" altLang="ja-JP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JAL Wellness</a:t>
            </a:r>
            <a:r>
              <a:rPr lang="ja-JP" altLang="en-US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＆</a:t>
            </a:r>
            <a:r>
              <a:rPr lang="en-US" altLang="ja-JP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Travel</a:t>
            </a:r>
            <a:r>
              <a:rPr lang="ja-JP" altLang="en-US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アプリでの　</a:t>
            </a:r>
            <a:endParaRPr lang="en-US" altLang="ja-JP" sz="12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Push配信</a:t>
            </a:r>
            <a:r>
              <a:rPr lang="en-US" altLang="ja-JP" sz="1200" baseline="300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*1</a:t>
            </a:r>
            <a:endParaRPr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3" name="Google Shape;403;p10"/>
          <p:cNvSpPr txBox="1"/>
          <p:nvPr/>
        </p:nvSpPr>
        <p:spPr>
          <a:xfrm>
            <a:off x="461505" y="4116754"/>
            <a:ext cx="19639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●会員向けメールマガジン</a:t>
            </a:r>
            <a:r>
              <a:rPr lang="en-US" altLang="ja-JP" sz="1200" baseline="300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*2</a:t>
            </a:r>
            <a:endParaRPr baseline="3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4" name="Google Shape;404;p10"/>
          <p:cNvSpPr txBox="1"/>
          <p:nvPr/>
        </p:nvSpPr>
        <p:spPr>
          <a:xfrm>
            <a:off x="3770113" y="1840009"/>
            <a:ext cx="13500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●アプリお知らせ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5" name="Google Shape;405;p10"/>
          <p:cNvSpPr txBox="1"/>
          <p:nvPr/>
        </p:nvSpPr>
        <p:spPr>
          <a:xfrm>
            <a:off x="6541963" y="1840009"/>
            <a:ext cx="10903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rPr>
              <a:t>●バナー広告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43A173-14BC-4C9F-37B5-93537B31E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7</a:t>
            </a:fld>
            <a:endParaRPr lang="ja-JP" altLang="en-US" dirty="0"/>
          </a:p>
        </p:txBody>
      </p:sp>
      <p:sp>
        <p:nvSpPr>
          <p:cNvPr id="5" name="Google Shape;366;p9">
            <a:extLst>
              <a:ext uri="{FF2B5EF4-FFF2-40B4-BE49-F238E27FC236}">
                <a16:creationId xmlns:a16="http://schemas.microsoft.com/office/drawing/2014/main" id="{4A5705CB-6879-E033-BFCB-299CEF89E83D}"/>
              </a:ext>
            </a:extLst>
          </p:cNvPr>
          <p:cNvSpPr txBox="1">
            <a:spLocks/>
          </p:cNvSpPr>
          <p:nvPr/>
        </p:nvSpPr>
        <p:spPr>
          <a:xfrm>
            <a:off x="194112" y="341897"/>
            <a:ext cx="7832417" cy="40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49"/>
              <a:buFont typeface="Arial"/>
              <a:buNone/>
              <a:defRPr sz="2149" b="1" i="0" u="none" strike="noStrike" cap="none">
                <a:solidFill>
                  <a:schemeClr val="dk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100"/>
            </a:pPr>
            <a:r>
              <a:rPr lang="en-US" altLang="ja-JP" dirty="0"/>
              <a:t>02</a:t>
            </a:r>
            <a:r>
              <a:rPr lang="ja-JP" altLang="en-US" dirty="0"/>
              <a:t> ご提供メニュー概要</a:t>
            </a:r>
          </a:p>
        </p:txBody>
      </p:sp>
      <p:pic>
        <p:nvPicPr>
          <p:cNvPr id="6" name="Google Shape;120;p10">
            <a:extLst>
              <a:ext uri="{FF2B5EF4-FFF2-40B4-BE49-F238E27FC236}">
                <a16:creationId xmlns:a16="http://schemas.microsoft.com/office/drawing/2014/main" id="{B80BA346-8079-6EB8-6E0A-E41F1382DE8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107" b="9354"/>
          <a:stretch/>
        </p:blipFill>
        <p:spPr>
          <a:xfrm>
            <a:off x="3849676" y="2400491"/>
            <a:ext cx="1589126" cy="27842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716DEAF-CE68-AC7A-A95A-D7EDE4E00249}"/>
              </a:ext>
            </a:extLst>
          </p:cNvPr>
          <p:cNvSpPr/>
          <p:nvPr/>
        </p:nvSpPr>
        <p:spPr>
          <a:xfrm>
            <a:off x="3959258" y="2941163"/>
            <a:ext cx="1374110" cy="970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JAL Wellness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Travel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会員限定でお得な情報を掲載中！</a:t>
            </a:r>
            <a:endParaRPr kumimoji="1"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EC60C5-422C-5FB9-EA2B-F4EC7BDB246B}"/>
              </a:ext>
            </a:extLst>
          </p:cNvPr>
          <p:cNvSpPr txBox="1"/>
          <p:nvPr/>
        </p:nvSpPr>
        <p:spPr>
          <a:xfrm>
            <a:off x="4890308" y="5630463"/>
            <a:ext cx="1205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*イメージ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7EE4C5-604A-E95C-ECC0-40059A6C1AB5}"/>
              </a:ext>
            </a:extLst>
          </p:cNvPr>
          <p:cNvSpPr txBox="1"/>
          <p:nvPr/>
        </p:nvSpPr>
        <p:spPr>
          <a:xfrm>
            <a:off x="7647187" y="5649343"/>
            <a:ext cx="1205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*イメージ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5C8E102-7E91-6FDD-3BF7-C3722F910543}"/>
              </a:ext>
            </a:extLst>
          </p:cNvPr>
          <p:cNvSpPr/>
          <p:nvPr/>
        </p:nvSpPr>
        <p:spPr>
          <a:xfrm>
            <a:off x="769324" y="2327828"/>
            <a:ext cx="1963999" cy="66783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C66554A-5FB4-6BAF-1295-E2DD3E1D72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19" t="10563" r="6071" b="9605"/>
          <a:stretch/>
        </p:blipFill>
        <p:spPr>
          <a:xfrm>
            <a:off x="831827" y="2387190"/>
            <a:ext cx="257063" cy="22784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6B86DE-E0E4-C932-6D2B-51F01A3F688F}"/>
              </a:ext>
            </a:extLst>
          </p:cNvPr>
          <p:cNvSpPr/>
          <p:nvPr/>
        </p:nvSpPr>
        <p:spPr>
          <a:xfrm>
            <a:off x="1122736" y="2425277"/>
            <a:ext cx="1374110" cy="472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JAL Wellness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Travel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会員限定でお得な情報を掲載中！</a:t>
            </a:r>
            <a:endParaRPr kumimoji="1"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77E0EBF-88AE-04D2-C232-D04CE086E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71" y="4471649"/>
            <a:ext cx="2874175" cy="183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59811ED-5905-C100-50C8-A8C907DE7E30}"/>
              </a:ext>
            </a:extLst>
          </p:cNvPr>
          <p:cNvSpPr/>
          <p:nvPr/>
        </p:nvSpPr>
        <p:spPr>
          <a:xfrm>
            <a:off x="229547" y="4493241"/>
            <a:ext cx="2849889" cy="786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〔〕JAL Wellness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＆</a:t>
            </a:r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Travel</a:t>
            </a:r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会員限定！</a:t>
            </a:r>
            <a:endParaRPr kumimoji="1"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===================</a:t>
            </a:r>
          </a:p>
          <a:p>
            <a:r>
              <a:rPr kumimoji="1"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お得な情報を掲載中！</a:t>
            </a:r>
            <a:endParaRPr kumimoji="1" lang="en-US" altLang="ja-JP" sz="10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5108CE-044C-826C-FB8F-DC566E8C83A9}"/>
              </a:ext>
            </a:extLst>
          </p:cNvPr>
          <p:cNvSpPr txBox="1"/>
          <p:nvPr/>
        </p:nvSpPr>
        <p:spPr>
          <a:xfrm>
            <a:off x="7632326" y="6465098"/>
            <a:ext cx="491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*1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*2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Push</a:t>
            </a: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配信とメールマガジンについては、バナー広告掲載費用には含まれておりません。</a:t>
            </a:r>
            <a:r>
              <a:rPr kumimoji="1"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55B7207-ACE2-3C7E-803F-A34B7FA882BE}"/>
              </a:ext>
            </a:extLst>
          </p:cNvPr>
          <p:cNvSpPr txBox="1"/>
          <p:nvPr/>
        </p:nvSpPr>
        <p:spPr>
          <a:xfrm>
            <a:off x="2188945" y="3037663"/>
            <a:ext cx="1205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*イメージ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4E4D47A-56B0-7D64-9271-859CB3A8EB07}"/>
              </a:ext>
            </a:extLst>
          </p:cNvPr>
          <p:cNvSpPr txBox="1"/>
          <p:nvPr/>
        </p:nvSpPr>
        <p:spPr>
          <a:xfrm>
            <a:off x="2472119" y="6368008"/>
            <a:ext cx="1205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*イメージ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A3879-FC15-4CD2-7C6F-C1C035D3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0005"/>
            <a:ext cx="10515600" cy="247799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algn="ctr" fontAlgn="base"/>
            <a:r>
              <a:rPr lang="ja-JP" altLang="en-US" b="1" i="1" dirty="0">
                <a:solidFill>
                  <a:srgbClr val="333333"/>
                </a:solidFill>
                <a:effectLst/>
                <a:latin typeface="ヒラギノ角ゴ ProN W3"/>
              </a:rPr>
              <a:t>ご連絡先：</a:t>
            </a:r>
            <a:r>
              <a:rPr lang="en-US" altLang="ja-JP" b="1" i="1" dirty="0">
                <a:solidFill>
                  <a:srgbClr val="333333"/>
                </a:solidFill>
                <a:effectLst/>
                <a:latin typeface="ヒラギノ角ゴ ProN W3"/>
              </a:rPr>
              <a:t>jwt.tyomlz@jal.com</a:t>
            </a:r>
            <a:br>
              <a:rPr lang="en-US" altLang="ja-JP" b="1" i="1" dirty="0">
                <a:solidFill>
                  <a:srgbClr val="333333"/>
                </a:solidFill>
                <a:effectLst/>
                <a:latin typeface="ヒラギノ角ゴ ProN W3"/>
              </a:rPr>
            </a:br>
            <a:br>
              <a:rPr lang="ja-JP" altLang="en-US" b="0" i="0" dirty="0">
                <a:solidFill>
                  <a:srgbClr val="333333"/>
                </a:solidFill>
                <a:effectLst/>
                <a:latin typeface="ヒラギノ角ゴ ProN W3"/>
              </a:rPr>
            </a:b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JAL Wellness &amp; Travel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との協業依頼やアプリ内広告</a:t>
            </a:r>
            <a:b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</a:b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掲載依頼がございましたらお気軽にご相談ください。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3AB628-4710-F822-40AE-F7D4D8C625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ja-JP" smtClean="0"/>
              <a:pPr/>
              <a:t>8</a:t>
            </a:fld>
            <a:endParaRPr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3BFD6EB-44BC-FB6F-BA9A-E4C1B1D1A84E}"/>
              </a:ext>
            </a:extLst>
          </p:cNvPr>
          <p:cNvCxnSpPr/>
          <p:nvPr/>
        </p:nvCxnSpPr>
        <p:spPr>
          <a:xfrm>
            <a:off x="2818614" y="2912882"/>
            <a:ext cx="6561056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7715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JWT">
      <a:dk1>
        <a:srgbClr val="262626"/>
      </a:dk1>
      <a:lt1>
        <a:srgbClr val="FFFFFF"/>
      </a:lt1>
      <a:dk2>
        <a:srgbClr val="C00000"/>
      </a:dk2>
      <a:lt2>
        <a:srgbClr val="D9D9D9"/>
      </a:lt2>
      <a:accent1>
        <a:srgbClr val="1432AA"/>
      </a:accent1>
      <a:accent2>
        <a:srgbClr val="FFAFAF"/>
      </a:accent2>
      <a:accent3>
        <a:srgbClr val="7F7F7F"/>
      </a:accent3>
      <a:accent4>
        <a:srgbClr val="FFDC00"/>
      </a:accent4>
      <a:accent5>
        <a:srgbClr val="DFF1FA"/>
      </a:accent5>
      <a:accent6>
        <a:srgbClr val="FEF8E8"/>
      </a:accent6>
      <a:hlink>
        <a:srgbClr val="F2F2F2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テーマ">
  <a:themeElements>
    <a:clrScheme name="JWT">
      <a:dk1>
        <a:srgbClr val="262626"/>
      </a:dk1>
      <a:lt1>
        <a:srgbClr val="FFFFFF"/>
      </a:lt1>
      <a:dk2>
        <a:srgbClr val="C00000"/>
      </a:dk2>
      <a:lt2>
        <a:srgbClr val="D9D9D9"/>
      </a:lt2>
      <a:accent1>
        <a:srgbClr val="1432AA"/>
      </a:accent1>
      <a:accent2>
        <a:srgbClr val="FFAFAF"/>
      </a:accent2>
      <a:accent3>
        <a:srgbClr val="7F7F7F"/>
      </a:accent3>
      <a:accent4>
        <a:srgbClr val="FFDC00"/>
      </a:accent4>
      <a:accent5>
        <a:srgbClr val="DFF1FA"/>
      </a:accent5>
      <a:accent6>
        <a:srgbClr val="FEF8E8"/>
      </a:accent6>
      <a:hlink>
        <a:srgbClr val="F2F2F2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ワイド画面</PresentationFormat>
  <Paragraphs>128</Paragraphs>
  <Slides>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Meiryo UI</vt:lpstr>
      <vt:lpstr>Libre Franklin</vt:lpstr>
      <vt:lpstr>ヒラギノ角ゴ ProN W3</vt:lpstr>
      <vt:lpstr>Arial</vt:lpstr>
      <vt:lpstr>Noto Sans Symbols</vt:lpstr>
      <vt:lpstr>1_Office テーマ</vt:lpstr>
      <vt:lpstr>2_Office テーマ</vt:lpstr>
      <vt:lpstr>JAL Wellness &amp; Travel メディアガイド</vt:lpstr>
      <vt:lpstr>目次</vt:lpstr>
      <vt:lpstr>01 JAL Wellness＆Travelについてーサービス概要</vt:lpstr>
      <vt:lpstr>01 JAL Wellness＆Travelについてーユーザー基本情報</vt:lpstr>
      <vt:lpstr>01 JAL Wellness＆Travelについてーサービス概要</vt:lpstr>
      <vt:lpstr>02 ご提供メニュー概要</vt:lpstr>
      <vt:lpstr>PowerPoint プレゼンテーション</vt:lpstr>
      <vt:lpstr>ご連絡先：jwt.tyomlz@jal.com  JAL Wellness &amp; Travelとの協業依頼やアプリ内広告 掲載依頼がございましたらお気軽にご相談ください。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JAL Wellness &amp; Travel メディアガイド</dc:title>
  <dc:creator>南 優菜</dc:creator>
  <cp:lastModifiedBy>TACHIIRI MASHU(JALI TYOMLZ/S)</cp:lastModifiedBy>
  <cp:revision>1</cp:revision>
  <dcterms:created xsi:type="dcterms:W3CDTF">2024-08-30T11:01:09Z</dcterms:created>
  <dcterms:modified xsi:type="dcterms:W3CDTF">2025-02-21T08:18:29Z</dcterms:modified>
</cp:coreProperties>
</file>