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2" r:id="rId4"/>
    <p:sldId id="263" r:id="rId5"/>
    <p:sldId id="264" r:id="rId6"/>
    <p:sldId id="265" r:id="rId7"/>
    <p:sldId id="282" r:id="rId8"/>
  </p:sldIdLst>
  <p:sldSz cx="10691813" cy="7559675"/>
  <p:notesSz cx="6858000" cy="9144000"/>
  <p:embeddedFontLst>
    <p:embeddedFont>
      <p:font typeface="游ゴシック" panose="020B0400000000000000" pitchFamily="50" charset="-128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  <p15:guide id="3" pos="351">
          <p15:clr>
            <a:srgbClr val="A4A3A4"/>
          </p15:clr>
        </p15:guide>
        <p15:guide id="4" pos="6384">
          <p15:clr>
            <a:srgbClr val="A4A3A4"/>
          </p15:clr>
        </p15:guide>
        <p15:guide id="5" pos="601">
          <p15:clr>
            <a:srgbClr val="A4A3A4"/>
          </p15:clr>
        </p15:guide>
        <p15:guide id="6" pos="6134">
          <p15:clr>
            <a:srgbClr val="A4A3A4"/>
          </p15:clr>
        </p15:guide>
        <p15:guide id="7" pos="3889">
          <p15:clr>
            <a:srgbClr val="A4A3A4"/>
          </p15:clr>
        </p15:guide>
        <p15:guide id="8" pos="5341">
          <p15:clr>
            <a:srgbClr val="A4A3A4"/>
          </p15:clr>
        </p15:guide>
        <p15:guide id="9" pos="139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NgAGnEc5JpdzcPvzAoEs6U1bM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77"/>
    <a:srgbClr val="E0E0E0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2BAA7-40FB-4D4E-8AF5-B4F4DE30D42E}">
  <a:tblStyle styleId="{53F2BAA7-40FB-4D4E-8AF5-B4F4DE30D42E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 b="off" i="off"/>
      <a:tcStyle>
        <a:tcBdr/>
        <a:fill>
          <a:solidFill>
            <a:srgbClr val="E0E0E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0E0E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590" y="66"/>
      </p:cViewPr>
      <p:guideLst>
        <p:guide orient="horz" pos="2381"/>
        <p:guide pos="3368"/>
        <p:guide pos="351"/>
        <p:guide pos="6384"/>
        <p:guide pos="601"/>
        <p:guide pos="6134"/>
        <p:guide pos="3889"/>
        <p:guide pos="5341"/>
        <p:guide pos="1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3-A645-9CE7-56E77A75CFDC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53-A645-9CE7-56E77A75CFDC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53-A645-9CE7-56E77A75CFDC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53-A645-9CE7-56E77A75CFDC}"/>
              </c:ext>
            </c:extLst>
          </c:dPt>
          <c:dPt>
            <c:idx val="4"/>
            <c:bubble3D val="0"/>
            <c:spPr>
              <a:solidFill>
                <a:srgbClr val="6F6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53-A645-9CE7-56E77A75CFDC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053-A645-9CE7-56E77A75CFDC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053-A645-9CE7-56E77A75CFDC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053-A645-9CE7-56E77A75CFDC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053-A645-9CE7-56E77A75CFDC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053-A645-9CE7-56E77A75CFDC}"/>
              </c:ext>
            </c:extLst>
          </c:dPt>
          <c:cat>
            <c:strRef>
              <c:f>Sheet1!$A$2:$A$13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0.55900000000000005</c:v>
                </c:pt>
                <c:pt idx="1">
                  <c:v>6.2859672421425414E-2</c:v>
                </c:pt>
                <c:pt idx="2">
                  <c:v>3.6299247454625941E-2</c:v>
                </c:pt>
                <c:pt idx="3">
                  <c:v>3.4085878707392651E-2</c:v>
                </c:pt>
                <c:pt idx="4">
                  <c:v>1.9034971226206288E-2</c:v>
                </c:pt>
                <c:pt idx="5">
                  <c:v>8.3222664895971674E-2</c:v>
                </c:pt>
                <c:pt idx="6">
                  <c:v>8.1451969898185039E-2</c:v>
                </c:pt>
                <c:pt idx="7">
                  <c:v>4.5595396193005754E-2</c:v>
                </c:pt>
                <c:pt idx="8">
                  <c:v>2.9659141212926073E-2</c:v>
                </c:pt>
                <c:pt idx="9">
                  <c:v>4.869411243913236E-2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053-A645-9CE7-56E77A75C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F1D-1E4D-A07E-C38AC0FA6A29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1D-1E4D-A07E-C38AC0FA6A2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E9B-C742-A1D6-6C1CCDCFE9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E9B-C742-A1D6-6C1CCDCFE94F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69.2</c:v>
                </c:pt>
                <c:pt idx="1">
                  <c:v>30.8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D-1E4D-A07E-C38AC0FA6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43.6</c:v>
                </c:pt>
                <c:pt idx="1">
                  <c:v>43.1</c:v>
                </c:pt>
                <c:pt idx="2">
                  <c:v>9.4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87.1</c:v>
                </c:pt>
                <c:pt idx="1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82.7</c:v>
                </c:pt>
                <c:pt idx="1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51-0947-B5E8-95D85DA50BB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51-0947-B5E8-95D85DA50BB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51-0947-B5E8-95D85DA50BB7}"/>
              </c:ext>
            </c:extLst>
          </c:dPt>
          <c:dPt>
            <c:idx val="3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51-0947-B5E8-95D85DA50BB7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51-0947-B5E8-95D85DA50BB7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71.599999999999994</c:v>
                </c:pt>
                <c:pt idx="1">
                  <c:v>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51-0947-B5E8-95D85DA50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7B-994D-BAE5-D10B303840C0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47B-994D-BAE5-D10B303840C0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7B-994D-BAE5-D10B303840C0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47B-994D-BAE5-D10B303840C0}"/>
              </c:ext>
            </c:extLst>
          </c:dPt>
          <c:dPt>
            <c:idx val="4"/>
            <c:bubble3D val="0"/>
            <c:spPr>
              <a:solidFill>
                <a:srgbClr val="6F684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47B-994D-BAE5-D10B303840C0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47B-994D-BAE5-D10B303840C0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47B-994D-BAE5-D10B303840C0}"/>
              </c:ext>
            </c:extLst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47B-994D-BAE5-D10B303840C0}"/>
              </c:ext>
            </c:extLst>
          </c:dPt>
          <c:dPt>
            <c:idx val="8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47B-994D-BAE5-D10B303840C0}"/>
              </c:ext>
            </c:extLst>
          </c:dPt>
          <c:dPt>
            <c:idx val="9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47B-994D-BAE5-D10B303840C0}"/>
              </c:ext>
            </c:extLst>
          </c:dPt>
          <c:cat>
            <c:strRef>
              <c:f>Sheet1!$A$2:$A$13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0.56699999999999995</c:v>
                </c:pt>
                <c:pt idx="1">
                  <c:v>6.5405831363278169E-2</c:v>
                </c:pt>
                <c:pt idx="2">
                  <c:v>3.4672970843183611E-2</c:v>
                </c:pt>
                <c:pt idx="3">
                  <c:v>3.7825059101654845E-2</c:v>
                </c:pt>
                <c:pt idx="4">
                  <c:v>1.7336485421591805E-2</c:v>
                </c:pt>
                <c:pt idx="5">
                  <c:v>0.10638297872340426</c:v>
                </c:pt>
                <c:pt idx="6">
                  <c:v>7.7226162332545312E-2</c:v>
                </c:pt>
                <c:pt idx="7">
                  <c:v>3.309692671394799E-2</c:v>
                </c:pt>
                <c:pt idx="8">
                  <c:v>2.2064617809298661E-2</c:v>
                </c:pt>
                <c:pt idx="9">
                  <c:v>3.9401103230890466E-2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7B-994D-BAE5-D10B30384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48-424E-B27E-44A469FDDFF6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E48-424E-B27E-44A469FDDFF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48-424E-B27E-44A469FDDF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B1-174D-9D9F-F6DDCB1A0238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21.9</c:v>
                </c:pt>
                <c:pt idx="1">
                  <c:v>67.2</c:v>
                </c:pt>
                <c:pt idx="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8-424E-B27E-44A469FDDF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DD-194F-9BDF-1BBC8431BF87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1DD-194F-9BDF-1BBC8431BF87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DD-194F-9BDF-1BBC8431BF8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A1-4A4D-8371-2BB272DD1F8D}"/>
              </c:ext>
            </c:extLst>
          </c:dPt>
          <c:cat>
            <c:strRef>
              <c:f>Sheet1!$A$2:$A$5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25.2</c:v>
                </c:pt>
                <c:pt idx="1">
                  <c:v>64.2</c:v>
                </c:pt>
                <c:pt idx="2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DD-194F-9BDF-1BBC8431B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78-7544-BAB0-12192F6841D6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378-7544-BAB0-12192F6841D6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78-7544-BAB0-12192F6841D6}"/>
              </c:ext>
            </c:extLst>
          </c:dPt>
          <c:dPt>
            <c:idx val="3"/>
            <c:bubble3D val="0"/>
            <c:spPr>
              <a:solidFill>
                <a:srgbClr val="8A81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78-7544-BAB0-12192F6841D6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78-7544-BAB0-12192F6841D6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0.31592930069162367</c:v>
                </c:pt>
                <c:pt idx="1">
                  <c:v>0.38734438467449778</c:v>
                </c:pt>
                <c:pt idx="2">
                  <c:v>0.29672631463387861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8-7544-BAB0-12192F6841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6-3442-A979-92E07D1F0671}"/>
              </c:ext>
            </c:extLst>
          </c:dPt>
          <c:dPt>
            <c:idx val="1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EF6-3442-A979-92E07D1F0671}"/>
              </c:ext>
            </c:extLst>
          </c:dPt>
          <c:dPt>
            <c:idx val="2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6-3442-A979-92E07D1F0671}"/>
              </c:ext>
            </c:extLst>
          </c:dPt>
          <c:dPt>
            <c:idx val="3"/>
            <c:bubble3D val="0"/>
            <c:spPr>
              <a:solidFill>
                <a:srgbClr val="8A815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EF6-3442-A979-92E07D1F0671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6-3442-A979-92E07D1F0671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0.47461852243541319</c:v>
                </c:pt>
                <c:pt idx="1">
                  <c:v>7.7277534370750869E-2</c:v>
                </c:pt>
                <c:pt idx="2">
                  <c:v>0.44810394319383595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6-3442-A979-92E07D1F0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29-E14A-8CCD-ED1ED8A27E1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F29-E14A-8CCD-ED1ED8A27E1B}"/>
              </c:ext>
            </c:extLst>
          </c:dPt>
          <c:dPt>
            <c:idx val="2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29-E14A-8CCD-ED1ED8A27E1B}"/>
              </c:ext>
            </c:extLst>
          </c:dPt>
          <c:dPt>
            <c:idx val="3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F29-E14A-8CCD-ED1ED8A27E1B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9-E14A-8CCD-ED1ED8A27E1B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5.035898561861895E-2</c:v>
                </c:pt>
                <c:pt idx="1">
                  <c:v>9.0143813810517073E-2</c:v>
                </c:pt>
                <c:pt idx="2">
                  <c:v>0.22526292677571633</c:v>
                </c:pt>
                <c:pt idx="3">
                  <c:v>0.40229223844549344</c:v>
                </c:pt>
                <c:pt idx="4">
                  <c:v>0.23194203534965419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9-E14A-8CCD-ED1ED8A27E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F-1D47-816C-37EE1C2970F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E3F-1D47-816C-37EE1C2970F3}"/>
              </c:ext>
            </c:extLst>
          </c:dPt>
          <c:dPt>
            <c:idx val="2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F-1D47-816C-37EE1C2970F3}"/>
              </c:ext>
            </c:extLst>
          </c:dPt>
          <c:dPt>
            <c:idx val="3"/>
            <c:bubble3D val="0"/>
            <c:spPr>
              <a:solidFill>
                <a:srgbClr val="93010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E3F-1D47-816C-37EE1C2970F3}"/>
              </c:ext>
            </c:extLst>
          </c:dPt>
          <c:dPt>
            <c:idx val="4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F-1D47-816C-37EE1C2970F3}"/>
              </c:ext>
            </c:extLst>
          </c:dPt>
          <c:cat>
            <c:strRef>
              <c:f>Sheet1!$A$2:$A$6</c:f>
              <c:strCache>
                <c:ptCount val="4"/>
                <c:pt idx="0">
                  <c:v>第 1 四半期</c:v>
                </c:pt>
                <c:pt idx="1">
                  <c:v>第 2 四半期</c:v>
                </c:pt>
                <c:pt idx="2">
                  <c:v>第 3 四半期</c:v>
                </c:pt>
                <c:pt idx="3">
                  <c:v>第 4 四半期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5.1367276023568512E-2</c:v>
                </c:pt>
                <c:pt idx="1">
                  <c:v>8.7626529687263935E-2</c:v>
                </c:pt>
                <c:pt idx="2">
                  <c:v>0.22397643148511859</c:v>
                </c:pt>
                <c:pt idx="3">
                  <c:v>0.40081583320743314</c:v>
                </c:pt>
                <c:pt idx="4">
                  <c:v>0.2362139295966158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3F-1D47-816C-37EE1C29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Pt>
            <c:idx val="0"/>
            <c:bubble3D val="0"/>
            <c:spPr>
              <a:solidFill>
                <a:srgbClr val="CB000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FBF-FF4E-B963-E618CF03476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FBF-FF4E-B963-E618CF0347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963-824F-8B33-F22BA554DB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963-824F-8B33-F22BA554DB89}"/>
              </c:ext>
            </c:extLst>
          </c:dPt>
          <c:cat>
            <c:strRef>
              <c:f>Sheet1!$A$2:$A$5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70.2</c:v>
                </c:pt>
                <c:pt idx="1">
                  <c:v>29.8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BF-FF4E-B963-E618CF034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游ゴシック" panose="020B0400000000000000" pitchFamily="50" charset="-128"/>
                <a:ea typeface="游ゴシック" panose="020B0400000000000000" pitchFamily="50" charset="-128"/>
              </a:defRPr>
            </a:lvl1pPr>
          </a:lstStyle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</a:rPr>
              <a:pPr algn="r">
                <a:buSzPts val="1200"/>
              </a:pPr>
              <a:t>‹#›</a:t>
            </a:fld>
            <a:endParaRPr lang="en-US" sz="1200" dirty="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游ゴシック" panose="020B0400000000000000" pitchFamily="50" charset="-128"/>
        <a:ea typeface="游ゴシック" panose="020B0400000000000000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63" name="Google Shape;2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41" name="Google Shape;5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7" name="Google Shape;6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8" name="Google Shape;122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29" name="Google Shape;1229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>
  <p:cSld name="タイトル スライド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6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つのコンテンツ">
  <p:cSld name="2 つのコンテンツ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セクション見出し">
  <p:cSld name="セクション見出し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oogle Shape;11;p45"/>
          <p:cNvPicPr preferRelativeResize="0"/>
          <p:nvPr/>
        </p:nvPicPr>
        <p:blipFill rotWithShape="1">
          <a:blip r:embed="rId6">
            <a:alphaModFix amt="28000"/>
          </a:blip>
          <a:srcRect/>
          <a:stretch/>
        </p:blipFill>
        <p:spPr>
          <a:xfrm>
            <a:off x="0" y="0"/>
            <a:ext cx="10691813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0" y="-2"/>
            <a:ext cx="10691813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5"/>
          <p:cNvSpPr txBox="1"/>
          <p:nvPr/>
        </p:nvSpPr>
        <p:spPr>
          <a:xfrm rot="5400000">
            <a:off x="-1290397" y="6123062"/>
            <a:ext cx="3148315" cy="2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"/>
              <a:buFont typeface="Arial"/>
              <a:buNone/>
            </a:pPr>
            <a:r>
              <a:rPr lang="en-US" sz="740" b="0" i="0" u="none" strike="noStrike" cap="none" dirty="0">
                <a:solidFill>
                  <a:srgbClr val="66666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rial"/>
                <a:sym typeface="Arial"/>
              </a:rPr>
              <a:t>© JAL Brand Communications. All Rights Reserved.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13" Type="http://schemas.openxmlformats.org/officeDocument/2006/relationships/chart" Target="../charts/chart10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12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11" Type="http://schemas.openxmlformats.org/officeDocument/2006/relationships/chart" Target="../charts/chart8.xml"/><Relationship Id="rId5" Type="http://schemas.openxmlformats.org/officeDocument/2006/relationships/chart" Target="../charts/chart3.xml"/><Relationship Id="rId10" Type="http://schemas.openxmlformats.org/officeDocument/2006/relationships/chart" Target="../charts/chart7.xml"/><Relationship Id="rId4" Type="http://schemas.openxmlformats.org/officeDocument/2006/relationships/chart" Target="../charts/chart2.xml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691343" cy="755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069134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/>
          <p:nvPr/>
        </p:nvSpPr>
        <p:spPr>
          <a:xfrm>
            <a:off x="5340302" y="3754489"/>
            <a:ext cx="4834614" cy="2964988"/>
          </a:xfrm>
          <a:prstGeom prst="rect">
            <a:avLst/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5590689" y="3764637"/>
            <a:ext cx="4841186" cy="80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5600239" y="3518680"/>
            <a:ext cx="4811426" cy="32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none" strike="noStrike" cap="none" dirty="0">
                <a:solidFill>
                  <a:srgbClr val="D3C25A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JAPAN AIRLINES GROUP  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6" name="Google Shape;46;p2"/>
          <p:cNvSpPr txBox="1"/>
          <p:nvPr/>
        </p:nvSpPr>
        <p:spPr>
          <a:xfrm>
            <a:off x="5557887" y="4444494"/>
            <a:ext cx="4722763" cy="227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The JAL Group Network Spans the Globe. </a:t>
            </a:r>
            <a:br>
              <a:rPr lang="en-US" sz="14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14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We offer a variety of advertising media for more than </a:t>
            </a:r>
            <a:r>
              <a:rPr lang="en-US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36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.12 million* annual passengers on domestic flights and more than 7.58 million annual passengers on international flights who fly with the JAL Group.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Please take advantage of our advertising media as part of your company's promotional activities.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7" name="Google Shape;47;p2"/>
          <p:cNvSpPr txBox="1"/>
          <p:nvPr/>
        </p:nvSpPr>
        <p:spPr>
          <a:xfrm>
            <a:off x="7258556" y="6696072"/>
            <a:ext cx="2791679" cy="404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8900" marR="0" lvl="0" indent="-889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FY2024 JAL Monthly Report annual total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90488" marR="0" lvl="0" indent="-90488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The numbers are for JAL flights and do not include ZIPAIR　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48" name="Google Shape;48;p2"/>
          <p:cNvSpPr txBox="1"/>
          <p:nvPr/>
        </p:nvSpPr>
        <p:spPr>
          <a:xfrm rot="5400000">
            <a:off x="-1290397" y="6123062"/>
            <a:ext cx="3148315" cy="206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"/>
              <a:buFont typeface="Arial"/>
              <a:buNone/>
            </a:pPr>
            <a:r>
              <a:rPr lang="en-US" sz="74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© JAL Brand Communications. All Rights Reserved.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>
            <a:off x="4242546" y="2508283"/>
            <a:ext cx="1058120" cy="1058120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6" name="Google Shape;226;p9"/>
          <p:cNvSpPr txBox="1"/>
          <p:nvPr/>
        </p:nvSpPr>
        <p:spPr>
          <a:xfrm>
            <a:off x="4158106" y="2713408"/>
            <a:ext cx="1226998" cy="647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Unparalleled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Reach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940102" y="2616275"/>
            <a:ext cx="3130248" cy="93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It is possible to reach more than 3.01 million</a:t>
            </a:r>
            <a:r>
              <a:rPr lang="en-US" sz="10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*1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customers per month on JAL domestic flights and more than 630,000</a:t>
            </a:r>
            <a:r>
              <a:rPr lang="en-US" sz="10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*1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customers per month on JAL international flights.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986537" y="3839740"/>
            <a:ext cx="1318156" cy="1318156"/>
          </a:xfrm>
          <a:prstGeom prst="ellipse">
            <a:avLst/>
          </a:prstGeom>
          <a:solidFill>
            <a:srgbClr val="595959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822639" y="4154878"/>
            <a:ext cx="1645952" cy="687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JAL's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Brand Power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0" name="Google Shape;230;p9"/>
          <p:cNvSpPr txBox="1"/>
          <p:nvPr/>
        </p:nvSpPr>
        <p:spPr>
          <a:xfrm>
            <a:off x="2468591" y="4040934"/>
            <a:ext cx="3614881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SKYTRAX has named JAL as a certified 5-Star Airline for the 6th straight year</a:t>
            </a:r>
            <a:r>
              <a:rPr lang="en-US" sz="10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*2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.And JAL is named the Best Airline in Japan</a:t>
            </a:r>
            <a:r>
              <a:rPr lang="en-US" sz="10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*3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for four consecutive years.</a:t>
            </a:r>
            <a:endParaRPr sz="10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1046853" y="521704"/>
            <a:ext cx="1900654" cy="19006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2" name="Google Shape;232;p9"/>
          <p:cNvSpPr txBox="1"/>
          <p:nvPr/>
        </p:nvSpPr>
        <p:spPr>
          <a:xfrm>
            <a:off x="1108664" y="928750"/>
            <a:ext cx="1777032" cy="1086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Appealing to various advertising targets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3148389" y="1058873"/>
            <a:ext cx="2534026" cy="93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It is possible to effectively appeal to a variety of customers, such as domestic and international business travelers and tourists, based on their usage characteristics and the time of the year.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4552712" y="5153460"/>
            <a:ext cx="1710141" cy="174069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4531032" y="5556083"/>
            <a:ext cx="1746004" cy="935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The ability to approach business leaders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945751" y="5685415"/>
            <a:ext cx="3592778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JAL's customers are mainly men in their 40s to 50s and women in their 30s to 40s, which are the leading generations in terms of consumer spending. In addition, around 30% have annual incomes of 10 million yen or more</a:t>
            </a:r>
            <a:r>
              <a:rPr lang="en-US" sz="10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*4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7" name="Google Shape;237;p9"/>
          <p:cNvSpPr/>
          <p:nvPr/>
        </p:nvSpPr>
        <p:spPr>
          <a:xfrm>
            <a:off x="5934171" y="892816"/>
            <a:ext cx="4384554" cy="4384554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434649" dist="38100" dir="2700000" algn="tl" rotWithShape="0">
              <a:srgbClr val="ACB8CA">
                <a:alpha val="2117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5839060" y="2439756"/>
            <a:ext cx="4574775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Characteristics of JAL Group Media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6060913" y="2221998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Media Features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240" name="Google Shape;240;p9"/>
          <p:cNvGrpSpPr/>
          <p:nvPr/>
        </p:nvGrpSpPr>
        <p:grpSpPr>
          <a:xfrm>
            <a:off x="8291888" y="4162690"/>
            <a:ext cx="1926360" cy="163263"/>
            <a:chOff x="6511059" y="3416580"/>
            <a:chExt cx="1926360" cy="285974"/>
          </a:xfrm>
        </p:grpSpPr>
        <p:sp>
          <p:nvSpPr>
            <p:cNvPr id="241" name="Google Shape;241;p9"/>
            <p:cNvSpPr/>
            <p:nvPr/>
          </p:nvSpPr>
          <p:spPr>
            <a:xfrm>
              <a:off x="7009823" y="3416580"/>
              <a:ext cx="1427596" cy="285974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6511059" y="3416580"/>
              <a:ext cx="1643318" cy="28597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243" name="Google Shape;243;p9"/>
          <p:cNvSpPr txBox="1"/>
          <p:nvPr/>
        </p:nvSpPr>
        <p:spPr>
          <a:xfrm>
            <a:off x="6481237" y="3018596"/>
            <a:ext cx="3358545" cy="8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 Media has  a unique feature of providing aviation media, enabling promotion implementation from a variety of touchpoints, such as airports and onboard the airplanes.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4" name="Google Shape;244;p9"/>
          <p:cNvSpPr/>
          <p:nvPr/>
        </p:nvSpPr>
        <p:spPr>
          <a:xfrm>
            <a:off x="938964" y="653220"/>
            <a:ext cx="360000" cy="360000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5" name="Google Shape;245;p9"/>
          <p:cNvSpPr txBox="1"/>
          <p:nvPr/>
        </p:nvSpPr>
        <p:spPr>
          <a:xfrm>
            <a:off x="915866" y="565806"/>
            <a:ext cx="100269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01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6" name="Google Shape;246;p9"/>
          <p:cNvSpPr/>
          <p:nvPr/>
        </p:nvSpPr>
        <p:spPr>
          <a:xfrm>
            <a:off x="4171032" y="2351059"/>
            <a:ext cx="360000" cy="360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7" name="Google Shape;247;p9"/>
          <p:cNvSpPr txBox="1"/>
          <p:nvPr/>
        </p:nvSpPr>
        <p:spPr>
          <a:xfrm>
            <a:off x="4145061" y="2267342"/>
            <a:ext cx="571219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02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8" name="Google Shape;248;p9"/>
          <p:cNvSpPr/>
          <p:nvPr/>
        </p:nvSpPr>
        <p:spPr>
          <a:xfrm>
            <a:off x="938074" y="3776803"/>
            <a:ext cx="360000" cy="360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49" name="Google Shape;249;p9"/>
          <p:cNvSpPr txBox="1"/>
          <p:nvPr/>
        </p:nvSpPr>
        <p:spPr>
          <a:xfrm>
            <a:off x="907316" y="3690715"/>
            <a:ext cx="657669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03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0" name="Google Shape;250;p9"/>
          <p:cNvSpPr/>
          <p:nvPr/>
        </p:nvSpPr>
        <p:spPr>
          <a:xfrm>
            <a:off x="5802693" y="5107985"/>
            <a:ext cx="360000" cy="360000"/>
          </a:xfrm>
          <a:prstGeom prst="rect">
            <a:avLst/>
          </a:prstGeom>
          <a:solidFill>
            <a:srgbClr val="59595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1" name="Google Shape;251;p9"/>
          <p:cNvSpPr txBox="1"/>
          <p:nvPr/>
        </p:nvSpPr>
        <p:spPr>
          <a:xfrm>
            <a:off x="5783185" y="5035360"/>
            <a:ext cx="100269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04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2" name="Google Shape;252;p9"/>
          <p:cNvSpPr txBox="1"/>
          <p:nvPr/>
        </p:nvSpPr>
        <p:spPr>
          <a:xfrm>
            <a:off x="714079" y="7124795"/>
            <a:ext cx="968318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*1: FY2024 JAL Monthly Report monthly average *2:SKYTRAX “World Airline Star Rating” as of February 2023 *3: Tripadvisor® "Travelers' </a:t>
            </a:r>
            <a:r>
              <a:rPr lang="en-US" sz="700" b="0" i="0" u="none" strike="noStrike" cap="none" dirty="0" err="1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Choice</a:t>
            </a:r>
            <a:r>
              <a:rPr lang="en-US" sz="700" b="0" i="0" u="none" strike="noStrike" cap="none" baseline="30000" dirty="0" err="1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TM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World's Best Airlines 2020" *4: JAL research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cxnSp>
        <p:nvCxnSpPr>
          <p:cNvPr id="253" name="Google Shape;253;p9"/>
          <p:cNvCxnSpPr/>
          <p:nvPr/>
        </p:nvCxnSpPr>
        <p:spPr>
          <a:xfrm rot="10800000">
            <a:off x="2425424" y="1992044"/>
            <a:ext cx="3130249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4" name="Google Shape;254;p9"/>
          <p:cNvCxnSpPr/>
          <p:nvPr/>
        </p:nvCxnSpPr>
        <p:spPr>
          <a:xfrm rot="10800000">
            <a:off x="986537" y="3363644"/>
            <a:ext cx="3472337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9"/>
          <p:cNvCxnSpPr/>
          <p:nvPr/>
        </p:nvCxnSpPr>
        <p:spPr>
          <a:xfrm rot="10800000">
            <a:off x="1997180" y="4854565"/>
            <a:ext cx="3917483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9"/>
          <p:cNvCxnSpPr/>
          <p:nvPr/>
        </p:nvCxnSpPr>
        <p:spPr>
          <a:xfrm rot="10800000">
            <a:off x="1027362" y="6550898"/>
            <a:ext cx="3985513" cy="0"/>
          </a:xfrm>
          <a:prstGeom prst="straightConnector1">
            <a:avLst/>
          </a:prstGeom>
          <a:noFill/>
          <a:ln w="15875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7" name="Google Shape;257;p9"/>
          <p:cNvSpPr/>
          <p:nvPr/>
        </p:nvSpPr>
        <p:spPr>
          <a:xfrm>
            <a:off x="118470" y="99759"/>
            <a:ext cx="263236" cy="2086038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8" name="Google Shape;258;p9"/>
          <p:cNvSpPr txBox="1"/>
          <p:nvPr/>
        </p:nvSpPr>
        <p:spPr>
          <a:xfrm rot="5400000">
            <a:off x="-764072" y="1047215"/>
            <a:ext cx="2086038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Characteristics of JAL Media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59" name="Google Shape;259;p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ym typeface="Arial"/>
              </a:rPr>
              <a:t>2</a:t>
            </a:fld>
            <a:endParaRPr dirty="0"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1049" y="6203464"/>
            <a:ext cx="612257" cy="38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6580" y="3408849"/>
            <a:ext cx="31242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1436">
            <a:off x="1174044" y="2286993"/>
            <a:ext cx="3837870" cy="448706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0"/>
          <p:cNvSpPr/>
          <p:nvPr/>
        </p:nvSpPr>
        <p:spPr>
          <a:xfrm>
            <a:off x="118470" y="99760"/>
            <a:ext cx="263236" cy="1513140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 rot="5400000">
            <a:off x="-539394" y="822536"/>
            <a:ext cx="1636683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 Overview</a:t>
            </a:r>
            <a:endParaRPr sz="11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1099605" y="881467"/>
            <a:ext cx="3437095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 Overview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1" name="Google Shape;271;p10"/>
          <p:cNvSpPr txBox="1"/>
          <p:nvPr/>
        </p:nvSpPr>
        <p:spPr>
          <a:xfrm>
            <a:off x="1099605" y="642211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 Overview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2" name="Google Shape;272;p10"/>
          <p:cNvSpPr txBox="1"/>
          <p:nvPr/>
        </p:nvSpPr>
        <p:spPr>
          <a:xfrm>
            <a:off x="1083828" y="1549105"/>
            <a:ext cx="4218852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routes operated by the JAL Group (domestic flights)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3" name="Google Shape;273;p10"/>
          <p:cNvSpPr txBox="1"/>
          <p:nvPr/>
        </p:nvSpPr>
        <p:spPr>
          <a:xfrm>
            <a:off x="1083828" y="2041319"/>
            <a:ext cx="286608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Built a highly convenient domestic network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4" name="Google Shape;274;p10"/>
          <p:cNvSpPr txBox="1"/>
          <p:nvPr/>
        </p:nvSpPr>
        <p:spPr>
          <a:xfrm>
            <a:off x="1234862" y="2650386"/>
            <a:ext cx="2287566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64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Airports　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131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Routes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5" name="Google Shape;275;p10"/>
          <p:cNvSpPr txBox="1"/>
          <p:nvPr/>
        </p:nvSpPr>
        <p:spPr>
          <a:xfrm>
            <a:off x="1234862" y="2532248"/>
            <a:ext cx="2929229" cy="29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airports and routes for 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6" name="Google Shape;276;p10"/>
          <p:cNvSpPr txBox="1"/>
          <p:nvPr/>
        </p:nvSpPr>
        <p:spPr>
          <a:xfrm>
            <a:off x="5177902" y="1549105"/>
            <a:ext cx="4379562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routes operated by the JAL Group (international flights)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5177901" y="2071738"/>
            <a:ext cx="3171619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Built a network that connects Japan to the world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5209719" y="2712922"/>
            <a:ext cx="3904716" cy="672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68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countries/regions　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395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Airports　</a:t>
            </a:r>
            <a:r>
              <a:rPr lang="en-US" sz="2600" b="1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66</a:t>
            </a:r>
            <a:r>
              <a:rPr lang="en-US" sz="10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Routes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5209718" y="2563262"/>
            <a:ext cx="3947693" cy="293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international countries/</a:t>
            </a:r>
            <a:r>
              <a:rPr lang="en-US" sz="900" b="0" i="0" u="none" strike="noStrike" cap="none" dirty="0" err="1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regions,airports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, and routes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0" name="Google Shape;280;p10"/>
          <p:cNvSpPr txBox="1"/>
          <p:nvPr/>
        </p:nvSpPr>
        <p:spPr>
          <a:xfrm>
            <a:off x="1234862" y="3299304"/>
            <a:ext cx="2393064" cy="85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 route map (as of June 2019)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88900" marR="0" lvl="0" indent="-88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Some routes may not be in </a:t>
            </a:r>
            <a:b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operation during certain </a:t>
            </a:r>
            <a:b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periods.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1" name="Google Shape;281;p10"/>
          <p:cNvSpPr txBox="1"/>
          <p:nvPr/>
        </p:nvSpPr>
        <p:spPr>
          <a:xfrm>
            <a:off x="5209717" y="5382908"/>
            <a:ext cx="5665806" cy="34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JAL Card Mileage Bank members and JAL Card members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5214705" y="5830487"/>
            <a:ext cx="2691604" cy="2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JAL Card Mileage Bank members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5882779" y="6139832"/>
            <a:ext cx="1640500" cy="538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30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million people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4" name="Google Shape;284;p10"/>
          <p:cNvSpPr txBox="1"/>
          <p:nvPr/>
        </p:nvSpPr>
        <p:spPr>
          <a:xfrm>
            <a:off x="7703170" y="5830487"/>
            <a:ext cx="1854294" cy="2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Number of JAL Card members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5" name="Google Shape;285;p10"/>
          <p:cNvSpPr txBox="1"/>
          <p:nvPr/>
        </p:nvSpPr>
        <p:spPr>
          <a:xfrm>
            <a:off x="9114435" y="6139832"/>
            <a:ext cx="1540508" cy="761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3.47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million people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6" name="Google Shape;286;p10"/>
          <p:cNvSpPr txBox="1"/>
          <p:nvPr/>
        </p:nvSpPr>
        <p:spPr>
          <a:xfrm>
            <a:off x="7876870" y="7124795"/>
            <a:ext cx="2664825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 From data held by Japan Airlines Co. Ltd. (as of Feb 2024)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8677308" y="3862199"/>
            <a:ext cx="1559286" cy="103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International route map </a:t>
            </a:r>
            <a:b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(as of June 2019)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88900" marR="0" lvl="0" indent="-88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</a:t>
            </a: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Cities with direct flights from Japan</a:t>
            </a:r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88900" marR="0" lvl="0" indent="-82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7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88900" marR="0" lvl="0" indent="-82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The map is for illustrative purposes only</a:t>
            </a:r>
            <a:endParaRPr sz="7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8" name="Google Shape;288;p10"/>
          <p:cNvSpPr txBox="1"/>
          <p:nvPr/>
        </p:nvSpPr>
        <p:spPr>
          <a:xfrm>
            <a:off x="1009137" y="7124795"/>
            <a:ext cx="7051200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 Routes: JAL website, number of routes (March 2025)/countries and regions served by the JAL Group (March 2025) Includes code sharing flights (excluding ZIPAIR)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89" name="Google Shape;289;p10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ym typeface="Arial"/>
              </a:rPr>
              <a:t>3</a:t>
            </a:fld>
            <a:endParaRPr dirty="0">
              <a:sym typeface="Arial"/>
            </a:endParaRPr>
          </a:p>
        </p:txBody>
      </p:sp>
      <p:sp>
        <p:nvSpPr>
          <p:cNvPr id="290" name="Google Shape;290;p10"/>
          <p:cNvSpPr txBox="1"/>
          <p:nvPr/>
        </p:nvSpPr>
        <p:spPr>
          <a:xfrm>
            <a:off x="3428017" y="6174760"/>
            <a:ext cx="1313648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marR="0" lvl="0" indent="-76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	The map is for illustrative purposes only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7755080" y="6640093"/>
            <a:ext cx="172354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New design in February 2024!</a:t>
            </a:r>
            <a:endParaRPr sz="9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292" name="Google Shape;29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4347" y="6184624"/>
            <a:ext cx="636433" cy="40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20978" y="6182684"/>
            <a:ext cx="636433" cy="401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" name="Google Shape;298;p19"/>
          <p:cNvGraphicFramePr/>
          <p:nvPr/>
        </p:nvGraphicFramePr>
        <p:xfrm>
          <a:off x="393903" y="4568759"/>
          <a:ext cx="2289118" cy="152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9" name="Google Shape;299;p19"/>
          <p:cNvGraphicFramePr/>
          <p:nvPr/>
        </p:nvGraphicFramePr>
        <p:xfrm>
          <a:off x="1754806" y="4568759"/>
          <a:ext cx="2289118" cy="1526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0" name="Google Shape;300;p19"/>
          <p:cNvGraphicFramePr/>
          <p:nvPr/>
        </p:nvGraphicFramePr>
        <p:xfrm>
          <a:off x="6977237" y="1851756"/>
          <a:ext cx="1781025" cy="1516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1" name="Google Shape;301;p19"/>
          <p:cNvGraphicFramePr/>
          <p:nvPr/>
        </p:nvGraphicFramePr>
        <p:xfrm>
          <a:off x="8314374" y="1855642"/>
          <a:ext cx="1824045" cy="151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02" name="Google Shape;302;p19"/>
          <p:cNvGraphicFramePr/>
          <p:nvPr/>
        </p:nvGraphicFramePr>
        <p:xfrm>
          <a:off x="3532942" y="4575328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03" name="Google Shape;303;p19"/>
          <p:cNvGraphicFramePr/>
          <p:nvPr/>
        </p:nvGraphicFramePr>
        <p:xfrm>
          <a:off x="4893454" y="4575328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04" name="Google Shape;304;p19"/>
          <p:cNvPicPr preferRelativeResize="0"/>
          <p:nvPr/>
        </p:nvPicPr>
        <p:blipFill rotWithShape="1">
          <a:blip r:embed="rId9">
            <a:alphaModFix amt="62000"/>
          </a:blip>
          <a:srcRect/>
          <a:stretch/>
        </p:blipFill>
        <p:spPr>
          <a:xfrm>
            <a:off x="2474090" y="5108757"/>
            <a:ext cx="825541" cy="45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9"/>
          <p:cNvSpPr txBox="1"/>
          <p:nvPr/>
        </p:nvSpPr>
        <p:spPr>
          <a:xfrm>
            <a:off x="2460166" y="5200340"/>
            <a:ext cx="888592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International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06" name="Google Shape;306;p19"/>
          <p:cNvSpPr txBox="1"/>
          <p:nvPr/>
        </p:nvSpPr>
        <p:spPr>
          <a:xfrm>
            <a:off x="885148" y="5852564"/>
            <a:ext cx="609201" cy="21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r>
              <a:rPr lang="en-US" sz="5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Civil servant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398880" y="5701949"/>
            <a:ext cx="779748" cy="203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Manager/executive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aphicFrame>
        <p:nvGraphicFramePr>
          <p:cNvPr id="308" name="Google Shape;308;p19"/>
          <p:cNvGraphicFramePr/>
          <p:nvPr/>
        </p:nvGraphicFramePr>
        <p:xfrm>
          <a:off x="3528780" y="1851991"/>
          <a:ext cx="2278800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09" name="Google Shape;309;p19"/>
          <p:cNvGraphicFramePr/>
          <p:nvPr/>
        </p:nvGraphicFramePr>
        <p:xfrm>
          <a:off x="5247089" y="1851991"/>
          <a:ext cx="1579162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310" name="Google Shape;310;p19"/>
          <p:cNvGraphicFramePr/>
          <p:nvPr/>
        </p:nvGraphicFramePr>
        <p:xfrm>
          <a:off x="403446" y="1851991"/>
          <a:ext cx="2270347" cy="151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11" name="Google Shape;311;p19"/>
          <p:cNvGraphicFramePr/>
          <p:nvPr/>
        </p:nvGraphicFramePr>
        <p:xfrm>
          <a:off x="1765061" y="1851991"/>
          <a:ext cx="2278803" cy="15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12" name="Google Shape;312;p19"/>
          <p:cNvSpPr/>
          <p:nvPr/>
        </p:nvSpPr>
        <p:spPr>
          <a:xfrm>
            <a:off x="118470" y="99760"/>
            <a:ext cx="263236" cy="998995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 rot="5400000">
            <a:off x="-669740" y="936001"/>
            <a:ext cx="1897373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User profiles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4" name="Google Shape;314;p19"/>
          <p:cNvSpPr txBox="1"/>
          <p:nvPr/>
        </p:nvSpPr>
        <p:spPr>
          <a:xfrm>
            <a:off x="1099605" y="881467"/>
            <a:ext cx="6537880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Group (excluding ZIPAIR) user profiles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5" name="Google Shape;315;p19"/>
          <p:cNvSpPr txBox="1"/>
          <p:nvPr/>
        </p:nvSpPr>
        <p:spPr>
          <a:xfrm>
            <a:off x="1099605" y="642211"/>
            <a:ext cx="171675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User Profiles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4942084" y="7124795"/>
            <a:ext cx="5398119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 From JAL's own survey in 2022 (Survey participants were limited to Japanese nationals aged 20-69, mainly JMB members)  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587403" y="3445270"/>
            <a:ext cx="2975383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Passengers on both domestic and international flights are 70% male and 30% female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3910274" y="3445506"/>
            <a:ext cx="2881486" cy="54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Passengers on both domestic and international flights are mainly in their 40s to 60s, the leading generations in terms of consumer spending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7133760" y="3439661"/>
            <a:ext cx="2570681" cy="549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More than 20% of passengers on both domestic and international flights have incomes of 10 million yen or more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3114966" y="1857041"/>
            <a:ext cx="6495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Male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1645679" y="1824685"/>
            <a:ext cx="75975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Male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2000514" y="2037618"/>
            <a:ext cx="625254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Female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3" name="Google Shape;323;p19"/>
          <p:cNvSpPr txBox="1"/>
          <p:nvPr/>
        </p:nvSpPr>
        <p:spPr>
          <a:xfrm>
            <a:off x="587474" y="2063270"/>
            <a:ext cx="554975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Female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985629" y="1525773"/>
            <a:ext cx="76917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Gender ratio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5" name="Google Shape;325;p19"/>
          <p:cNvSpPr txBox="1"/>
          <p:nvPr/>
        </p:nvSpPr>
        <p:spPr>
          <a:xfrm>
            <a:off x="4077001" y="1525773"/>
            <a:ext cx="981186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Age composition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4618987" y="1785710"/>
            <a:ext cx="46131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7" name="Google Shape;327;p19"/>
          <p:cNvSpPr txBox="1"/>
          <p:nvPr/>
        </p:nvSpPr>
        <p:spPr>
          <a:xfrm>
            <a:off x="4988102" y="1913290"/>
            <a:ext cx="416632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30s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8" name="Google Shape;328;p19"/>
          <p:cNvSpPr txBox="1"/>
          <p:nvPr/>
        </p:nvSpPr>
        <p:spPr>
          <a:xfrm>
            <a:off x="5107529" y="285397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40s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29" name="Google Shape;329;p19"/>
          <p:cNvSpPr txBox="1"/>
          <p:nvPr/>
        </p:nvSpPr>
        <p:spPr>
          <a:xfrm>
            <a:off x="3937810" y="3008109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50s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0" name="Google Shape;330;p19"/>
          <p:cNvSpPr txBox="1"/>
          <p:nvPr/>
        </p:nvSpPr>
        <p:spPr>
          <a:xfrm>
            <a:off x="3935210" y="1937564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1" name="Google Shape;331;p19"/>
          <p:cNvSpPr txBox="1"/>
          <p:nvPr/>
        </p:nvSpPr>
        <p:spPr>
          <a:xfrm>
            <a:off x="6006430" y="176040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2" name="Google Shape;332;p19"/>
          <p:cNvSpPr txBox="1"/>
          <p:nvPr/>
        </p:nvSpPr>
        <p:spPr>
          <a:xfrm>
            <a:off x="6314964" y="1899190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30s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3" name="Google Shape;333;p19"/>
          <p:cNvSpPr txBox="1"/>
          <p:nvPr/>
        </p:nvSpPr>
        <p:spPr>
          <a:xfrm>
            <a:off x="6561036" y="2789506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40s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4" name="Google Shape;334;p19"/>
          <p:cNvSpPr txBox="1"/>
          <p:nvPr/>
        </p:nvSpPr>
        <p:spPr>
          <a:xfrm>
            <a:off x="5415046" y="3040042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50s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5356704" y="1905398"/>
            <a:ext cx="544757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60s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7835414" y="1843662"/>
            <a:ext cx="799785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10 million yen or more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7" name="Google Shape;337;p19"/>
          <p:cNvSpPr txBox="1"/>
          <p:nvPr/>
        </p:nvSpPr>
        <p:spPr>
          <a:xfrm>
            <a:off x="7005577" y="3154358"/>
            <a:ext cx="120471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Less than 10 million yen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8" name="Google Shape;338;p19"/>
          <p:cNvSpPr txBox="1"/>
          <p:nvPr/>
        </p:nvSpPr>
        <p:spPr>
          <a:xfrm>
            <a:off x="9300705" y="1850177"/>
            <a:ext cx="1096142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10 million yen or more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39" name="Google Shape;339;p19"/>
          <p:cNvSpPr txBox="1"/>
          <p:nvPr/>
        </p:nvSpPr>
        <p:spPr>
          <a:xfrm>
            <a:off x="8318396" y="3146496"/>
            <a:ext cx="1298974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Less than 10 million yen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0" name="Google Shape;340;p19"/>
          <p:cNvSpPr txBox="1"/>
          <p:nvPr/>
        </p:nvSpPr>
        <p:spPr>
          <a:xfrm>
            <a:off x="7121142" y="1525773"/>
            <a:ext cx="1140869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Household income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1" name="Google Shape;341;p19"/>
          <p:cNvSpPr txBox="1"/>
          <p:nvPr/>
        </p:nvSpPr>
        <p:spPr>
          <a:xfrm>
            <a:off x="985629" y="4249110"/>
            <a:ext cx="769175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Profession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2" name="Google Shape;342;p19"/>
          <p:cNvSpPr txBox="1"/>
          <p:nvPr/>
        </p:nvSpPr>
        <p:spPr>
          <a:xfrm>
            <a:off x="3932396" y="4249110"/>
            <a:ext cx="981186" cy="270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Purpose of use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3" name="Google Shape;343;p19"/>
          <p:cNvSpPr txBox="1"/>
          <p:nvPr/>
        </p:nvSpPr>
        <p:spPr>
          <a:xfrm>
            <a:off x="1730497" y="4498586"/>
            <a:ext cx="742763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Company employee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3153343" y="4535217"/>
            <a:ext cx="612347" cy="3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Company employee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5" name="Google Shape;345;p19"/>
          <p:cNvSpPr txBox="1"/>
          <p:nvPr/>
        </p:nvSpPr>
        <p:spPr>
          <a:xfrm>
            <a:off x="2061675" y="5771778"/>
            <a:ext cx="601610" cy="215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"/>
              <a:buFont typeface="Arial"/>
              <a:buNone/>
            </a:pPr>
            <a:r>
              <a:rPr lang="en-US" sz="5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Civil servant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6" name="Google Shape;346;p19"/>
          <p:cNvSpPr txBox="1"/>
          <p:nvPr/>
        </p:nvSpPr>
        <p:spPr>
          <a:xfrm>
            <a:off x="6315927" y="4659603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Business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7" name="Google Shape;347;p19"/>
          <p:cNvSpPr txBox="1"/>
          <p:nvPr/>
        </p:nvSpPr>
        <p:spPr>
          <a:xfrm>
            <a:off x="5705069" y="5896799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Tourism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8" name="Google Shape;348;p19"/>
          <p:cNvSpPr txBox="1"/>
          <p:nvPr/>
        </p:nvSpPr>
        <p:spPr>
          <a:xfrm>
            <a:off x="4768258" y="5892829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Tourism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49" name="Google Shape;349;p19"/>
          <p:cNvSpPr txBox="1"/>
          <p:nvPr/>
        </p:nvSpPr>
        <p:spPr>
          <a:xfrm>
            <a:off x="4792245" y="4587494"/>
            <a:ext cx="553558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Business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50" name="Google Shape;350;p19"/>
          <p:cNvSpPr txBox="1"/>
          <p:nvPr/>
        </p:nvSpPr>
        <p:spPr>
          <a:xfrm>
            <a:off x="3751731" y="4527698"/>
            <a:ext cx="890233" cy="3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Other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(ceremonial occasions/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visiting family)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51" name="Google Shape;351;p19"/>
          <p:cNvSpPr txBox="1"/>
          <p:nvPr/>
        </p:nvSpPr>
        <p:spPr>
          <a:xfrm>
            <a:off x="979854" y="6225245"/>
            <a:ext cx="2456200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Use by all occupations,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including company employees, civil servants, executives, self-employed, housewives (husbands), and students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52" name="Google Shape;352;p19"/>
          <p:cNvSpPr txBox="1"/>
          <p:nvPr/>
        </p:nvSpPr>
        <p:spPr>
          <a:xfrm>
            <a:off x="3878999" y="6225245"/>
            <a:ext cx="2879751" cy="39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Business 30%, tourism 50% on 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Business 20%, tourism 70% on international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1139757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9"/>
          <p:cNvSpPr txBox="1"/>
          <p:nvPr/>
        </p:nvSpPr>
        <p:spPr>
          <a:xfrm>
            <a:off x="749038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55" name="Google Shape;355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4300992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19"/>
          <p:cNvSpPr txBox="1"/>
          <p:nvPr/>
        </p:nvSpPr>
        <p:spPr>
          <a:xfrm>
            <a:off x="3910273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57" name="Google Shape;357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7462227" y="2159022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9"/>
          <p:cNvSpPr txBox="1"/>
          <p:nvPr/>
        </p:nvSpPr>
        <p:spPr>
          <a:xfrm>
            <a:off x="7071508" y="2477003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59" name="Google Shape;359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1139757" y="4893513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9"/>
          <p:cNvSpPr txBox="1"/>
          <p:nvPr/>
        </p:nvSpPr>
        <p:spPr>
          <a:xfrm>
            <a:off x="1197581" y="5200340"/>
            <a:ext cx="682076" cy="48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pic>
        <p:nvPicPr>
          <p:cNvPr id="361" name="Google Shape;361;p19"/>
          <p:cNvPicPr preferRelativeResize="0"/>
          <p:nvPr/>
        </p:nvPicPr>
        <p:blipFill rotWithShape="1">
          <a:blip r:embed="rId14">
            <a:alphaModFix amt="78000"/>
          </a:blip>
          <a:srcRect/>
          <a:stretch/>
        </p:blipFill>
        <p:spPr>
          <a:xfrm>
            <a:off x="4273480" y="4893513"/>
            <a:ext cx="799785" cy="79978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9"/>
          <p:cNvSpPr txBox="1"/>
          <p:nvPr/>
        </p:nvSpPr>
        <p:spPr>
          <a:xfrm>
            <a:off x="3882761" y="5200340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Domestic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363" name="Google Shape;363;p19"/>
          <p:cNvGrpSpPr/>
          <p:nvPr/>
        </p:nvGrpSpPr>
        <p:grpSpPr>
          <a:xfrm>
            <a:off x="2114881" y="2401200"/>
            <a:ext cx="1579162" cy="452342"/>
            <a:chOff x="2114881" y="2401200"/>
            <a:chExt cx="1579162" cy="452342"/>
          </a:xfrm>
        </p:grpSpPr>
        <p:pic>
          <p:nvPicPr>
            <p:cNvPr id="364" name="Google Shape;364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International flights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366" name="Google Shape;366;p19"/>
          <p:cNvGrpSpPr/>
          <p:nvPr/>
        </p:nvGrpSpPr>
        <p:grpSpPr>
          <a:xfrm>
            <a:off x="5247089" y="2401200"/>
            <a:ext cx="1579162" cy="452342"/>
            <a:chOff x="2114881" y="2401200"/>
            <a:chExt cx="1579162" cy="452342"/>
          </a:xfrm>
        </p:grpSpPr>
        <p:pic>
          <p:nvPicPr>
            <p:cNvPr id="367" name="Google Shape;367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International flights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369" name="Google Shape;369;p19"/>
          <p:cNvGrpSpPr/>
          <p:nvPr/>
        </p:nvGrpSpPr>
        <p:grpSpPr>
          <a:xfrm>
            <a:off x="8432620" y="2401200"/>
            <a:ext cx="1579162" cy="452342"/>
            <a:chOff x="2114881" y="2401200"/>
            <a:chExt cx="1579162" cy="452342"/>
          </a:xfrm>
        </p:grpSpPr>
        <p:pic>
          <p:nvPicPr>
            <p:cNvPr id="370" name="Google Shape;370;p19"/>
            <p:cNvPicPr preferRelativeResize="0"/>
            <p:nvPr/>
          </p:nvPicPr>
          <p:blipFill rotWithShape="1">
            <a:blip r:embed="rId9">
              <a:alphaModFix amt="62000"/>
            </a:blip>
            <a:srcRect/>
            <a:stretch/>
          </p:blipFill>
          <p:spPr>
            <a:xfrm>
              <a:off x="2474090" y="2401200"/>
              <a:ext cx="825541" cy="4523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19"/>
            <p:cNvSpPr txBox="1"/>
            <p:nvPr/>
          </p:nvSpPr>
          <p:spPr>
            <a:xfrm>
              <a:off x="2114881" y="2477003"/>
              <a:ext cx="1579162" cy="2646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International flights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pic>
        <p:nvPicPr>
          <p:cNvPr id="372" name="Google Shape;372;p19"/>
          <p:cNvPicPr preferRelativeResize="0"/>
          <p:nvPr/>
        </p:nvPicPr>
        <p:blipFill rotWithShape="1">
          <a:blip r:embed="rId9">
            <a:alphaModFix amt="62000"/>
          </a:blip>
          <a:srcRect/>
          <a:stretch/>
        </p:blipFill>
        <p:spPr>
          <a:xfrm>
            <a:off x="5603082" y="5108757"/>
            <a:ext cx="825541" cy="45234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9"/>
          <p:cNvSpPr txBox="1"/>
          <p:nvPr/>
        </p:nvSpPr>
        <p:spPr>
          <a:xfrm>
            <a:off x="5243873" y="5200340"/>
            <a:ext cx="1579162" cy="264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International flights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cxnSp>
        <p:nvCxnSpPr>
          <p:cNvPr id="374" name="Google Shape;374;p19"/>
          <p:cNvCxnSpPr/>
          <p:nvPr/>
        </p:nvCxnSpPr>
        <p:spPr>
          <a:xfrm>
            <a:off x="3736529" y="180656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19"/>
          <p:cNvCxnSpPr/>
          <p:nvPr/>
        </p:nvCxnSpPr>
        <p:spPr>
          <a:xfrm>
            <a:off x="6965504" y="180656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6" name="Google Shape;376;p19"/>
          <p:cNvCxnSpPr/>
          <p:nvPr/>
        </p:nvCxnSpPr>
        <p:spPr>
          <a:xfrm>
            <a:off x="3808625" y="4102100"/>
            <a:ext cx="3100664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19"/>
          <p:cNvCxnSpPr/>
          <p:nvPr/>
        </p:nvCxnSpPr>
        <p:spPr>
          <a:xfrm>
            <a:off x="7018550" y="4102100"/>
            <a:ext cx="264993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19"/>
          <p:cNvCxnSpPr/>
          <p:nvPr/>
        </p:nvCxnSpPr>
        <p:spPr>
          <a:xfrm>
            <a:off x="3736529" y="418781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19"/>
          <p:cNvCxnSpPr/>
          <p:nvPr/>
        </p:nvCxnSpPr>
        <p:spPr>
          <a:xfrm>
            <a:off x="6965504" y="4187811"/>
            <a:ext cx="0" cy="221298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19"/>
          <p:cNvSpPr txBox="1"/>
          <p:nvPr/>
        </p:nvSpPr>
        <p:spPr>
          <a:xfrm>
            <a:off x="5196220" y="4501067"/>
            <a:ext cx="928617" cy="35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Other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(ceremonial occasions/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visiting family)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81" name="Google Shape;381;p19"/>
          <p:cNvSpPr txBox="1"/>
          <p:nvPr/>
        </p:nvSpPr>
        <p:spPr>
          <a:xfrm>
            <a:off x="8520303" y="1884278"/>
            <a:ext cx="639902" cy="22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Don’t know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82" name="Google Shape;382;p19"/>
          <p:cNvSpPr txBox="1"/>
          <p:nvPr/>
        </p:nvSpPr>
        <p:spPr>
          <a:xfrm>
            <a:off x="7093093" y="1896952"/>
            <a:ext cx="639902" cy="226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Don’t know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383" name="Google Shape;383;p19"/>
          <p:cNvGrpSpPr/>
          <p:nvPr/>
        </p:nvGrpSpPr>
        <p:grpSpPr>
          <a:xfrm>
            <a:off x="398879" y="4539949"/>
            <a:ext cx="1292181" cy="1200132"/>
            <a:chOff x="406354" y="4533923"/>
            <a:chExt cx="1292181" cy="1200132"/>
          </a:xfrm>
        </p:grpSpPr>
        <p:sp>
          <p:nvSpPr>
            <p:cNvPr id="384" name="Google Shape;384;p19"/>
            <p:cNvSpPr txBox="1"/>
            <p:nvPr/>
          </p:nvSpPr>
          <p:spPr>
            <a:xfrm>
              <a:off x="511544" y="5541350"/>
              <a:ext cx="584685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Self-employed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85" name="Google Shape;385;p19"/>
            <p:cNvSpPr txBox="1"/>
            <p:nvPr/>
          </p:nvSpPr>
          <p:spPr>
            <a:xfrm>
              <a:off x="462427" y="4855672"/>
              <a:ext cx="600778" cy="393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Part time worker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  <a:p>
              <a:pPr marL="0" marR="0" lvl="0" indent="0" algn="r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endParaRPr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86" name="Google Shape;386;p19"/>
            <p:cNvSpPr txBox="1"/>
            <p:nvPr/>
          </p:nvSpPr>
          <p:spPr>
            <a:xfrm>
              <a:off x="406354" y="5160429"/>
              <a:ext cx="802448" cy="293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Housewife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Househusband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87" name="Google Shape;387;p19"/>
            <p:cNvSpPr txBox="1"/>
            <p:nvPr/>
          </p:nvSpPr>
          <p:spPr>
            <a:xfrm>
              <a:off x="845115" y="4700177"/>
              <a:ext cx="389433" cy="2931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Student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88" name="Google Shape;388;p19"/>
            <p:cNvSpPr txBox="1"/>
            <p:nvPr/>
          </p:nvSpPr>
          <p:spPr>
            <a:xfrm>
              <a:off x="466580" y="5419058"/>
              <a:ext cx="584686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Freelance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89" name="Google Shape;389;p19"/>
            <p:cNvSpPr txBox="1"/>
            <p:nvPr/>
          </p:nvSpPr>
          <p:spPr>
            <a:xfrm>
              <a:off x="1064785" y="4587362"/>
              <a:ext cx="396243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Other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1183717" y="4533923"/>
              <a:ext cx="514818" cy="1927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50"/>
                <a:buFont typeface="Arial"/>
                <a:buNone/>
              </a:pPr>
              <a:r>
                <a:rPr lang="en-US" sz="45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Unemployed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391" name="Google Shape;391;p19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ym typeface="Arial"/>
              </a:rPr>
              <a:t>4</a:t>
            </a:fld>
            <a:endParaRPr dirty="0">
              <a:sym typeface="Arial"/>
            </a:endParaRPr>
          </a:p>
        </p:txBody>
      </p:sp>
      <p:sp>
        <p:nvSpPr>
          <p:cNvPr id="392" name="Google Shape;392;p19"/>
          <p:cNvSpPr txBox="1"/>
          <p:nvPr/>
        </p:nvSpPr>
        <p:spPr>
          <a:xfrm>
            <a:off x="2007632" y="5631964"/>
            <a:ext cx="50380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US" sz="5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Manager/executive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3" name="Google Shape;393;p19"/>
          <p:cNvSpPr txBox="1"/>
          <p:nvPr/>
        </p:nvSpPr>
        <p:spPr>
          <a:xfrm>
            <a:off x="1994110" y="5455409"/>
            <a:ext cx="450492" cy="24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Self-employed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4" name="Google Shape;394;p19"/>
          <p:cNvSpPr txBox="1"/>
          <p:nvPr/>
        </p:nvSpPr>
        <p:spPr>
          <a:xfrm>
            <a:off x="1943705" y="4742634"/>
            <a:ext cx="544757" cy="393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Part time worker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5" name="Google Shape;395;p19"/>
          <p:cNvSpPr txBox="1"/>
          <p:nvPr/>
        </p:nvSpPr>
        <p:spPr>
          <a:xfrm>
            <a:off x="2247890" y="5037526"/>
            <a:ext cx="603118" cy="24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Housewife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Househusband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6" name="Google Shape;396;p19"/>
          <p:cNvSpPr txBox="1"/>
          <p:nvPr/>
        </p:nvSpPr>
        <p:spPr>
          <a:xfrm>
            <a:off x="2272161" y="4662015"/>
            <a:ext cx="416800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Student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7" name="Google Shape;397;p19"/>
          <p:cNvSpPr txBox="1"/>
          <p:nvPr/>
        </p:nvSpPr>
        <p:spPr>
          <a:xfrm>
            <a:off x="2403489" y="5351964"/>
            <a:ext cx="432185" cy="18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-US" sz="4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Freelance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8" name="Google Shape;398;p19"/>
          <p:cNvSpPr txBox="1"/>
          <p:nvPr/>
        </p:nvSpPr>
        <p:spPr>
          <a:xfrm>
            <a:off x="2448046" y="4573980"/>
            <a:ext cx="396243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Other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399" name="Google Shape;399;p19"/>
          <p:cNvSpPr txBox="1"/>
          <p:nvPr/>
        </p:nvSpPr>
        <p:spPr>
          <a:xfrm>
            <a:off x="2621465" y="4542493"/>
            <a:ext cx="514098" cy="19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Unemployed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400" name="Google Shape;400;p19"/>
          <p:cNvGrpSpPr/>
          <p:nvPr/>
        </p:nvGrpSpPr>
        <p:grpSpPr>
          <a:xfrm>
            <a:off x="1639978" y="2169691"/>
            <a:ext cx="416632" cy="270803"/>
            <a:chOff x="1906565" y="-56304"/>
            <a:chExt cx="416632" cy="270803"/>
          </a:xfrm>
        </p:grpSpPr>
        <p:sp>
          <p:nvSpPr>
            <p:cNvPr id="401" name="Google Shape;40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70%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02" name="Google Shape;40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70%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03" name="Google Shape;403;p19"/>
          <p:cNvGrpSpPr/>
          <p:nvPr/>
        </p:nvGrpSpPr>
        <p:grpSpPr>
          <a:xfrm>
            <a:off x="1049603" y="2195582"/>
            <a:ext cx="416632" cy="270803"/>
            <a:chOff x="1906565" y="-56304"/>
            <a:chExt cx="416632" cy="270803"/>
          </a:xfrm>
        </p:grpSpPr>
        <p:sp>
          <p:nvSpPr>
            <p:cNvPr id="404" name="Google Shape;40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05" name="Google Shape;40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06" name="Google Shape;406;p19"/>
          <p:cNvGrpSpPr/>
          <p:nvPr/>
        </p:nvGrpSpPr>
        <p:grpSpPr>
          <a:xfrm>
            <a:off x="2986729" y="2156580"/>
            <a:ext cx="416632" cy="270803"/>
            <a:chOff x="1906565" y="-56304"/>
            <a:chExt cx="416632" cy="270803"/>
          </a:xfrm>
        </p:grpSpPr>
        <p:sp>
          <p:nvSpPr>
            <p:cNvPr id="407" name="Google Shape;40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08" name="Google Shape;40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09" name="Google Shape;409;p19"/>
          <p:cNvGrpSpPr/>
          <p:nvPr/>
        </p:nvGrpSpPr>
        <p:grpSpPr>
          <a:xfrm>
            <a:off x="2442870" y="2214173"/>
            <a:ext cx="416632" cy="270803"/>
            <a:chOff x="1906565" y="-56304"/>
            <a:chExt cx="416632" cy="270803"/>
          </a:xfrm>
        </p:grpSpPr>
        <p:sp>
          <p:nvSpPr>
            <p:cNvPr id="410" name="Google Shape;41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11" name="Google Shape;41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12" name="Google Shape;412;p19"/>
          <p:cNvGrpSpPr/>
          <p:nvPr/>
        </p:nvGrpSpPr>
        <p:grpSpPr>
          <a:xfrm>
            <a:off x="4876933" y="2369189"/>
            <a:ext cx="416632" cy="270803"/>
            <a:chOff x="1906565" y="-56304"/>
            <a:chExt cx="416632" cy="270803"/>
          </a:xfrm>
        </p:grpSpPr>
        <p:sp>
          <p:nvSpPr>
            <p:cNvPr id="413" name="Google Shape;41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14" name="Google Shape;41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15" name="Google Shape;415;p19"/>
          <p:cNvGrpSpPr/>
          <p:nvPr/>
        </p:nvGrpSpPr>
        <p:grpSpPr>
          <a:xfrm>
            <a:off x="4183117" y="2198415"/>
            <a:ext cx="416632" cy="270803"/>
            <a:chOff x="1906565" y="-56304"/>
            <a:chExt cx="416632" cy="270803"/>
          </a:xfrm>
        </p:grpSpPr>
        <p:sp>
          <p:nvSpPr>
            <p:cNvPr id="416" name="Google Shape;41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17" name="Google Shape;41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18" name="Google Shape;418;p19"/>
          <p:cNvGrpSpPr/>
          <p:nvPr/>
        </p:nvGrpSpPr>
        <p:grpSpPr>
          <a:xfrm>
            <a:off x="4278915" y="2832987"/>
            <a:ext cx="416632" cy="270803"/>
            <a:chOff x="1906565" y="-56304"/>
            <a:chExt cx="416632" cy="270803"/>
          </a:xfrm>
        </p:grpSpPr>
        <p:sp>
          <p:nvSpPr>
            <p:cNvPr id="419" name="Google Shape;41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20" name="Google Shape;42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21" name="Google Shape;421;p19"/>
          <p:cNvGrpSpPr/>
          <p:nvPr/>
        </p:nvGrpSpPr>
        <p:grpSpPr>
          <a:xfrm>
            <a:off x="6590191" y="2456055"/>
            <a:ext cx="416632" cy="270803"/>
            <a:chOff x="1906565" y="-56304"/>
            <a:chExt cx="416632" cy="270803"/>
          </a:xfrm>
        </p:grpSpPr>
        <p:sp>
          <p:nvSpPr>
            <p:cNvPr id="422" name="Google Shape;42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23" name="Google Shape;42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24" name="Google Shape;424;p19"/>
          <p:cNvGrpSpPr/>
          <p:nvPr/>
        </p:nvGrpSpPr>
        <p:grpSpPr>
          <a:xfrm>
            <a:off x="5561931" y="2156580"/>
            <a:ext cx="416632" cy="270803"/>
            <a:chOff x="1906565" y="-56304"/>
            <a:chExt cx="416632" cy="270803"/>
          </a:xfrm>
        </p:grpSpPr>
        <p:sp>
          <p:nvSpPr>
            <p:cNvPr id="425" name="Google Shape;42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26" name="Google Shape;42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27" name="Google Shape;427;p19"/>
          <p:cNvGrpSpPr/>
          <p:nvPr/>
        </p:nvGrpSpPr>
        <p:grpSpPr>
          <a:xfrm>
            <a:off x="5657402" y="2845224"/>
            <a:ext cx="416632" cy="270803"/>
            <a:chOff x="1906565" y="-56304"/>
            <a:chExt cx="416632" cy="270803"/>
          </a:xfrm>
        </p:grpSpPr>
        <p:sp>
          <p:nvSpPr>
            <p:cNvPr id="428" name="Google Shape;42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29" name="Google Shape;42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30" name="Google Shape;430;p19"/>
          <p:cNvGrpSpPr/>
          <p:nvPr/>
        </p:nvGrpSpPr>
        <p:grpSpPr>
          <a:xfrm>
            <a:off x="4532520" y="2040696"/>
            <a:ext cx="416632" cy="270803"/>
            <a:chOff x="1906565" y="-56304"/>
            <a:chExt cx="416632" cy="270803"/>
          </a:xfrm>
        </p:grpSpPr>
        <p:sp>
          <p:nvSpPr>
            <p:cNvPr id="431" name="Google Shape;43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32" name="Google Shape;43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75707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33" name="Google Shape;433;p19"/>
          <p:cNvGrpSpPr/>
          <p:nvPr/>
        </p:nvGrpSpPr>
        <p:grpSpPr>
          <a:xfrm>
            <a:off x="4772068" y="2130929"/>
            <a:ext cx="416632" cy="270803"/>
            <a:chOff x="1906565" y="-56304"/>
            <a:chExt cx="416632" cy="270803"/>
          </a:xfrm>
        </p:grpSpPr>
        <p:sp>
          <p:nvSpPr>
            <p:cNvPr id="434" name="Google Shape;43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35" name="Google Shape;43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36" name="Google Shape;436;p19"/>
          <p:cNvGrpSpPr/>
          <p:nvPr/>
        </p:nvGrpSpPr>
        <p:grpSpPr>
          <a:xfrm>
            <a:off x="5954356" y="2040696"/>
            <a:ext cx="416632" cy="270803"/>
            <a:chOff x="1906565" y="-56304"/>
            <a:chExt cx="416632" cy="270803"/>
          </a:xfrm>
        </p:grpSpPr>
        <p:sp>
          <p:nvSpPr>
            <p:cNvPr id="437" name="Google Shape;43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38" name="Google Shape;43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75707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39" name="Google Shape;439;p19"/>
          <p:cNvGrpSpPr/>
          <p:nvPr/>
        </p:nvGrpSpPr>
        <p:grpSpPr>
          <a:xfrm>
            <a:off x="6176695" y="2121321"/>
            <a:ext cx="416632" cy="270803"/>
            <a:chOff x="1906565" y="-56304"/>
            <a:chExt cx="416632" cy="270803"/>
          </a:xfrm>
        </p:grpSpPr>
        <p:sp>
          <p:nvSpPr>
            <p:cNvPr id="440" name="Google Shape;44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41" name="Google Shape;44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42" name="Google Shape;442;p19"/>
          <p:cNvGrpSpPr/>
          <p:nvPr/>
        </p:nvGrpSpPr>
        <p:grpSpPr>
          <a:xfrm>
            <a:off x="7957656" y="2167399"/>
            <a:ext cx="416632" cy="270803"/>
            <a:chOff x="1906565" y="-56304"/>
            <a:chExt cx="416632" cy="270803"/>
          </a:xfrm>
        </p:grpSpPr>
        <p:sp>
          <p:nvSpPr>
            <p:cNvPr id="443" name="Google Shape;44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44" name="Google Shape;44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45" name="Google Shape;445;p19"/>
          <p:cNvGrpSpPr/>
          <p:nvPr/>
        </p:nvGrpSpPr>
        <p:grpSpPr>
          <a:xfrm>
            <a:off x="7510770" y="2862974"/>
            <a:ext cx="416632" cy="270803"/>
            <a:chOff x="1906565" y="-56304"/>
            <a:chExt cx="416632" cy="270803"/>
          </a:xfrm>
        </p:grpSpPr>
        <p:sp>
          <p:nvSpPr>
            <p:cNvPr id="446" name="Google Shape;44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47" name="Google Shape;44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48" name="Google Shape;448;p19"/>
          <p:cNvGrpSpPr/>
          <p:nvPr/>
        </p:nvGrpSpPr>
        <p:grpSpPr>
          <a:xfrm>
            <a:off x="7528596" y="2064618"/>
            <a:ext cx="416632" cy="270803"/>
            <a:chOff x="1906565" y="-56304"/>
            <a:chExt cx="416632" cy="270803"/>
          </a:xfrm>
        </p:grpSpPr>
        <p:sp>
          <p:nvSpPr>
            <p:cNvPr id="449" name="Google Shape;44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50" name="Google Shape;450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75707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51" name="Google Shape;451;p19"/>
          <p:cNvGrpSpPr/>
          <p:nvPr/>
        </p:nvGrpSpPr>
        <p:grpSpPr>
          <a:xfrm>
            <a:off x="8868660" y="2053560"/>
            <a:ext cx="416632" cy="270803"/>
            <a:chOff x="1906565" y="-56304"/>
            <a:chExt cx="416632" cy="270803"/>
          </a:xfrm>
        </p:grpSpPr>
        <p:sp>
          <p:nvSpPr>
            <p:cNvPr id="452" name="Google Shape;45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53" name="Google Shape;45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75707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54" name="Google Shape;454;p19"/>
          <p:cNvGrpSpPr/>
          <p:nvPr/>
        </p:nvGrpSpPr>
        <p:grpSpPr>
          <a:xfrm>
            <a:off x="9329952" y="2183701"/>
            <a:ext cx="416632" cy="270803"/>
            <a:chOff x="1906565" y="-56304"/>
            <a:chExt cx="416632" cy="270803"/>
          </a:xfrm>
        </p:grpSpPr>
        <p:sp>
          <p:nvSpPr>
            <p:cNvPr id="455" name="Google Shape;45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57" name="Google Shape;457;p19"/>
          <p:cNvGrpSpPr/>
          <p:nvPr/>
        </p:nvGrpSpPr>
        <p:grpSpPr>
          <a:xfrm>
            <a:off x="8962493" y="2892387"/>
            <a:ext cx="416632" cy="270803"/>
            <a:chOff x="1906565" y="-56304"/>
            <a:chExt cx="416632" cy="270803"/>
          </a:xfrm>
        </p:grpSpPr>
        <p:sp>
          <p:nvSpPr>
            <p:cNvPr id="458" name="Google Shape;45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59" name="Google Shape;45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60" name="Google Shape;460;p19"/>
          <p:cNvGrpSpPr/>
          <p:nvPr/>
        </p:nvGrpSpPr>
        <p:grpSpPr>
          <a:xfrm>
            <a:off x="1527073" y="4852588"/>
            <a:ext cx="416632" cy="270803"/>
            <a:chOff x="1906565" y="-56304"/>
            <a:chExt cx="416632" cy="270803"/>
          </a:xfrm>
        </p:grpSpPr>
        <p:sp>
          <p:nvSpPr>
            <p:cNvPr id="461" name="Google Shape;46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62" name="Google Shape;46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63" name="Google Shape;463;p19"/>
          <p:cNvGrpSpPr/>
          <p:nvPr/>
        </p:nvGrpSpPr>
        <p:grpSpPr>
          <a:xfrm>
            <a:off x="1204008" y="5635810"/>
            <a:ext cx="416632" cy="226175"/>
            <a:chOff x="1906565" y="-56304"/>
            <a:chExt cx="416632" cy="226175"/>
          </a:xfrm>
        </p:grpSpPr>
        <p:sp>
          <p:nvSpPr>
            <p:cNvPr id="464" name="Google Shape;464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65" name="Google Shape;465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66" name="Google Shape;466;p19"/>
          <p:cNvGrpSpPr/>
          <p:nvPr/>
        </p:nvGrpSpPr>
        <p:grpSpPr>
          <a:xfrm>
            <a:off x="1054219" y="5558220"/>
            <a:ext cx="416632" cy="226175"/>
            <a:chOff x="1906565" y="-56304"/>
            <a:chExt cx="416632" cy="226175"/>
          </a:xfrm>
        </p:grpSpPr>
        <p:sp>
          <p:nvSpPr>
            <p:cNvPr id="467" name="Google Shape;467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68" name="Google Shape;468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69" name="Google Shape;469;p19"/>
          <p:cNvGrpSpPr/>
          <p:nvPr/>
        </p:nvGrpSpPr>
        <p:grpSpPr>
          <a:xfrm>
            <a:off x="883432" y="5223420"/>
            <a:ext cx="416632" cy="203862"/>
            <a:chOff x="1906565" y="-56304"/>
            <a:chExt cx="416632" cy="203862"/>
          </a:xfrm>
        </p:grpSpPr>
        <p:sp>
          <p:nvSpPr>
            <p:cNvPr id="470" name="Google Shape;47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A5A5A5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72" name="Google Shape;472;p19"/>
          <p:cNvGrpSpPr/>
          <p:nvPr/>
        </p:nvGrpSpPr>
        <p:grpSpPr>
          <a:xfrm>
            <a:off x="959136" y="4951517"/>
            <a:ext cx="416632" cy="203862"/>
            <a:chOff x="1906565" y="-56304"/>
            <a:chExt cx="416632" cy="203862"/>
          </a:xfrm>
        </p:grpSpPr>
        <p:sp>
          <p:nvSpPr>
            <p:cNvPr id="473" name="Google Shape;47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74" name="Google Shape;47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BFBFB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75" name="Google Shape;475;p19"/>
          <p:cNvGrpSpPr/>
          <p:nvPr/>
        </p:nvGrpSpPr>
        <p:grpSpPr>
          <a:xfrm>
            <a:off x="1102113" y="4821438"/>
            <a:ext cx="416632" cy="203862"/>
            <a:chOff x="1906565" y="-56304"/>
            <a:chExt cx="416632" cy="203862"/>
          </a:xfrm>
        </p:grpSpPr>
        <p:sp>
          <p:nvSpPr>
            <p:cNvPr id="476" name="Google Shape;476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77" name="Google Shape;47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8D8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78" name="Google Shape;478;p19"/>
          <p:cNvGrpSpPr/>
          <p:nvPr/>
        </p:nvGrpSpPr>
        <p:grpSpPr>
          <a:xfrm>
            <a:off x="1216720" y="4742634"/>
            <a:ext cx="301488" cy="203862"/>
            <a:chOff x="1906565" y="-56304"/>
            <a:chExt cx="301488" cy="203862"/>
          </a:xfrm>
        </p:grpSpPr>
        <p:sp>
          <p:nvSpPr>
            <p:cNvPr id="479" name="Google Shape;479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80" name="Google Shape;480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59595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81" name="Google Shape;481;p19"/>
          <p:cNvGrpSpPr/>
          <p:nvPr/>
        </p:nvGrpSpPr>
        <p:grpSpPr>
          <a:xfrm>
            <a:off x="1371735" y="4700335"/>
            <a:ext cx="301488" cy="203862"/>
            <a:chOff x="1906565" y="-56304"/>
            <a:chExt cx="301488" cy="203862"/>
          </a:xfrm>
        </p:grpSpPr>
        <p:sp>
          <p:nvSpPr>
            <p:cNvPr id="482" name="Google Shape;482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83" name="Google Shape;483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59595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84" name="Google Shape;484;p19"/>
          <p:cNvGrpSpPr/>
          <p:nvPr/>
        </p:nvGrpSpPr>
        <p:grpSpPr>
          <a:xfrm>
            <a:off x="2995919" y="4907402"/>
            <a:ext cx="416632" cy="270803"/>
            <a:chOff x="1906565" y="-56304"/>
            <a:chExt cx="416632" cy="270803"/>
          </a:xfrm>
        </p:grpSpPr>
        <p:sp>
          <p:nvSpPr>
            <p:cNvPr id="485" name="Google Shape;48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86" name="Google Shape;48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57%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87" name="Google Shape;487;p19"/>
          <p:cNvGrpSpPr/>
          <p:nvPr/>
        </p:nvGrpSpPr>
        <p:grpSpPr>
          <a:xfrm>
            <a:off x="2570671" y="5628847"/>
            <a:ext cx="416632" cy="226175"/>
            <a:chOff x="1906565" y="-56304"/>
            <a:chExt cx="416632" cy="226175"/>
          </a:xfrm>
        </p:grpSpPr>
        <p:sp>
          <p:nvSpPr>
            <p:cNvPr id="488" name="Google Shape;488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89" name="Google Shape;489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90" name="Google Shape;490;p19"/>
          <p:cNvGrpSpPr/>
          <p:nvPr/>
        </p:nvGrpSpPr>
        <p:grpSpPr>
          <a:xfrm>
            <a:off x="2444921" y="5500432"/>
            <a:ext cx="416632" cy="226175"/>
            <a:chOff x="1906565" y="-56304"/>
            <a:chExt cx="416632" cy="226175"/>
          </a:xfrm>
        </p:grpSpPr>
        <p:sp>
          <p:nvSpPr>
            <p:cNvPr id="491" name="Google Shape;491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92" name="Google Shape;492;p19"/>
            <p:cNvSpPr txBox="1"/>
            <p:nvPr/>
          </p:nvSpPr>
          <p:spPr>
            <a:xfrm>
              <a:off x="1906565" y="-56304"/>
              <a:ext cx="416632" cy="2261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93" name="Google Shape;493;p19"/>
          <p:cNvGrpSpPr/>
          <p:nvPr/>
        </p:nvGrpSpPr>
        <p:grpSpPr>
          <a:xfrm>
            <a:off x="1005002" y="5471738"/>
            <a:ext cx="416632" cy="203862"/>
            <a:chOff x="1906565" y="-56304"/>
            <a:chExt cx="416632" cy="203862"/>
          </a:xfrm>
        </p:grpSpPr>
        <p:sp>
          <p:nvSpPr>
            <p:cNvPr id="494" name="Google Shape;49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95" name="Google Shape;495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3A383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922914" y="5367933"/>
            <a:ext cx="416632" cy="203862"/>
            <a:chOff x="1906565" y="-56304"/>
            <a:chExt cx="416632" cy="203862"/>
          </a:xfrm>
        </p:grpSpPr>
        <p:sp>
          <p:nvSpPr>
            <p:cNvPr id="497" name="Google Shape;49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498" name="Google Shape;498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6F684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2347972" y="5418330"/>
            <a:ext cx="416632" cy="203862"/>
            <a:chOff x="1906565" y="-56304"/>
            <a:chExt cx="416632" cy="203862"/>
          </a:xfrm>
        </p:grpSpPr>
        <p:sp>
          <p:nvSpPr>
            <p:cNvPr id="500" name="Google Shape;50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01" name="Google Shape;501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3A383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2295292" y="5330476"/>
            <a:ext cx="416632" cy="203862"/>
            <a:chOff x="1906565" y="-56304"/>
            <a:chExt cx="416632" cy="203862"/>
          </a:xfrm>
        </p:grpSpPr>
        <p:sp>
          <p:nvSpPr>
            <p:cNvPr id="503" name="Google Shape;50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04" name="Google Shape;504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6F684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2236194" y="5178087"/>
            <a:ext cx="472345" cy="203862"/>
            <a:chOff x="1906565" y="-56304"/>
            <a:chExt cx="416632" cy="203862"/>
          </a:xfrm>
        </p:grpSpPr>
        <p:sp>
          <p:nvSpPr>
            <p:cNvPr id="506" name="Google Shape;506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07" name="Google Shape;507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A5A5A5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11%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08" name="Google Shape;508;p19"/>
          <p:cNvGrpSpPr/>
          <p:nvPr/>
        </p:nvGrpSpPr>
        <p:grpSpPr>
          <a:xfrm>
            <a:off x="2376018" y="4893227"/>
            <a:ext cx="416632" cy="203862"/>
            <a:chOff x="1906565" y="-56304"/>
            <a:chExt cx="416632" cy="203862"/>
          </a:xfrm>
        </p:grpSpPr>
        <p:sp>
          <p:nvSpPr>
            <p:cNvPr id="509" name="Google Shape;509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10" name="Google Shape;510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BFBFB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11" name="Google Shape;511;p19"/>
          <p:cNvGrpSpPr/>
          <p:nvPr/>
        </p:nvGrpSpPr>
        <p:grpSpPr>
          <a:xfrm>
            <a:off x="2528611" y="4773902"/>
            <a:ext cx="416632" cy="203862"/>
            <a:chOff x="1906565" y="-56304"/>
            <a:chExt cx="416632" cy="203862"/>
          </a:xfrm>
        </p:grpSpPr>
        <p:sp>
          <p:nvSpPr>
            <p:cNvPr id="512" name="Google Shape;512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13" name="Google Shape;513;p19"/>
            <p:cNvSpPr txBox="1"/>
            <p:nvPr/>
          </p:nvSpPr>
          <p:spPr>
            <a:xfrm>
              <a:off x="1906565" y="-56304"/>
              <a:ext cx="416632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8D8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14" name="Google Shape;514;p19"/>
          <p:cNvGrpSpPr/>
          <p:nvPr/>
        </p:nvGrpSpPr>
        <p:grpSpPr>
          <a:xfrm>
            <a:off x="2639288" y="4734784"/>
            <a:ext cx="301488" cy="203862"/>
            <a:chOff x="1906565" y="-56304"/>
            <a:chExt cx="301488" cy="203862"/>
          </a:xfrm>
        </p:grpSpPr>
        <p:sp>
          <p:nvSpPr>
            <p:cNvPr id="515" name="Google Shape;515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16" name="Google Shape;516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59595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17" name="Google Shape;517;p19"/>
          <p:cNvGrpSpPr/>
          <p:nvPr/>
        </p:nvGrpSpPr>
        <p:grpSpPr>
          <a:xfrm>
            <a:off x="2764605" y="4719690"/>
            <a:ext cx="301488" cy="203862"/>
            <a:chOff x="1906565" y="-56304"/>
            <a:chExt cx="301488" cy="203862"/>
          </a:xfrm>
        </p:grpSpPr>
        <p:sp>
          <p:nvSpPr>
            <p:cNvPr id="518" name="Google Shape;518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19" name="Google Shape;519;p19"/>
            <p:cNvSpPr txBox="1"/>
            <p:nvPr/>
          </p:nvSpPr>
          <p:spPr>
            <a:xfrm>
              <a:off x="1906565" y="-56304"/>
              <a:ext cx="301488" cy="2038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</a:pPr>
              <a:r>
                <a:rPr lang="en-US" sz="500" b="0" i="0" u="none" strike="noStrike" cap="none" dirty="0">
                  <a:solidFill>
                    <a:srgbClr val="59595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cxnSp>
        <p:nvCxnSpPr>
          <p:cNvPr id="520" name="Google Shape;520;p19"/>
          <p:cNvCxnSpPr/>
          <p:nvPr/>
        </p:nvCxnSpPr>
        <p:spPr>
          <a:xfrm>
            <a:off x="1036850" y="4102100"/>
            <a:ext cx="2649933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521" name="Google Shape;521;p19"/>
          <p:cNvGrpSpPr/>
          <p:nvPr/>
        </p:nvGrpSpPr>
        <p:grpSpPr>
          <a:xfrm>
            <a:off x="4702699" y="4823162"/>
            <a:ext cx="416632" cy="270803"/>
            <a:chOff x="1906565" y="-56304"/>
            <a:chExt cx="416632" cy="270803"/>
          </a:xfrm>
        </p:grpSpPr>
        <p:sp>
          <p:nvSpPr>
            <p:cNvPr id="522" name="Google Shape;52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23" name="Google Shape;523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31%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24" name="Google Shape;524;p19"/>
          <p:cNvGrpSpPr/>
          <p:nvPr/>
        </p:nvGrpSpPr>
        <p:grpSpPr>
          <a:xfrm>
            <a:off x="4172882" y="4920162"/>
            <a:ext cx="416632" cy="270803"/>
            <a:chOff x="1906565" y="-56304"/>
            <a:chExt cx="416632" cy="270803"/>
          </a:xfrm>
        </p:grpSpPr>
        <p:sp>
          <p:nvSpPr>
            <p:cNvPr id="525" name="Google Shape;52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26" name="Google Shape;526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30%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27" name="Google Shape;527;p19"/>
          <p:cNvGrpSpPr/>
          <p:nvPr/>
        </p:nvGrpSpPr>
        <p:grpSpPr>
          <a:xfrm>
            <a:off x="4496524" y="5598929"/>
            <a:ext cx="416632" cy="270803"/>
            <a:chOff x="1906565" y="-56304"/>
            <a:chExt cx="416632" cy="270803"/>
          </a:xfrm>
        </p:grpSpPr>
        <p:sp>
          <p:nvSpPr>
            <p:cNvPr id="528" name="Google Shape;52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29" name="Google Shape;529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39%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30" name="Google Shape;530;p19"/>
          <p:cNvGrpSpPr/>
          <p:nvPr/>
        </p:nvGrpSpPr>
        <p:grpSpPr>
          <a:xfrm>
            <a:off x="6180307" y="4967826"/>
            <a:ext cx="416632" cy="270803"/>
            <a:chOff x="1906565" y="-56304"/>
            <a:chExt cx="416632" cy="270803"/>
          </a:xfrm>
        </p:grpSpPr>
        <p:sp>
          <p:nvSpPr>
            <p:cNvPr id="531" name="Google Shape;531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32" name="Google Shape;532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47%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33" name="Google Shape;533;p19"/>
          <p:cNvGrpSpPr/>
          <p:nvPr/>
        </p:nvGrpSpPr>
        <p:grpSpPr>
          <a:xfrm>
            <a:off x="5519041" y="4928092"/>
            <a:ext cx="416632" cy="270803"/>
            <a:chOff x="1906565" y="-56304"/>
            <a:chExt cx="416632" cy="270803"/>
          </a:xfrm>
        </p:grpSpPr>
        <p:sp>
          <p:nvSpPr>
            <p:cNvPr id="534" name="Google Shape;534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35" name="Google Shape;535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45%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grpSp>
        <p:nvGrpSpPr>
          <p:cNvPr id="536" name="Google Shape;536;p19"/>
          <p:cNvGrpSpPr/>
          <p:nvPr/>
        </p:nvGrpSpPr>
        <p:grpSpPr>
          <a:xfrm>
            <a:off x="5832982" y="5631964"/>
            <a:ext cx="416632" cy="270803"/>
            <a:chOff x="1906565" y="-56304"/>
            <a:chExt cx="416632" cy="270803"/>
          </a:xfrm>
        </p:grpSpPr>
        <p:sp>
          <p:nvSpPr>
            <p:cNvPr id="537" name="Google Shape;537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D3C25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538" name="Google Shape;538;p19"/>
            <p:cNvSpPr txBox="1"/>
            <p:nvPr/>
          </p:nvSpPr>
          <p:spPr>
            <a:xfrm>
              <a:off x="1906565" y="-56304"/>
              <a:ext cx="416632" cy="270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 dirty="0">
                  <a:solidFill>
                    <a:srgbClr val="93010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8%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3" name="Google Shape;543;p13"/>
          <p:cNvGrpSpPr/>
          <p:nvPr/>
        </p:nvGrpSpPr>
        <p:grpSpPr>
          <a:xfrm>
            <a:off x="2403537" y="2472156"/>
            <a:ext cx="6910957" cy="4125719"/>
            <a:chOff x="2403537" y="2630652"/>
            <a:chExt cx="6910957" cy="4125719"/>
          </a:xfrm>
        </p:grpSpPr>
        <p:cxnSp>
          <p:nvCxnSpPr>
            <p:cNvPr id="544" name="Google Shape;544;p13"/>
            <p:cNvCxnSpPr/>
            <p:nvPr/>
          </p:nvCxnSpPr>
          <p:spPr>
            <a:xfrm>
              <a:off x="2403538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5" name="Google Shape;545;p13"/>
            <p:cNvCxnSpPr/>
            <p:nvPr/>
          </p:nvCxnSpPr>
          <p:spPr>
            <a:xfrm>
              <a:off x="3036533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6" name="Google Shape;546;p13"/>
            <p:cNvCxnSpPr/>
            <p:nvPr/>
          </p:nvCxnSpPr>
          <p:spPr>
            <a:xfrm>
              <a:off x="3669527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7" name="Google Shape;547;p13"/>
            <p:cNvCxnSpPr/>
            <p:nvPr/>
          </p:nvCxnSpPr>
          <p:spPr>
            <a:xfrm>
              <a:off x="4302522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13"/>
            <p:cNvCxnSpPr/>
            <p:nvPr/>
          </p:nvCxnSpPr>
          <p:spPr>
            <a:xfrm>
              <a:off x="4935516" y="263065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9" name="Google Shape;549;p13"/>
            <p:cNvCxnSpPr/>
            <p:nvPr/>
          </p:nvCxnSpPr>
          <p:spPr>
            <a:xfrm>
              <a:off x="2403537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0" name="Google Shape;550;p13"/>
            <p:cNvCxnSpPr/>
            <p:nvPr/>
          </p:nvCxnSpPr>
          <p:spPr>
            <a:xfrm>
              <a:off x="3036532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1" name="Google Shape;551;p13"/>
            <p:cNvCxnSpPr/>
            <p:nvPr/>
          </p:nvCxnSpPr>
          <p:spPr>
            <a:xfrm>
              <a:off x="3669526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2" name="Google Shape;552;p13"/>
            <p:cNvCxnSpPr/>
            <p:nvPr/>
          </p:nvCxnSpPr>
          <p:spPr>
            <a:xfrm>
              <a:off x="4302520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13"/>
            <p:cNvCxnSpPr/>
            <p:nvPr/>
          </p:nvCxnSpPr>
          <p:spPr>
            <a:xfrm>
              <a:off x="4935515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4" name="Google Shape;554;p13"/>
            <p:cNvCxnSpPr/>
            <p:nvPr/>
          </p:nvCxnSpPr>
          <p:spPr>
            <a:xfrm>
              <a:off x="6347604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5" name="Google Shape;555;p13"/>
            <p:cNvCxnSpPr/>
            <p:nvPr/>
          </p:nvCxnSpPr>
          <p:spPr>
            <a:xfrm>
              <a:off x="7089327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6" name="Google Shape;556;p13"/>
            <p:cNvCxnSpPr/>
            <p:nvPr/>
          </p:nvCxnSpPr>
          <p:spPr>
            <a:xfrm>
              <a:off x="7831049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7" name="Google Shape;557;p13"/>
            <p:cNvCxnSpPr/>
            <p:nvPr/>
          </p:nvCxnSpPr>
          <p:spPr>
            <a:xfrm>
              <a:off x="8572772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8" name="Google Shape;558;p13"/>
            <p:cNvCxnSpPr/>
            <p:nvPr/>
          </p:nvCxnSpPr>
          <p:spPr>
            <a:xfrm>
              <a:off x="9314494" y="5079654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aphicFrame>
        <p:nvGraphicFramePr>
          <p:cNvPr id="559" name="Google Shape;559;p13"/>
          <p:cNvGraphicFramePr/>
          <p:nvPr/>
        </p:nvGraphicFramePr>
        <p:xfrm>
          <a:off x="5509597" y="2376013"/>
          <a:ext cx="2968883" cy="1979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0" name="Google Shape;560;p13"/>
          <p:cNvSpPr/>
          <p:nvPr/>
        </p:nvSpPr>
        <p:spPr>
          <a:xfrm>
            <a:off x="118470" y="99759"/>
            <a:ext cx="263236" cy="3953093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1" name="Google Shape;561;p13"/>
          <p:cNvSpPr txBox="1"/>
          <p:nvPr/>
        </p:nvSpPr>
        <p:spPr>
          <a:xfrm rot="5400000">
            <a:off x="-2095099" y="2378240"/>
            <a:ext cx="4748091" cy="3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How passengers spend their in-flight time and what they feel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2" name="Google Shape;562;p13"/>
          <p:cNvSpPr txBox="1"/>
          <p:nvPr/>
        </p:nvSpPr>
        <p:spPr>
          <a:xfrm>
            <a:off x="1083826" y="881467"/>
            <a:ext cx="9023676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How passengers spend their in-flight time, what they feel while on board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3" name="Google Shape;563;p13"/>
          <p:cNvSpPr txBox="1"/>
          <p:nvPr/>
        </p:nvSpPr>
        <p:spPr>
          <a:xfrm>
            <a:off x="1099604" y="642211"/>
            <a:ext cx="256992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Time on Board and Feeling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4" name="Google Shape;564;p13"/>
          <p:cNvSpPr txBox="1"/>
          <p:nvPr/>
        </p:nvSpPr>
        <p:spPr>
          <a:xfrm>
            <a:off x="1083826" y="2007505"/>
            <a:ext cx="4189861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How do you spend your in-flight time?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5" name="Google Shape;565;p13"/>
          <p:cNvSpPr txBox="1"/>
          <p:nvPr/>
        </p:nvSpPr>
        <p:spPr>
          <a:xfrm>
            <a:off x="6195494" y="7124795"/>
            <a:ext cx="4078251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 2021 survey on in-flight magazines and in-flight entertainment for JMB members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6" name="Google Shape;566;p13"/>
          <p:cNvSpPr txBox="1"/>
          <p:nvPr/>
        </p:nvSpPr>
        <p:spPr>
          <a:xfrm>
            <a:off x="1274877" y="4493808"/>
            <a:ext cx="43845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 you look forward to any part of the in-flight experience?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7" name="Google Shape;567;p13"/>
          <p:cNvSpPr txBox="1"/>
          <p:nvPr/>
        </p:nvSpPr>
        <p:spPr>
          <a:xfrm>
            <a:off x="1431586" y="2524733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Work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8" name="Google Shape;568;p13"/>
          <p:cNvSpPr txBox="1"/>
          <p:nvPr/>
        </p:nvSpPr>
        <p:spPr>
          <a:xfrm>
            <a:off x="1431586" y="2753211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Sleep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69" name="Google Shape;569;p13"/>
          <p:cNvSpPr txBox="1"/>
          <p:nvPr/>
        </p:nvSpPr>
        <p:spPr>
          <a:xfrm>
            <a:off x="1407511" y="2981689"/>
            <a:ext cx="9477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Use in-flight Wi-Fi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0" name="Google Shape;570;p13"/>
          <p:cNvSpPr txBox="1"/>
          <p:nvPr/>
        </p:nvSpPr>
        <p:spPr>
          <a:xfrm>
            <a:off x="2211114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1" name="Google Shape;571;p13"/>
          <p:cNvSpPr txBox="1"/>
          <p:nvPr/>
        </p:nvSpPr>
        <p:spPr>
          <a:xfrm>
            <a:off x="2843565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2" name="Google Shape;572;p13"/>
          <p:cNvSpPr txBox="1"/>
          <p:nvPr/>
        </p:nvSpPr>
        <p:spPr>
          <a:xfrm>
            <a:off x="3476016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40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3" name="Google Shape;573;p13"/>
          <p:cNvSpPr txBox="1"/>
          <p:nvPr/>
        </p:nvSpPr>
        <p:spPr>
          <a:xfrm>
            <a:off x="4108467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4" name="Google Shape;574;p13"/>
          <p:cNvSpPr txBox="1"/>
          <p:nvPr/>
        </p:nvSpPr>
        <p:spPr>
          <a:xfrm>
            <a:off x="4740919" y="4124933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80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5" name="Google Shape;575;p13"/>
          <p:cNvSpPr txBox="1"/>
          <p:nvPr/>
        </p:nvSpPr>
        <p:spPr>
          <a:xfrm>
            <a:off x="1083826" y="1469476"/>
            <a:ext cx="8936469" cy="53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Conclusion: Interest in in-flight entertainment and in-flight magazines is particularly high, and the special feeling of travel increases passengers' attention towards hobbies and shopping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6" name="Google Shape;576;p13"/>
          <p:cNvSpPr txBox="1"/>
          <p:nvPr/>
        </p:nvSpPr>
        <p:spPr>
          <a:xfrm>
            <a:off x="1182940" y="3210167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In-flight entertainment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7" name="Google Shape;577;p13"/>
          <p:cNvSpPr txBox="1"/>
          <p:nvPr/>
        </p:nvSpPr>
        <p:spPr>
          <a:xfrm>
            <a:off x="1099605" y="3438645"/>
            <a:ext cx="1255637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Read in-flight magazines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8" name="Google Shape;578;p13"/>
          <p:cNvSpPr txBox="1"/>
          <p:nvPr/>
        </p:nvSpPr>
        <p:spPr>
          <a:xfrm>
            <a:off x="955859" y="3667123"/>
            <a:ext cx="1399383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Read in-flight sales catalog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79" name="Google Shape;579;p13"/>
          <p:cNvSpPr txBox="1"/>
          <p:nvPr/>
        </p:nvSpPr>
        <p:spPr>
          <a:xfrm>
            <a:off x="1182940" y="3895599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Other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0" name="Google Shape;580;p13"/>
          <p:cNvSpPr txBox="1"/>
          <p:nvPr/>
        </p:nvSpPr>
        <p:spPr>
          <a:xfrm>
            <a:off x="1178144" y="4973735"/>
            <a:ext cx="1177098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In-flight entertainment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1" name="Google Shape;581;p13"/>
          <p:cNvSpPr txBox="1"/>
          <p:nvPr/>
        </p:nvSpPr>
        <p:spPr>
          <a:xfrm>
            <a:off x="1431586" y="5202213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In-flight magazine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2" name="Google Shape;582;p13"/>
          <p:cNvSpPr txBox="1"/>
          <p:nvPr/>
        </p:nvSpPr>
        <p:spPr>
          <a:xfrm>
            <a:off x="1431586" y="5430691"/>
            <a:ext cx="923656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Sleep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3" name="Google Shape;583;p13"/>
          <p:cNvSpPr txBox="1"/>
          <p:nvPr/>
        </p:nvSpPr>
        <p:spPr>
          <a:xfrm>
            <a:off x="2211114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4" name="Google Shape;584;p13"/>
          <p:cNvSpPr txBox="1"/>
          <p:nvPr/>
        </p:nvSpPr>
        <p:spPr>
          <a:xfrm>
            <a:off x="2845833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5" name="Google Shape;585;p13"/>
          <p:cNvSpPr txBox="1"/>
          <p:nvPr/>
        </p:nvSpPr>
        <p:spPr>
          <a:xfrm>
            <a:off x="3480552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40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6" name="Google Shape;586;p13"/>
          <p:cNvSpPr txBox="1"/>
          <p:nvPr/>
        </p:nvSpPr>
        <p:spPr>
          <a:xfrm>
            <a:off x="4115271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7" name="Google Shape;587;p13"/>
          <p:cNvSpPr txBox="1"/>
          <p:nvPr/>
        </p:nvSpPr>
        <p:spPr>
          <a:xfrm>
            <a:off x="4749988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80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8" name="Google Shape;588;p13"/>
          <p:cNvSpPr txBox="1"/>
          <p:nvPr/>
        </p:nvSpPr>
        <p:spPr>
          <a:xfrm>
            <a:off x="1182940" y="5659169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Work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89" name="Google Shape;589;p13"/>
          <p:cNvSpPr txBox="1"/>
          <p:nvPr/>
        </p:nvSpPr>
        <p:spPr>
          <a:xfrm>
            <a:off x="1182940" y="5887647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Use in-flight Wi-Fi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0" name="Google Shape;590;p13"/>
          <p:cNvSpPr txBox="1"/>
          <p:nvPr/>
        </p:nvSpPr>
        <p:spPr>
          <a:xfrm>
            <a:off x="955859" y="6116125"/>
            <a:ext cx="1399383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In-flight meals, drink service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1" name="Google Shape;591;p13"/>
          <p:cNvSpPr txBox="1"/>
          <p:nvPr/>
        </p:nvSpPr>
        <p:spPr>
          <a:xfrm>
            <a:off x="1182940" y="6344601"/>
            <a:ext cx="1172302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Other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2" name="Google Shape;592;p13"/>
          <p:cNvSpPr txBox="1"/>
          <p:nvPr/>
        </p:nvSpPr>
        <p:spPr>
          <a:xfrm>
            <a:off x="5635703" y="4493808"/>
            <a:ext cx="4384598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What is on your mind while on board?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3" name="Google Shape;593;p13"/>
          <p:cNvSpPr/>
          <p:nvPr/>
        </p:nvSpPr>
        <p:spPr>
          <a:xfrm>
            <a:off x="2403538" y="3269901"/>
            <a:ext cx="2254566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4" name="Google Shape;594;p13"/>
          <p:cNvSpPr/>
          <p:nvPr/>
        </p:nvSpPr>
        <p:spPr>
          <a:xfrm>
            <a:off x="2403539" y="3496306"/>
            <a:ext cx="1786268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5" name="Google Shape;595;p13"/>
          <p:cNvSpPr/>
          <p:nvPr/>
        </p:nvSpPr>
        <p:spPr>
          <a:xfrm>
            <a:off x="2403536" y="5039688"/>
            <a:ext cx="2706849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6" name="Google Shape;596;p13"/>
          <p:cNvSpPr/>
          <p:nvPr/>
        </p:nvSpPr>
        <p:spPr>
          <a:xfrm>
            <a:off x="2403538" y="5266093"/>
            <a:ext cx="1568388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7" name="Google Shape;597;p13"/>
          <p:cNvSpPr/>
          <p:nvPr/>
        </p:nvSpPr>
        <p:spPr>
          <a:xfrm>
            <a:off x="6347604" y="5945308"/>
            <a:ext cx="2781910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8" name="Google Shape;598;p13"/>
          <p:cNvSpPr/>
          <p:nvPr/>
        </p:nvSpPr>
        <p:spPr>
          <a:xfrm>
            <a:off x="2403538" y="2590686"/>
            <a:ext cx="681082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599" name="Google Shape;599;p13"/>
          <p:cNvSpPr/>
          <p:nvPr/>
        </p:nvSpPr>
        <p:spPr>
          <a:xfrm>
            <a:off x="2403538" y="2817091"/>
            <a:ext cx="2071931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0" name="Google Shape;600;p13"/>
          <p:cNvSpPr/>
          <p:nvPr/>
        </p:nvSpPr>
        <p:spPr>
          <a:xfrm>
            <a:off x="2403539" y="3043496"/>
            <a:ext cx="191270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1" name="Google Shape;601;p13"/>
          <p:cNvSpPr/>
          <p:nvPr/>
        </p:nvSpPr>
        <p:spPr>
          <a:xfrm>
            <a:off x="2403539" y="3722711"/>
            <a:ext cx="1177478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2" name="Google Shape;602;p13"/>
          <p:cNvSpPr/>
          <p:nvPr/>
        </p:nvSpPr>
        <p:spPr>
          <a:xfrm>
            <a:off x="2403539" y="3949116"/>
            <a:ext cx="254928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3" name="Google Shape;603;p13"/>
          <p:cNvSpPr/>
          <p:nvPr/>
        </p:nvSpPr>
        <p:spPr>
          <a:xfrm>
            <a:off x="2403537" y="5492498"/>
            <a:ext cx="882001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4" name="Google Shape;604;p13"/>
          <p:cNvSpPr/>
          <p:nvPr/>
        </p:nvSpPr>
        <p:spPr>
          <a:xfrm>
            <a:off x="2403538" y="5718903"/>
            <a:ext cx="48296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5" name="Google Shape;605;p13"/>
          <p:cNvSpPr/>
          <p:nvPr/>
        </p:nvSpPr>
        <p:spPr>
          <a:xfrm>
            <a:off x="2403537" y="5945308"/>
            <a:ext cx="122399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6" name="Google Shape;606;p13"/>
          <p:cNvSpPr/>
          <p:nvPr/>
        </p:nvSpPr>
        <p:spPr>
          <a:xfrm>
            <a:off x="2403537" y="6171713"/>
            <a:ext cx="2706845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7" name="Google Shape;607;p13"/>
          <p:cNvSpPr/>
          <p:nvPr/>
        </p:nvSpPr>
        <p:spPr>
          <a:xfrm>
            <a:off x="2403538" y="6398118"/>
            <a:ext cx="238113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8" name="Google Shape;608;p13"/>
          <p:cNvSpPr/>
          <p:nvPr/>
        </p:nvSpPr>
        <p:spPr>
          <a:xfrm>
            <a:off x="6347604" y="5039688"/>
            <a:ext cx="1785670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09" name="Google Shape;609;p13"/>
          <p:cNvSpPr/>
          <p:nvPr/>
        </p:nvSpPr>
        <p:spPr>
          <a:xfrm>
            <a:off x="6347607" y="5266093"/>
            <a:ext cx="775664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0" name="Google Shape;610;p13"/>
          <p:cNvSpPr/>
          <p:nvPr/>
        </p:nvSpPr>
        <p:spPr>
          <a:xfrm>
            <a:off x="6347604" y="5492498"/>
            <a:ext cx="2066630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1" name="Google Shape;611;p13"/>
          <p:cNvSpPr/>
          <p:nvPr/>
        </p:nvSpPr>
        <p:spPr>
          <a:xfrm>
            <a:off x="6347604" y="5718903"/>
            <a:ext cx="946124" cy="103736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2" name="Google Shape;612;p13"/>
          <p:cNvSpPr/>
          <p:nvPr/>
        </p:nvSpPr>
        <p:spPr>
          <a:xfrm>
            <a:off x="6347605" y="6171713"/>
            <a:ext cx="43949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3" name="Google Shape;613;p13"/>
          <p:cNvSpPr/>
          <p:nvPr/>
        </p:nvSpPr>
        <p:spPr>
          <a:xfrm>
            <a:off x="6347605" y="6398118"/>
            <a:ext cx="152509" cy="10373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4" name="Google Shape;614;p13"/>
          <p:cNvSpPr txBox="1"/>
          <p:nvPr/>
        </p:nvSpPr>
        <p:spPr>
          <a:xfrm>
            <a:off x="6152607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5" name="Google Shape;615;p13"/>
          <p:cNvSpPr txBox="1"/>
          <p:nvPr/>
        </p:nvSpPr>
        <p:spPr>
          <a:xfrm>
            <a:off x="6892159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6" name="Google Shape;616;p13"/>
          <p:cNvSpPr txBox="1"/>
          <p:nvPr/>
        </p:nvSpPr>
        <p:spPr>
          <a:xfrm>
            <a:off x="7631711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40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7" name="Google Shape;617;p13"/>
          <p:cNvSpPr txBox="1"/>
          <p:nvPr/>
        </p:nvSpPr>
        <p:spPr>
          <a:xfrm>
            <a:off x="8371263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60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18" name="Google Shape;618;p13"/>
          <p:cNvSpPr txBox="1"/>
          <p:nvPr/>
        </p:nvSpPr>
        <p:spPr>
          <a:xfrm>
            <a:off x="9110814" y="6573935"/>
            <a:ext cx="380431" cy="226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80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619" name="Google Shape;619;p13"/>
          <p:cNvGrpSpPr/>
          <p:nvPr/>
        </p:nvGrpSpPr>
        <p:grpSpPr>
          <a:xfrm>
            <a:off x="5640150" y="4973735"/>
            <a:ext cx="649149" cy="1597811"/>
            <a:chOff x="5934025" y="5132231"/>
            <a:chExt cx="649149" cy="1597811"/>
          </a:xfrm>
        </p:grpSpPr>
        <p:sp>
          <p:nvSpPr>
            <p:cNvPr id="620" name="Google Shape;620;p13"/>
            <p:cNvSpPr txBox="1"/>
            <p:nvPr/>
          </p:nvSpPr>
          <p:spPr>
            <a:xfrm>
              <a:off x="6037138" y="5132231"/>
              <a:ext cx="546035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Work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1" name="Google Shape;621;p13"/>
            <p:cNvSpPr txBox="1"/>
            <p:nvPr/>
          </p:nvSpPr>
          <p:spPr>
            <a:xfrm>
              <a:off x="6103438" y="5360709"/>
              <a:ext cx="479736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Family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2" name="Google Shape;622;p13"/>
            <p:cNvSpPr txBox="1"/>
            <p:nvPr/>
          </p:nvSpPr>
          <p:spPr>
            <a:xfrm>
              <a:off x="6050173" y="5589187"/>
              <a:ext cx="533001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Hobbies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3" name="Google Shape;623;p13"/>
            <p:cNvSpPr txBox="1"/>
            <p:nvPr/>
          </p:nvSpPr>
          <p:spPr>
            <a:xfrm>
              <a:off x="5937169" y="5817665"/>
              <a:ext cx="646005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Shopping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4" name="Google Shape;624;p13"/>
            <p:cNvSpPr txBox="1"/>
            <p:nvPr/>
          </p:nvSpPr>
          <p:spPr>
            <a:xfrm>
              <a:off x="6039364" y="6046143"/>
              <a:ext cx="543810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Travel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5" name="Google Shape;625;p13"/>
            <p:cNvSpPr txBox="1"/>
            <p:nvPr/>
          </p:nvSpPr>
          <p:spPr>
            <a:xfrm>
              <a:off x="5934025" y="6274621"/>
              <a:ext cx="649149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The future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26" name="Google Shape;626;p13"/>
            <p:cNvSpPr txBox="1"/>
            <p:nvPr/>
          </p:nvSpPr>
          <p:spPr>
            <a:xfrm>
              <a:off x="6039364" y="6503097"/>
              <a:ext cx="543810" cy="2269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Other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627" name="Google Shape;627;p13"/>
          <p:cNvSpPr txBox="1"/>
          <p:nvPr/>
        </p:nvSpPr>
        <p:spPr>
          <a:xfrm>
            <a:off x="5635704" y="2007505"/>
            <a:ext cx="4012506" cy="32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Do you feel "special and uplifted" while flying?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28" name="Google Shape;628;p13"/>
          <p:cNvSpPr txBox="1"/>
          <p:nvPr/>
        </p:nvSpPr>
        <p:spPr>
          <a:xfrm>
            <a:off x="8140515" y="2804573"/>
            <a:ext cx="196698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Yes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93010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 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Yes, to some extent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26262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Not particularly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 dirty="0">
                <a:solidFill>
                  <a:srgbClr val="59595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No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29" name="Google Shape;629;p13"/>
          <p:cNvSpPr txBox="1"/>
          <p:nvPr/>
        </p:nvSpPr>
        <p:spPr>
          <a:xfrm>
            <a:off x="6195494" y="3360227"/>
            <a:ext cx="1546599" cy="763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Customers who answered "Yes" or </a:t>
            </a:r>
            <a:b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8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"Yes, to some extent"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30" name="Google Shape;630;p13"/>
          <p:cNvSpPr txBox="1"/>
          <p:nvPr/>
        </p:nvSpPr>
        <p:spPr>
          <a:xfrm>
            <a:off x="6499158" y="2829800"/>
            <a:ext cx="1219477" cy="630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86.7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1600" b="0" i="0" u="none" strike="noStrike" cap="none" baseline="300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31" name="Google Shape;631;p13"/>
          <p:cNvSpPr txBox="1"/>
          <p:nvPr/>
        </p:nvSpPr>
        <p:spPr>
          <a:xfrm>
            <a:off x="4886222" y="4145715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(%)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32" name="Google Shape;632;p13"/>
          <p:cNvSpPr txBox="1"/>
          <p:nvPr/>
        </p:nvSpPr>
        <p:spPr>
          <a:xfrm>
            <a:off x="4895291" y="6594717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(%)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33" name="Google Shape;633;p13"/>
          <p:cNvSpPr txBox="1"/>
          <p:nvPr/>
        </p:nvSpPr>
        <p:spPr>
          <a:xfrm>
            <a:off x="9256117" y="6594717"/>
            <a:ext cx="380431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(%)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34" name="Google Shape;634;p13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ym typeface="Arial"/>
              </a:rPr>
              <a:t>5</a:t>
            </a:fld>
            <a:endParaRPr dirty="0"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" name="Google Shape;639;p14"/>
          <p:cNvGrpSpPr/>
          <p:nvPr/>
        </p:nvGrpSpPr>
        <p:grpSpPr>
          <a:xfrm>
            <a:off x="5376164" y="2576254"/>
            <a:ext cx="4541559" cy="1764000"/>
            <a:chOff x="1054829" y="5101730"/>
            <a:chExt cx="4541559" cy="1764000"/>
          </a:xfrm>
        </p:grpSpPr>
        <p:graphicFrame>
          <p:nvGraphicFramePr>
            <p:cNvPr id="640" name="Google Shape;640;p14"/>
            <p:cNvGraphicFramePr/>
            <p:nvPr/>
          </p:nvGraphicFramePr>
          <p:xfrm>
            <a:off x="1054829" y="5101730"/>
            <a:ext cx="2646000" cy="17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41" name="Google Shape;641;p14"/>
            <p:cNvSpPr txBox="1"/>
            <p:nvPr/>
          </p:nvSpPr>
          <p:spPr>
            <a:xfrm>
              <a:off x="3277728" y="5428187"/>
              <a:ext cx="2318660" cy="87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165100" marR="0" lvl="0" indent="-16510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■</a:t>
              </a:r>
              <a:r>
                <a:rPr lang="en-US" sz="10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 I have become interested in a product or service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  <a:p>
              <a:pPr marL="165100" marR="0" lvl="0" indent="-165100" algn="l" rtl="0">
                <a:lnSpc>
                  <a:spcPct val="145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■ I have never become interested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42" name="Google Shape;642;p14"/>
            <p:cNvSpPr txBox="1"/>
            <p:nvPr/>
          </p:nvSpPr>
          <p:spPr>
            <a:xfrm>
              <a:off x="1741045" y="5544184"/>
              <a:ext cx="1335298" cy="55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87.1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%</a:t>
              </a:r>
              <a:endParaRPr sz="1600" b="0" i="0" u="none" strike="noStrike" cap="none" baseline="30000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43" name="Google Shape;643;p14"/>
            <p:cNvSpPr txBox="1"/>
            <p:nvPr/>
          </p:nvSpPr>
          <p:spPr>
            <a:xfrm>
              <a:off x="1635395" y="5978391"/>
              <a:ext cx="1546599" cy="611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Have become </a:t>
              </a:r>
              <a:b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</a:br>
              <a: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interested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644" name="Google Shape;644;p14"/>
          <p:cNvSpPr/>
          <p:nvPr/>
        </p:nvSpPr>
        <p:spPr>
          <a:xfrm>
            <a:off x="118470" y="99759"/>
            <a:ext cx="263236" cy="2067944"/>
          </a:xfrm>
          <a:prstGeom prst="rect">
            <a:avLst/>
          </a:prstGeom>
          <a:solidFill>
            <a:srgbClr val="CB0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45" name="Google Shape;645;p14"/>
          <p:cNvSpPr txBox="1"/>
          <p:nvPr/>
        </p:nvSpPr>
        <p:spPr>
          <a:xfrm rot="5400000">
            <a:off x="-714179" y="878787"/>
            <a:ext cx="1994636" cy="583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Response to In-Flight Media 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46" name="Google Shape;646;p14"/>
          <p:cNvSpPr txBox="1"/>
          <p:nvPr/>
        </p:nvSpPr>
        <p:spPr>
          <a:xfrm>
            <a:off x="1099604" y="881467"/>
            <a:ext cx="5332527" cy="49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Response to In-Flight Media Ad 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47" name="Google Shape;647;p14"/>
          <p:cNvSpPr txBox="1"/>
          <p:nvPr/>
        </p:nvSpPr>
        <p:spPr>
          <a:xfrm>
            <a:off x="1099604" y="642211"/>
            <a:ext cx="18993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Response to In-Flight Media 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48" name="Google Shape;648;p14"/>
          <p:cNvSpPr txBox="1"/>
          <p:nvPr/>
        </p:nvSpPr>
        <p:spPr>
          <a:xfrm>
            <a:off x="1083828" y="1974771"/>
            <a:ext cx="4110666" cy="4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What are the things you saw in-flight that you remember more compared to other media and magazines?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649" name="Google Shape;649;p14"/>
          <p:cNvGrpSpPr/>
          <p:nvPr/>
        </p:nvGrpSpPr>
        <p:grpSpPr>
          <a:xfrm>
            <a:off x="947061" y="2688007"/>
            <a:ext cx="4613524" cy="1576715"/>
            <a:chOff x="1180935" y="2439422"/>
            <a:chExt cx="4078193" cy="1932882"/>
          </a:xfrm>
        </p:grpSpPr>
        <p:cxnSp>
          <p:nvCxnSpPr>
            <p:cNvPr id="650" name="Google Shape;650;p14"/>
            <p:cNvCxnSpPr/>
            <p:nvPr/>
          </p:nvCxnSpPr>
          <p:spPr>
            <a:xfrm>
              <a:off x="2403538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14"/>
            <p:cNvCxnSpPr/>
            <p:nvPr/>
          </p:nvCxnSpPr>
          <p:spPr>
            <a:xfrm>
              <a:off x="3036533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14"/>
            <p:cNvCxnSpPr/>
            <p:nvPr/>
          </p:nvCxnSpPr>
          <p:spPr>
            <a:xfrm>
              <a:off x="3669527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14"/>
            <p:cNvCxnSpPr/>
            <p:nvPr/>
          </p:nvCxnSpPr>
          <p:spPr>
            <a:xfrm>
              <a:off x="4302522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14"/>
            <p:cNvCxnSpPr/>
            <p:nvPr/>
          </p:nvCxnSpPr>
          <p:spPr>
            <a:xfrm>
              <a:off x="4935516" y="2439422"/>
              <a:ext cx="0" cy="167671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55" name="Google Shape;655;p14"/>
            <p:cNvSpPr txBox="1"/>
            <p:nvPr/>
          </p:nvSpPr>
          <p:spPr>
            <a:xfrm>
              <a:off x="1431586" y="2629561"/>
              <a:ext cx="923656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In-flight magazine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56" name="Google Shape;656;p14"/>
            <p:cNvSpPr txBox="1"/>
            <p:nvPr/>
          </p:nvSpPr>
          <p:spPr>
            <a:xfrm>
              <a:off x="1180935" y="2927310"/>
              <a:ext cx="1174307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In-flight entertainment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57" name="Google Shape;657;p14"/>
            <p:cNvSpPr txBox="1"/>
            <p:nvPr/>
          </p:nvSpPr>
          <p:spPr>
            <a:xfrm>
              <a:off x="2211114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0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58" name="Google Shape;658;p14"/>
            <p:cNvSpPr txBox="1"/>
            <p:nvPr/>
          </p:nvSpPr>
          <p:spPr>
            <a:xfrm>
              <a:off x="2843565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20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59" name="Google Shape;659;p14"/>
            <p:cNvSpPr txBox="1"/>
            <p:nvPr/>
          </p:nvSpPr>
          <p:spPr>
            <a:xfrm>
              <a:off x="3476016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40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0" name="Google Shape;660;p14"/>
            <p:cNvSpPr txBox="1"/>
            <p:nvPr/>
          </p:nvSpPr>
          <p:spPr>
            <a:xfrm>
              <a:off x="4108467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60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1" name="Google Shape;661;p14"/>
            <p:cNvSpPr txBox="1"/>
            <p:nvPr/>
          </p:nvSpPr>
          <p:spPr>
            <a:xfrm>
              <a:off x="4740919" y="4092199"/>
              <a:ext cx="380431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80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2" name="Google Shape;662;p14"/>
            <p:cNvSpPr txBox="1"/>
            <p:nvPr/>
          </p:nvSpPr>
          <p:spPr>
            <a:xfrm>
              <a:off x="1182940" y="3225059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In-flight reading materials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3" name="Google Shape;663;p14"/>
            <p:cNvSpPr txBox="1"/>
            <p:nvPr/>
          </p:nvSpPr>
          <p:spPr>
            <a:xfrm>
              <a:off x="1182940" y="3522808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Other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4" name="Google Shape;664;p14"/>
            <p:cNvSpPr txBox="1"/>
            <p:nvPr/>
          </p:nvSpPr>
          <p:spPr>
            <a:xfrm>
              <a:off x="1182940" y="3820556"/>
              <a:ext cx="1172302" cy="278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Nothing comes to mind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5" name="Google Shape;665;p14"/>
            <p:cNvSpPr/>
            <p:nvPr/>
          </p:nvSpPr>
          <p:spPr>
            <a:xfrm>
              <a:off x="2403538" y="2995034"/>
              <a:ext cx="2187503" cy="103736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6" name="Google Shape;666;p14"/>
            <p:cNvSpPr/>
            <p:nvPr/>
          </p:nvSpPr>
          <p:spPr>
            <a:xfrm>
              <a:off x="2403539" y="3294285"/>
              <a:ext cx="296174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7" name="Google Shape;667;p14"/>
            <p:cNvSpPr/>
            <p:nvPr/>
          </p:nvSpPr>
          <p:spPr>
            <a:xfrm>
              <a:off x="2403537" y="2695783"/>
              <a:ext cx="2031925" cy="103736"/>
            </a:xfrm>
            <a:prstGeom prst="rect">
              <a:avLst/>
            </a:prstGeom>
            <a:solidFill>
              <a:srgbClr val="CB00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2403539" y="3593537"/>
              <a:ext cx="110277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2403538" y="3892789"/>
              <a:ext cx="818019" cy="103736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70" name="Google Shape;670;p14"/>
            <p:cNvSpPr txBox="1"/>
            <p:nvPr/>
          </p:nvSpPr>
          <p:spPr>
            <a:xfrm>
              <a:off x="4878697" y="4117675"/>
              <a:ext cx="380431" cy="2546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r>
                <a:rPr lang="en-US" sz="6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(%)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671" name="Google Shape;671;p14"/>
          <p:cNvSpPr txBox="1"/>
          <p:nvPr/>
        </p:nvSpPr>
        <p:spPr>
          <a:xfrm>
            <a:off x="1083827" y="1469476"/>
            <a:ext cx="8786066" cy="59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Conclusion: In-flight experiences and ads tend to remain in the mind of the users and definitely lead to the next action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aphicFrame>
        <p:nvGraphicFramePr>
          <p:cNvPr id="672" name="Google Shape;672;p14"/>
          <p:cNvGraphicFramePr/>
          <p:nvPr/>
        </p:nvGraphicFramePr>
        <p:xfrm>
          <a:off x="829974" y="5082350"/>
          <a:ext cx="2646000" cy="17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3" name="Google Shape;673;p14"/>
          <p:cNvSpPr txBox="1"/>
          <p:nvPr/>
        </p:nvSpPr>
        <p:spPr>
          <a:xfrm>
            <a:off x="3147629" y="5421214"/>
            <a:ext cx="1826723" cy="1100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65100" algn="l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CB0003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I have researched </a:t>
            </a:r>
            <a:b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a product or service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171450" marR="0" lvl="0" indent="-165100" algn="l" rtl="0">
              <a:lnSpc>
                <a:spcPct val="145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 dirty="0">
                <a:solidFill>
                  <a:srgbClr val="262626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■</a:t>
            </a:r>
            <a:r>
              <a:rPr lang="en-US" sz="10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I have never researched a product or service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74" name="Google Shape;674;p14"/>
          <p:cNvSpPr txBox="1"/>
          <p:nvPr/>
        </p:nvSpPr>
        <p:spPr>
          <a:xfrm>
            <a:off x="1510222" y="5591452"/>
            <a:ext cx="1335298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82.7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%</a:t>
            </a:r>
            <a:endParaRPr sz="1600" b="0" i="0" u="none" strike="noStrike" cap="none" baseline="30000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75" name="Google Shape;675;p14"/>
          <p:cNvSpPr txBox="1"/>
          <p:nvPr/>
        </p:nvSpPr>
        <p:spPr>
          <a:xfrm>
            <a:off x="1344665" y="5972390"/>
            <a:ext cx="1546599" cy="26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Have researched</a:t>
            </a:r>
            <a:endParaRPr sz="9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76" name="Google Shape;676;p14"/>
          <p:cNvSpPr txBox="1"/>
          <p:nvPr/>
        </p:nvSpPr>
        <p:spPr>
          <a:xfrm>
            <a:off x="5334879" y="4467548"/>
            <a:ext cx="4535014" cy="46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Have you ever purchased or used any products or services featured in in-flight advertisement?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pSp>
        <p:nvGrpSpPr>
          <p:cNvPr id="677" name="Google Shape;677;p14"/>
          <p:cNvGrpSpPr/>
          <p:nvPr/>
        </p:nvGrpSpPr>
        <p:grpSpPr>
          <a:xfrm>
            <a:off x="5374674" y="5052083"/>
            <a:ext cx="4495219" cy="1764000"/>
            <a:chOff x="5374674" y="4969315"/>
            <a:chExt cx="4495219" cy="1764000"/>
          </a:xfrm>
        </p:grpSpPr>
        <p:graphicFrame>
          <p:nvGraphicFramePr>
            <p:cNvPr id="678" name="Google Shape;678;p14"/>
            <p:cNvGraphicFramePr/>
            <p:nvPr/>
          </p:nvGraphicFramePr>
          <p:xfrm>
            <a:off x="5374674" y="4969315"/>
            <a:ext cx="2646000" cy="17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679" name="Google Shape;679;p14"/>
            <p:cNvSpPr txBox="1"/>
            <p:nvPr/>
          </p:nvSpPr>
          <p:spPr>
            <a:xfrm>
              <a:off x="7706062" y="5464762"/>
              <a:ext cx="2163831" cy="6539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CB000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■</a:t>
              </a:r>
              <a:r>
                <a:rPr lang="en-US" sz="10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 I have purchased or used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  <a:p>
              <a:pPr marL="0" marR="0" lvl="0" indent="0" algn="l" rtl="0">
                <a:lnSpc>
                  <a:spcPct val="145000"/>
                </a:lnSpc>
                <a:spcBef>
                  <a:spcPts val="9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 dirty="0">
                  <a:solidFill>
                    <a:srgbClr val="262626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■</a:t>
              </a:r>
              <a:r>
                <a:rPr lang="en-US" sz="1000" b="0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 I have not purchased or used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80" name="Google Shape;680;p14"/>
            <p:cNvSpPr txBox="1"/>
            <p:nvPr/>
          </p:nvSpPr>
          <p:spPr>
            <a:xfrm>
              <a:off x="6043413" y="5404020"/>
              <a:ext cx="133529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71.6</a:t>
              </a:r>
              <a:r>
                <a:rPr lang="en-US" sz="1400" b="0" i="0" u="none" strike="noStrike" cap="none" dirty="0">
                  <a:solidFill>
                    <a:srgbClr val="000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%</a:t>
              </a:r>
              <a:endParaRPr sz="1600" b="0" i="0" u="none" strike="noStrike" cap="none" baseline="3000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  <p:sp>
          <p:nvSpPr>
            <p:cNvPr id="681" name="Google Shape;681;p14"/>
            <p:cNvSpPr txBox="1"/>
            <p:nvPr/>
          </p:nvSpPr>
          <p:spPr>
            <a:xfrm>
              <a:off x="5937763" y="5838227"/>
              <a:ext cx="1546599" cy="438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Have purchased </a:t>
              </a:r>
              <a:b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</a:br>
              <a:r>
                <a:rPr lang="en-US" sz="900" b="1" i="0" u="none" strike="noStrike" cap="none" dirty="0">
                  <a:solidFill>
                    <a:schemeClr val="dk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sym typeface="Arial"/>
                </a:rPr>
                <a:t>or used</a:t>
              </a:r>
              <a:endParaRPr sz="1400" b="0" i="0" u="none" strike="noStrike" cap="none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endParaRPr>
            </a:p>
          </p:txBody>
        </p:sp>
      </p:grpSp>
      <p:sp>
        <p:nvSpPr>
          <p:cNvPr id="682" name="Google Shape;682;p14"/>
          <p:cNvSpPr txBox="1"/>
          <p:nvPr/>
        </p:nvSpPr>
        <p:spPr>
          <a:xfrm>
            <a:off x="5434155" y="1974771"/>
            <a:ext cx="4336498" cy="6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Have you ever become interested in a product or service featured in an in-flight advertisement</a:t>
            </a:r>
            <a:b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(i.e., in-flight entertainment, in-flight magazines)?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83" name="Google Shape;683;p14"/>
          <p:cNvSpPr txBox="1"/>
          <p:nvPr/>
        </p:nvSpPr>
        <p:spPr>
          <a:xfrm>
            <a:off x="1083827" y="4468590"/>
            <a:ext cx="4189861" cy="65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Have you ever researched a product or service that you became interested in after seeing an in-flight advertisement (i.e., in-flight entertainment, in-flight magazines)?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684" name="Google Shape;684;p14"/>
          <p:cNvSpPr txBox="1">
            <a:spLocks noGrp="1"/>
          </p:cNvSpPr>
          <p:nvPr>
            <p:ph type="sldNum" idx="12"/>
          </p:nvPr>
        </p:nvSpPr>
        <p:spPr>
          <a:xfrm>
            <a:off x="9675439" y="7203181"/>
            <a:ext cx="874944" cy="401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ym typeface="Arial"/>
              </a:rPr>
              <a:t>6</a:t>
            </a:fld>
            <a:endParaRPr dirty="0">
              <a:sym typeface="Arial"/>
            </a:endParaRPr>
          </a:p>
        </p:txBody>
      </p:sp>
      <p:sp>
        <p:nvSpPr>
          <p:cNvPr id="685" name="Google Shape;685;p14"/>
          <p:cNvSpPr txBox="1"/>
          <p:nvPr/>
        </p:nvSpPr>
        <p:spPr>
          <a:xfrm>
            <a:off x="6195494" y="7124795"/>
            <a:ext cx="4078251" cy="24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* 2021 survey on in-flight magazines and in-flight entertainment for JMB members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" name="Google Shape;1231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0"/>
            <a:ext cx="10691343" cy="181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-1" y="0"/>
            <a:ext cx="10691343" cy="755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233" name="Google Shape;1233;p44"/>
          <p:cNvSpPr txBox="1"/>
          <p:nvPr/>
        </p:nvSpPr>
        <p:spPr>
          <a:xfrm>
            <a:off x="6858046" y="573470"/>
            <a:ext cx="3538557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2-4-11 Higashi Shinagawa, Shinagawa-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ku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, </a:t>
            </a:r>
            <a:b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</a:b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Tokyo 140-8637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Nomura </a:t>
            </a:r>
            <a:r>
              <a:rPr lang="en-US" sz="1300" b="0" i="0" u="none" strike="noStrike" cap="none" dirty="0" err="1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Tennozu</a:t>
            </a: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Building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Email: jbc_ad@jal.com</a:t>
            </a:r>
            <a:endParaRPr sz="1300" b="0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234" name="Google Shape;1234;p44"/>
          <p:cNvSpPr txBox="1"/>
          <p:nvPr/>
        </p:nvSpPr>
        <p:spPr>
          <a:xfrm>
            <a:off x="6858046" y="266135"/>
            <a:ext cx="3538557" cy="336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JAL Brand Communications Co., Ltd.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sp>
        <p:nvSpPr>
          <p:cNvPr id="1236" name="Google Shape;1236;p44"/>
          <p:cNvSpPr txBox="1"/>
          <p:nvPr/>
        </p:nvSpPr>
        <p:spPr>
          <a:xfrm>
            <a:off x="4443901" y="2088613"/>
            <a:ext cx="18040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CONTACT</a:t>
            </a:r>
            <a:endParaRPr sz="2400" b="1" i="0" u="none" strike="noStrike" cap="none" dirty="0">
              <a:solidFill>
                <a:schemeClr val="dk1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  <p:graphicFrame>
        <p:nvGraphicFramePr>
          <p:cNvPr id="1237" name="Google Shape;1237;p44"/>
          <p:cNvGraphicFramePr/>
          <p:nvPr>
            <p:extLst>
              <p:ext uri="{D42A27DB-BD31-4B8C-83A1-F6EECF244321}">
                <p14:modId xmlns:p14="http://schemas.microsoft.com/office/powerpoint/2010/main" val="2744211846"/>
              </p:ext>
            </p:extLst>
          </p:nvPr>
        </p:nvGraphicFramePr>
        <p:xfrm>
          <a:off x="527693" y="3284584"/>
          <a:ext cx="9978600" cy="3750600"/>
        </p:xfrm>
        <a:graphic>
          <a:graphicData uri="http://schemas.openxmlformats.org/drawingml/2006/table">
            <a:tbl>
              <a:tblPr firstCol="1" bandRow="1">
                <a:noFill/>
                <a:tableStyleId>{53F2BAA7-40FB-4D4E-8AF5-B4F4DE30D42E}</a:tableStyleId>
              </a:tblPr>
              <a:tblGrid>
                <a:gridCol w="101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Inquiries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i="0" u="none" strike="noStrike" cap="none" dirty="0">
                          <a:solidFill>
                            <a:schemeClr val="lt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Applications</a:t>
                      </a:r>
                      <a:endParaRPr sz="1400" u="none" strike="noStrike" cap="none" dirty="0"/>
                    </a:p>
                  </a:txBody>
                  <a:tcPr marL="36000" marR="36000" marT="14400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•Americas (Hawaii Islands)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[HNL] </a:t>
                      </a:r>
                      <a:r>
                        <a:rPr lang="en-US" sz="900" u="none" strike="noStrike" cap="none" dirty="0" err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PacRim</a:t>
                      </a: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 Marketing Group Inc. / TEL: 1 808 949 4592 / www.pacrimmarketing.com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[HNL] Lighthouse Hawaii / TEL: 1 808 926 0022 / lighthouse-hawaii.com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100" u="none" strike="noStrike" cap="none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dk1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•Europe (Europe)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[LON] IMM International, UK Brand / TEL: 44 203 585 1300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[PAR] Inflight Media Marketing France / TEL: 33 1 4013 7901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[GVA] Inflight Media Marketing, AG / TEL: 41 22 310 80 51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[ITA] Inflight Media Marketing International SARL / TEL: 39 02 46712521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[ESP] IMM Spain / TEL:34 91 57 67 895 / www.imm-international.com</a:t>
                      </a:r>
                      <a:endParaRPr sz="1400" u="none" strike="noStrike" cap="none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•Asia (excluding Japan)</a:t>
                      </a:r>
                      <a:endParaRPr sz="1050" b="1" u="none" strike="noStrike" cap="none" dirty="0">
                        <a:latin typeface="游ゴシック" panose="020B0400000000000000" pitchFamily="50" charset="-128"/>
                        <a:ea typeface="游ゴシック" panose="020B0400000000000000" pitchFamily="50" charset="-128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[SEL] First Media Service Corp. / TEL: 82 2 363 3591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[TPE] TOP TAIWAN MEDIA FACTORY / TEL: 886 2 2368 9128 / https://toptaiwanmedia.web.fc2.com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[SHA] </a:t>
                      </a:r>
                      <a:r>
                        <a:rPr lang="en-US" sz="900" u="none" strike="noStrike" cap="none" dirty="0" err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Jalux</a:t>
                      </a: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 Shanghai Co., Ltd. / TEL: 86 21 34060663 / www.sh.jalux.com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[HKG] IMM Asia HK Ltd. / TEL: 852 2639 3635 / www.imm-international.com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[BKK] JPP Thailand Ltd. / TEL: 66 02 051 4694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[SIN] </a:t>
                      </a:r>
                      <a:r>
                        <a:rPr lang="en-US" sz="900" u="none" strike="noStrike" cap="none" dirty="0" err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NewBase</a:t>
                      </a: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 Content Pte. Ltd. / TEL: 65 9047 3181/ www.newbase360.com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[SIN] </a:t>
                      </a:r>
                      <a:r>
                        <a:rPr lang="en-US" sz="900" u="none" strike="noStrike" cap="none" dirty="0" err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Spafax</a:t>
                      </a: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 Airline Network Pte. Ltd. / TEL: 65 6531 2682 / www.spafax.com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[IDN] Jet Set Media / TEL: 65 8189 4783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[BOM] </a:t>
                      </a:r>
                      <a:r>
                        <a:rPr lang="en-US" sz="900" u="none" strike="noStrike" cap="none" dirty="0" err="1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Mediascope</a:t>
                      </a:r>
                      <a:r>
                        <a:rPr lang="en-US" sz="900" u="none" strike="noStrike" cap="none" dirty="0">
                          <a:latin typeface="游ゴシック" panose="020B0400000000000000" pitchFamily="50" charset="-128"/>
                          <a:ea typeface="游ゴシック" panose="020B0400000000000000" pitchFamily="50" charset="-128"/>
                          <a:cs typeface="Arial"/>
                          <a:sym typeface="Arial"/>
                        </a:rPr>
                        <a:t> Representation India LLP / TEL: 91 22 68468500 / https://mediascope.co.in/</a:t>
                      </a:r>
                      <a:endParaRPr sz="1400" u="none" strike="noStrike" cap="none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38" name="Google Shape;1238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1306" y="7102030"/>
            <a:ext cx="2335297" cy="1304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35;p44">
            <a:extLst>
              <a:ext uri="{FF2B5EF4-FFF2-40B4-BE49-F238E27FC236}">
                <a16:creationId xmlns:a16="http://schemas.microsoft.com/office/drawing/2014/main" id="{6C7B905D-2549-BF16-5D96-1E8D17904C14}"/>
              </a:ext>
            </a:extLst>
          </p:cNvPr>
          <p:cNvSpPr txBox="1"/>
          <p:nvPr/>
        </p:nvSpPr>
        <p:spPr>
          <a:xfrm>
            <a:off x="527692" y="2519552"/>
            <a:ext cx="9978590" cy="8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50" tIns="44875" rIns="89750" bIns="44875" anchor="t" anchorCtr="0">
            <a:no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We have a designated agent system for overseas clients.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Arial"/>
              </a:rPr>
              <a:t> For inquiries from overseas, please contact one of the designated agents below.</a:t>
            </a:r>
            <a:endParaRPr sz="1400" b="0" i="0" u="none" strike="noStrike" cap="none" dirty="0">
              <a:solidFill>
                <a:srgbClr val="000000"/>
              </a:solidFill>
              <a:latin typeface="游ゴシック" panose="020B0400000000000000" pitchFamily="50" charset="-128"/>
              <a:ea typeface="游ゴシック" panose="020B0400000000000000" pitchFamily="50" charset="-128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1808</Words>
  <Application>Microsoft Office PowerPoint</Application>
  <PresentationFormat>ユーザー設定</PresentationFormat>
  <Paragraphs>344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游ゴシック</vt:lpstr>
      <vt:lpstr>Arial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OKURA YUMIKO(JBC MZ/S)</cp:lastModifiedBy>
  <cp:revision>26</cp:revision>
  <dcterms:created xsi:type="dcterms:W3CDTF">2021-08-23T09:07:12Z</dcterms:created>
  <dcterms:modified xsi:type="dcterms:W3CDTF">2025-09-18T05:30:02Z</dcterms:modified>
</cp:coreProperties>
</file>