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181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  <p15:guide id="3" pos="351">
          <p15:clr>
            <a:srgbClr val="A4A3A4"/>
          </p15:clr>
        </p15:guide>
        <p15:guide id="4" pos="6384">
          <p15:clr>
            <a:srgbClr val="A4A3A4"/>
          </p15:clr>
        </p15:guide>
        <p15:guide id="5" pos="601">
          <p15:clr>
            <a:srgbClr val="A4A3A4"/>
          </p15:clr>
        </p15:guide>
        <p15:guide id="6" pos="6134">
          <p15:clr>
            <a:srgbClr val="A4A3A4"/>
          </p15:clr>
        </p15:guide>
        <p15:guide id="7" pos="3889">
          <p15:clr>
            <a:srgbClr val="A4A3A4"/>
          </p15:clr>
        </p15:guide>
        <p15:guide id="8" pos="5341">
          <p15:clr>
            <a:srgbClr val="A4A3A4"/>
          </p15:clr>
        </p15:guide>
        <p15:guide id="9" pos="139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zr8wJWAUUf4Q5nKOtsp8ShPK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23E3BB-A704-45F4-B143-7C63DC813853}">
  <a:tblStyle styleId="{AB23E3BB-A704-45F4-B143-7C63DC813853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tcBdr/>
        <a:fill>
          <a:solidFill>
            <a:srgbClr val="E0E0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E0E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02" y="66"/>
      </p:cViewPr>
      <p:guideLst>
        <p:guide orient="horz" pos="2381"/>
        <p:guide pos="3368"/>
        <p:guide pos="351"/>
        <p:guide pos="6384"/>
        <p:guide pos="601"/>
        <p:guide pos="6134"/>
        <p:guide pos="3889"/>
        <p:guide pos="5341"/>
        <p:guide pos="1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3-A645-9CE7-56E77A75CFDC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3-A645-9CE7-56E77A75CFDC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3-A645-9CE7-56E77A75CFDC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3-A645-9CE7-56E77A75CFDC}"/>
              </c:ext>
            </c:extLst>
          </c:dPt>
          <c:dPt>
            <c:idx val="4"/>
            <c:bubble3D val="0"/>
            <c:spPr>
              <a:solidFill>
                <a:srgbClr val="6F6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53-A645-9CE7-56E77A75CFDC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53-A645-9CE7-56E77A75CFDC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53-A645-9CE7-56E77A75CFDC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53-A645-9CE7-56E77A75CFDC}"/>
              </c:ext>
            </c:extLst>
          </c:dPt>
          <c:dPt>
            <c:idx val="8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53-A645-9CE7-56E77A75CFDC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53-A645-9CE7-56E77A75CFDC}"/>
              </c:ext>
            </c:extLst>
          </c:dPt>
          <c:cat>
            <c:strRef>
              <c:f>Sheet1!$A$2:$A$13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0.55900000000000005</c:v>
                </c:pt>
                <c:pt idx="1">
                  <c:v>6.2859672421425414E-2</c:v>
                </c:pt>
                <c:pt idx="2">
                  <c:v>3.6299247454625941E-2</c:v>
                </c:pt>
                <c:pt idx="3">
                  <c:v>3.4085878707392651E-2</c:v>
                </c:pt>
                <c:pt idx="4">
                  <c:v>1.9034971226206288E-2</c:v>
                </c:pt>
                <c:pt idx="5">
                  <c:v>8.3222664895971674E-2</c:v>
                </c:pt>
                <c:pt idx="6">
                  <c:v>8.1451969898185039E-2</c:v>
                </c:pt>
                <c:pt idx="7">
                  <c:v>4.5595396193005754E-2</c:v>
                </c:pt>
                <c:pt idx="8">
                  <c:v>2.9659141212926073E-2</c:v>
                </c:pt>
                <c:pt idx="9">
                  <c:v>4.869411243913236E-2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053-A645-9CE7-56E77A75C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F1D-1E4D-A07E-C38AC0FA6A29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1D-1E4D-A07E-C38AC0FA6A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9B-C742-A1D6-6C1CCDCFE9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9B-C742-A1D6-6C1CCDCFE94F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69.2</c:v>
                </c:pt>
                <c:pt idx="1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D-1E4D-A07E-C38AC0FA6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0947-B5E8-95D85DA50BB7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0947-B5E8-95D85DA50BB7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1-0947-B5E8-95D85DA50BB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1-0947-B5E8-95D85DA50BB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1-0947-B5E8-95D85DA50BB7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43.6</c:v>
                </c:pt>
                <c:pt idx="1">
                  <c:v>43.1</c:v>
                </c:pt>
                <c:pt idx="2">
                  <c:v>9.4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1-0947-B5E8-95D85DA5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0947-B5E8-95D85DA50BB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0947-B5E8-95D85DA50BB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1-0947-B5E8-95D85DA50BB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1-0947-B5E8-95D85DA50BB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1-0947-B5E8-95D85DA50BB7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87.1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1-0947-B5E8-95D85DA5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0947-B5E8-95D85DA50BB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0947-B5E8-95D85DA50BB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1-0947-B5E8-95D85DA50BB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1-0947-B5E8-95D85DA50BB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1-0947-B5E8-95D85DA50BB7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82.7</c:v>
                </c:pt>
                <c:pt idx="1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1-0947-B5E8-95D85DA5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0947-B5E8-95D85DA50BB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0947-B5E8-95D85DA50BB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1-0947-B5E8-95D85DA50BB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1-0947-B5E8-95D85DA50BB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1-0947-B5E8-95D85DA50BB7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71.599999999999994</c:v>
                </c:pt>
                <c:pt idx="1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1-0947-B5E8-95D85DA5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B-994D-BAE5-D10B303840C0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7B-994D-BAE5-D10B303840C0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B-994D-BAE5-D10B303840C0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7B-994D-BAE5-D10B303840C0}"/>
              </c:ext>
            </c:extLst>
          </c:dPt>
          <c:dPt>
            <c:idx val="4"/>
            <c:bubble3D val="0"/>
            <c:spPr>
              <a:solidFill>
                <a:srgbClr val="6F6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47B-994D-BAE5-D10B303840C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B-994D-BAE5-D10B303840C0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47B-994D-BAE5-D10B303840C0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7B-994D-BAE5-D10B303840C0}"/>
              </c:ext>
            </c:extLst>
          </c:dPt>
          <c:dPt>
            <c:idx val="8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47B-994D-BAE5-D10B303840C0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7B-994D-BAE5-D10B303840C0}"/>
              </c:ext>
            </c:extLst>
          </c:dPt>
          <c:cat>
            <c:strRef>
              <c:f>Sheet1!$A$2:$A$13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0.56699999999999995</c:v>
                </c:pt>
                <c:pt idx="1">
                  <c:v>6.5405831363278169E-2</c:v>
                </c:pt>
                <c:pt idx="2">
                  <c:v>3.4672970843183611E-2</c:v>
                </c:pt>
                <c:pt idx="3">
                  <c:v>3.7825059101654845E-2</c:v>
                </c:pt>
                <c:pt idx="4">
                  <c:v>1.7336485421591805E-2</c:v>
                </c:pt>
                <c:pt idx="5">
                  <c:v>0.10638297872340426</c:v>
                </c:pt>
                <c:pt idx="6">
                  <c:v>7.7226162332545312E-2</c:v>
                </c:pt>
                <c:pt idx="7">
                  <c:v>3.309692671394799E-2</c:v>
                </c:pt>
                <c:pt idx="8">
                  <c:v>2.2064617809298661E-2</c:v>
                </c:pt>
                <c:pt idx="9">
                  <c:v>3.9401103230890466E-2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B-994D-BAE5-D10B30384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48-424E-B27E-44A469FDDFF6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E48-424E-B27E-44A469FDDFF6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48-424E-B27E-44A469FDDF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B1-174D-9D9F-F6DDCB1A0238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21.9</c:v>
                </c:pt>
                <c:pt idx="1">
                  <c:v>67.2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8-424E-B27E-44A469FDD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D-194F-9BDF-1BBC8431BF8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DD-194F-9BDF-1BBC8431BF87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D-194F-9BDF-1BBC8431BF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A1-4A4D-8371-2BB272DD1F8D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25.2</c:v>
                </c:pt>
                <c:pt idx="1">
                  <c:v>64.2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D-194F-9BDF-1BBC8431B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78-7544-BAB0-12192F6841D6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78-7544-BAB0-12192F6841D6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78-7544-BAB0-12192F6841D6}"/>
              </c:ext>
            </c:extLst>
          </c:dPt>
          <c:dPt>
            <c:idx val="3"/>
            <c:bubble3D val="0"/>
            <c:spPr>
              <a:solidFill>
                <a:srgbClr val="8A81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78-7544-BAB0-12192F6841D6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78-7544-BAB0-12192F6841D6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0.31592930069162367</c:v>
                </c:pt>
                <c:pt idx="1">
                  <c:v>0.38734438467449778</c:v>
                </c:pt>
                <c:pt idx="2">
                  <c:v>0.29672631463387861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8-7544-BAB0-12192F684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6-3442-A979-92E07D1F0671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F6-3442-A979-92E07D1F0671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6-3442-A979-92E07D1F0671}"/>
              </c:ext>
            </c:extLst>
          </c:dPt>
          <c:dPt>
            <c:idx val="3"/>
            <c:bubble3D val="0"/>
            <c:spPr>
              <a:solidFill>
                <a:srgbClr val="8A81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EF6-3442-A979-92E07D1F067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6-3442-A979-92E07D1F0671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0.47461852243541319</c:v>
                </c:pt>
                <c:pt idx="1">
                  <c:v>7.7277534370750869E-2</c:v>
                </c:pt>
                <c:pt idx="2">
                  <c:v>0.44810394319383595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6-3442-A979-92E07D1F0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9-E14A-8CCD-ED1ED8A27E1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F29-E14A-8CCD-ED1ED8A27E1B}"/>
              </c:ext>
            </c:extLst>
          </c:dPt>
          <c:dPt>
            <c:idx val="2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9-E14A-8CCD-ED1ED8A27E1B}"/>
              </c:ext>
            </c:extLst>
          </c:dPt>
          <c:dPt>
            <c:idx val="3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F29-E14A-8CCD-ED1ED8A27E1B}"/>
              </c:ext>
            </c:extLst>
          </c:dPt>
          <c:dPt>
            <c:idx val="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9-E14A-8CCD-ED1ED8A27E1B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5.035898561861895E-2</c:v>
                </c:pt>
                <c:pt idx="1">
                  <c:v>9.0143813810517073E-2</c:v>
                </c:pt>
                <c:pt idx="2">
                  <c:v>0.22526292677571633</c:v>
                </c:pt>
                <c:pt idx="3">
                  <c:v>0.40229223844549344</c:v>
                </c:pt>
                <c:pt idx="4">
                  <c:v>0.23194203534965419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9-E14A-8CCD-ED1ED8A27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F-1D47-816C-37EE1C2970F3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E3F-1D47-816C-37EE1C2970F3}"/>
              </c:ext>
            </c:extLst>
          </c:dPt>
          <c:dPt>
            <c:idx val="2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F-1D47-816C-37EE1C2970F3}"/>
              </c:ext>
            </c:extLst>
          </c:dPt>
          <c:dPt>
            <c:idx val="3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E3F-1D47-816C-37EE1C2970F3}"/>
              </c:ext>
            </c:extLst>
          </c:dPt>
          <c:dPt>
            <c:idx val="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3F-1D47-816C-37EE1C2970F3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5.1367276023568512E-2</c:v>
                </c:pt>
                <c:pt idx="1">
                  <c:v>8.7626529687263935E-2</c:v>
                </c:pt>
                <c:pt idx="2">
                  <c:v>0.22397643148511859</c:v>
                </c:pt>
                <c:pt idx="3">
                  <c:v>0.40081583320743314</c:v>
                </c:pt>
                <c:pt idx="4">
                  <c:v>0.2362139295966158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F-1D47-816C-37EE1C297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F-FF4E-B963-E618CF03476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F-FF4E-B963-E618CF0347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63-824F-8B33-F22BA554D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63-824F-8B33-F22BA554DB89}"/>
              </c:ext>
            </c:extLst>
          </c:dPt>
          <c:cat>
            <c:strRef>
              <c:f>Sheet1!$A$2:$A$5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70.2</c:v>
                </c:pt>
                <c:pt idx="1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F-FF4E-B963-E618CF034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>
  <p:cSld name="2 つのコンテンツ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>
  <p:cSld name="セクション見出し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9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45"/>
          <p:cNvPicPr preferRelativeResize="0"/>
          <p:nvPr/>
        </p:nvPicPr>
        <p:blipFill rotWithShape="1">
          <a:blip r:embed="rId6">
            <a:alphaModFix amt="28000"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0" y="-2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5"/>
          <p:cNvSpPr txBox="1"/>
          <p:nvPr/>
        </p:nvSpPr>
        <p:spPr>
          <a:xfrm rot="5400000">
            <a:off x="-1290397" y="6123062"/>
            <a:ext cx="3148315" cy="20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"/>
              <a:buFont typeface="Arial"/>
              <a:buNone/>
            </a:pPr>
            <a:r>
              <a:rPr lang="en-US" sz="74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© JAL Brand Communications.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0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8.xml"/><Relationship Id="rId5" Type="http://schemas.openxmlformats.org/officeDocument/2006/relationships/chart" Target="../charts/chart3.xml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343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0691343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/>
          <p:nvPr/>
        </p:nvSpPr>
        <p:spPr>
          <a:xfrm>
            <a:off x="5340302" y="3754489"/>
            <a:ext cx="4834614" cy="2964988"/>
          </a:xfrm>
          <a:prstGeom prst="rect">
            <a:avLst/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5590689" y="3764637"/>
            <a:ext cx="4841186" cy="80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JAL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 txBox="1"/>
          <p:nvPr/>
        </p:nvSpPr>
        <p:spPr>
          <a:xfrm>
            <a:off x="5600239" y="3518680"/>
            <a:ext cx="4811426" cy="32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D3C25A"/>
                </a:solidFill>
                <a:latin typeface="Arial"/>
                <a:ea typeface="Arial"/>
                <a:cs typeface="Arial"/>
                <a:sym typeface="Arial"/>
              </a:rPr>
              <a:t> JAPAN AIRLINES GROUP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5557887" y="4444494"/>
            <a:ext cx="4722763" cy="2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JAL Group Network Spans the Globe.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offer a variety of advertising media for more than 38.23 million* annual passengers on domestic flights and more than 8 million annual passengers on international flights who fly with the JAL Group.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take advantage of our advertising media as part of your company's promotional activities.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7258556" y="6696072"/>
            <a:ext cx="2791679" cy="40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-889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	FY2025 JAL Monthly Report annual total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8" marR="0" lvl="0" indent="-90488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	The numbers are for JAL flights and do not include ZIPAIR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 txBox="1"/>
          <p:nvPr/>
        </p:nvSpPr>
        <p:spPr>
          <a:xfrm rot="5400000">
            <a:off x="-1290397" y="6123062"/>
            <a:ext cx="3148315" cy="20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"/>
              <a:buFont typeface="Arial"/>
              <a:buNone/>
            </a:pPr>
            <a:r>
              <a:rPr lang="en-US" sz="7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JAL Brand Communications.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242546" y="2508283"/>
            <a:ext cx="1058120" cy="105812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/>
        </p:nvSpPr>
        <p:spPr>
          <a:xfrm>
            <a:off x="4158106" y="2713408"/>
            <a:ext cx="1226998" cy="6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Unparalleled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940102" y="2616275"/>
            <a:ext cx="3130248" cy="93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possible to reach more than 3.18 million</a:t>
            </a:r>
            <a:r>
              <a:rPr lang="en-US" sz="1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*1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customers per month on JAL domestic flights and more than 660,000</a:t>
            </a:r>
            <a:r>
              <a:rPr lang="en-US" sz="1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*1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customers per month on JAL international flights.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/>
          <p:nvPr/>
        </p:nvSpPr>
        <p:spPr>
          <a:xfrm>
            <a:off x="986537" y="3839740"/>
            <a:ext cx="1318156" cy="1318156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434649" dist="38100" dir="2700000" algn="tl" rotWithShape="0">
              <a:srgbClr val="ACB8CA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822639" y="4154878"/>
            <a:ext cx="1645952" cy="68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JAL's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Brand 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2385464" y="4040934"/>
            <a:ext cx="361488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Certified as a world-highest quality "5-Star" for 9 consecutive years</a:t>
            </a:r>
            <a:r>
              <a:rPr lang="en-US" sz="1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*2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only one in Japan to be certified as "WORLD CLASS™" for 5 consecutive years</a:t>
            </a:r>
            <a:r>
              <a:rPr lang="en-US" sz="1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*3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1046853" y="521704"/>
            <a:ext cx="1900654" cy="190065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34649" dist="38100" dir="2700000" algn="tl" rotWithShape="0">
              <a:srgbClr val="ACB8CA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1108664" y="928750"/>
            <a:ext cx="1777032" cy="108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Appealing to various advertising targets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3148389" y="1058873"/>
            <a:ext cx="2534026" cy="93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possible to effectively appeal to a variety of customers, such as domestic and international business travelers and tourists, based on their usage characteristics and the time of the year.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4552712" y="5153460"/>
            <a:ext cx="1710141" cy="174069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34649" dist="38100" dir="2700000" algn="tl" rotWithShape="0">
              <a:srgbClr val="ACB8CA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4531032" y="5556083"/>
            <a:ext cx="1746004" cy="93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ability to approach business leaders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/>
        </p:nvSpPr>
        <p:spPr>
          <a:xfrm>
            <a:off x="945751" y="5685415"/>
            <a:ext cx="3592778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JAL's customers are mainly men in their 40s to 50s and women in their 30s to 40s, which are the leading generations in terms of consumer spending. In addition, around 30% have annual incomes of 10 million yen or more</a:t>
            </a:r>
            <a:r>
              <a:rPr lang="en-US" sz="1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*4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5934171" y="892816"/>
            <a:ext cx="4384554" cy="438455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34649" dist="38100" dir="2700000" algn="tl" rotWithShape="0">
              <a:srgbClr val="ACB8CA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/>
          <p:nvPr/>
        </p:nvSpPr>
        <p:spPr>
          <a:xfrm>
            <a:off x="5839060" y="2439756"/>
            <a:ext cx="4574775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 of JAL Group Media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6060913" y="2221998"/>
            <a:ext cx="17167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CB0003"/>
                </a:solidFill>
                <a:latin typeface="Arial"/>
                <a:ea typeface="Arial"/>
                <a:cs typeface="Arial"/>
                <a:sym typeface="Arial"/>
              </a:rPr>
              <a:t>Media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9"/>
          <p:cNvGrpSpPr/>
          <p:nvPr/>
        </p:nvGrpSpPr>
        <p:grpSpPr>
          <a:xfrm>
            <a:off x="8291888" y="4162690"/>
            <a:ext cx="1926360" cy="163263"/>
            <a:chOff x="6511059" y="3416580"/>
            <a:chExt cx="1926360" cy="285974"/>
          </a:xfrm>
        </p:grpSpPr>
        <p:sp>
          <p:nvSpPr>
            <p:cNvPr id="54" name="Google Shape;54;p9"/>
            <p:cNvSpPr/>
            <p:nvPr/>
          </p:nvSpPr>
          <p:spPr>
            <a:xfrm>
              <a:off x="7009823" y="3416580"/>
              <a:ext cx="1427596" cy="285974"/>
            </a:xfrm>
            <a:prstGeom prst="rect">
              <a:avLst/>
            </a:prstGeom>
            <a:solidFill>
              <a:srgbClr val="CB0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6511059" y="3416580"/>
              <a:ext cx="1643318" cy="28597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6481237" y="3018596"/>
            <a:ext cx="3358545" cy="8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JAL Group Media has  a unique feature of providing aviation media, enabling promotion implementation from a variety of touchpoints, such as airports and onboard the airplanes.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938964" y="653220"/>
            <a:ext cx="360000" cy="360000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915866" y="565806"/>
            <a:ext cx="1002696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4171032" y="2351059"/>
            <a:ext cx="360000" cy="360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4145061" y="2267342"/>
            <a:ext cx="571219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938074" y="3776803"/>
            <a:ext cx="360000" cy="360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907316" y="3690715"/>
            <a:ext cx="657669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5802693" y="5107985"/>
            <a:ext cx="360000" cy="360000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5783185" y="5035360"/>
            <a:ext cx="1002696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714079" y="7124795"/>
            <a:ext cx="968318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*1: FY2025 JAL Monthly Report monthly average *2:SKYTRAX “World Airline Star Rating” as of March 2026 *3: </a:t>
            </a: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APEX「WORLD CLASS™」</a:t>
            </a: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*4: JAL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9"/>
          <p:cNvCxnSpPr/>
          <p:nvPr/>
        </p:nvCxnSpPr>
        <p:spPr>
          <a:xfrm rot="10800000">
            <a:off x="2425424" y="1992044"/>
            <a:ext cx="3130249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9"/>
          <p:cNvCxnSpPr/>
          <p:nvPr/>
        </p:nvCxnSpPr>
        <p:spPr>
          <a:xfrm rot="10800000">
            <a:off x="986537" y="3363644"/>
            <a:ext cx="3472337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 rot="10800000">
            <a:off x="1997180" y="4854565"/>
            <a:ext cx="3917483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9"/>
          <p:cNvCxnSpPr/>
          <p:nvPr/>
        </p:nvCxnSpPr>
        <p:spPr>
          <a:xfrm rot="10800000">
            <a:off x="1027362" y="6550898"/>
            <a:ext cx="3985513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9"/>
          <p:cNvSpPr/>
          <p:nvPr/>
        </p:nvSpPr>
        <p:spPr>
          <a:xfrm>
            <a:off x="118470" y="99759"/>
            <a:ext cx="263236" cy="2086038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/>
          <p:nvPr/>
        </p:nvSpPr>
        <p:spPr>
          <a:xfrm rot="5400000">
            <a:off x="-764072" y="1047215"/>
            <a:ext cx="2086038" cy="3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Characteristics of JAL Media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118470" y="99760"/>
            <a:ext cx="263236" cy="1513140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 rot="5400000">
            <a:off x="-539394" y="822536"/>
            <a:ext cx="1636683" cy="3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JAL Group Overview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1099605" y="881467"/>
            <a:ext cx="3437095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JAL Group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099605" y="642211"/>
            <a:ext cx="17167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CB0003"/>
                </a:solidFill>
                <a:latin typeface="Arial"/>
                <a:ea typeface="Arial"/>
                <a:cs typeface="Arial"/>
                <a:sym typeface="Arial"/>
              </a:rPr>
              <a:t>JAL Group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009137" y="7124795"/>
            <a:ext cx="7051200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Routes: JAL website, number of routes (March 2026)/countries and regions served by the JAL Group (March 2026) Includes code sharing flights (excluding ZIPAIR)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4" name="Google Shape;84;p1"/>
          <p:cNvSpPr/>
          <p:nvPr/>
        </p:nvSpPr>
        <p:spPr>
          <a:xfrm>
            <a:off x="5501375" y="1716395"/>
            <a:ext cx="4553059" cy="27311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B7B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584202" y="1718806"/>
            <a:ext cx="4553059" cy="27311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B7B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 descr="グラフィカル ユーザー インターフェイ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1018" y="6147508"/>
            <a:ext cx="1220338" cy="7711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965391" y="2097012"/>
            <a:ext cx="4067805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routes operated by the JAL Group (domestic flights)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816288" y="2706870"/>
            <a:ext cx="3527107" cy="36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a highly convenient domestic network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966060" y="5007188"/>
            <a:ext cx="7721356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JAL Card Mileage Bank members and JAL Card members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662360" y="5772829"/>
            <a:ext cx="3089887" cy="29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JAL Card Mileage Bank members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3060125" y="6477471"/>
            <a:ext cx="1160038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million people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246981" y="5748101"/>
            <a:ext cx="2262326" cy="29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JAL Card members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8097424" y="6493179"/>
            <a:ext cx="16405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3.47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million people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354653" y="5301973"/>
            <a:ext cx="2347070" cy="29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※JAL’s inner data (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of February 2024)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2705" y="6134046"/>
            <a:ext cx="1220338" cy="77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グラフィカル ユーザー インターフェイス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1812" y="6134046"/>
            <a:ext cx="1220339" cy="7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798869" y="3246757"/>
            <a:ext cx="35271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airports and routes for domestic flights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834361" y="3440486"/>
            <a:ext cx="8092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353111" y="3453404"/>
            <a:ext cx="117266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567583" y="3855208"/>
            <a:ext cx="6536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Airports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398728" y="3857152"/>
            <a:ext cx="73234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"/>
          <p:cNvCxnSpPr/>
          <p:nvPr/>
        </p:nvCxnSpPr>
        <p:spPr>
          <a:xfrm>
            <a:off x="948316" y="2163050"/>
            <a:ext cx="0" cy="5362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"/>
          <p:cNvSpPr txBox="1"/>
          <p:nvPr/>
        </p:nvSpPr>
        <p:spPr>
          <a:xfrm>
            <a:off x="5882564" y="2094601"/>
            <a:ext cx="4067805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routes operated by the JAL Group (international flights)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5750444" y="2704239"/>
            <a:ext cx="3469437" cy="36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a network that connects Japan to the world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5535519" y="3234983"/>
            <a:ext cx="4501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international countries/regions, airports, and routes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5751534" y="3438075"/>
            <a:ext cx="8092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8687419" y="3450109"/>
            <a:ext cx="9163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6389727" y="3852797"/>
            <a:ext cx="7855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Countries/Regions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9320396" y="3854741"/>
            <a:ext cx="64776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7166034" y="3438074"/>
            <a:ext cx="117266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413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8160956" y="3857152"/>
            <a:ext cx="64776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Airports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1"/>
          <p:cNvCxnSpPr/>
          <p:nvPr/>
        </p:nvCxnSpPr>
        <p:spPr>
          <a:xfrm>
            <a:off x="951752" y="5058735"/>
            <a:ext cx="0" cy="32187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1"/>
          <p:cNvCxnSpPr/>
          <p:nvPr/>
        </p:nvCxnSpPr>
        <p:spPr>
          <a:xfrm>
            <a:off x="5870697" y="2163050"/>
            <a:ext cx="0" cy="5362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9"/>
          <p:cNvGraphicFramePr/>
          <p:nvPr/>
        </p:nvGraphicFramePr>
        <p:xfrm>
          <a:off x="393903" y="4568759"/>
          <a:ext cx="2289118" cy="152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9" name="Google Shape;119;p19"/>
          <p:cNvGraphicFramePr/>
          <p:nvPr/>
        </p:nvGraphicFramePr>
        <p:xfrm>
          <a:off x="1754806" y="4568759"/>
          <a:ext cx="2289118" cy="152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0" name="Google Shape;120;p19"/>
          <p:cNvGraphicFramePr/>
          <p:nvPr/>
        </p:nvGraphicFramePr>
        <p:xfrm>
          <a:off x="6977237" y="1851756"/>
          <a:ext cx="1781025" cy="151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1" name="Google Shape;121;p19"/>
          <p:cNvGraphicFramePr/>
          <p:nvPr/>
        </p:nvGraphicFramePr>
        <p:xfrm>
          <a:off x="8314374" y="1855642"/>
          <a:ext cx="1824045" cy="151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2" name="Google Shape;122;p19"/>
          <p:cNvGraphicFramePr/>
          <p:nvPr/>
        </p:nvGraphicFramePr>
        <p:xfrm>
          <a:off x="3532942" y="4575328"/>
          <a:ext cx="2278800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Google Shape;123;p19"/>
          <p:cNvGraphicFramePr/>
          <p:nvPr/>
        </p:nvGraphicFramePr>
        <p:xfrm>
          <a:off x="4893454" y="4575328"/>
          <a:ext cx="2278800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4" name="Google Shape;124;p19"/>
          <p:cNvPicPr preferRelativeResize="0"/>
          <p:nvPr/>
        </p:nvPicPr>
        <p:blipFill rotWithShape="1">
          <a:blip r:embed="rId9">
            <a:alphaModFix amt="62000"/>
          </a:blip>
          <a:srcRect/>
          <a:stretch/>
        </p:blipFill>
        <p:spPr>
          <a:xfrm>
            <a:off x="2474090" y="5108757"/>
            <a:ext cx="825541" cy="45234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2460166" y="5200340"/>
            <a:ext cx="88859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885148" y="5852564"/>
            <a:ext cx="609201" cy="21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r>
              <a:rPr lang="en-US"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servant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98880" y="5701949"/>
            <a:ext cx="779748" cy="20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Manager/executive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8" name="Google Shape;128;p19"/>
          <p:cNvGraphicFramePr/>
          <p:nvPr/>
        </p:nvGraphicFramePr>
        <p:xfrm>
          <a:off x="3528780" y="1851991"/>
          <a:ext cx="2278800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9" name="Google Shape;129;p19"/>
          <p:cNvGraphicFramePr/>
          <p:nvPr/>
        </p:nvGraphicFramePr>
        <p:xfrm>
          <a:off x="5247089" y="1851991"/>
          <a:ext cx="1579162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0" name="Google Shape;130;p19"/>
          <p:cNvGraphicFramePr/>
          <p:nvPr/>
        </p:nvGraphicFramePr>
        <p:xfrm>
          <a:off x="403446" y="1851991"/>
          <a:ext cx="2270347" cy="151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31" name="Google Shape;131;p19"/>
          <p:cNvGraphicFramePr/>
          <p:nvPr/>
        </p:nvGraphicFramePr>
        <p:xfrm>
          <a:off x="1765061" y="1851991"/>
          <a:ext cx="2278803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32" name="Google Shape;132;p19"/>
          <p:cNvSpPr/>
          <p:nvPr/>
        </p:nvSpPr>
        <p:spPr>
          <a:xfrm>
            <a:off x="118470" y="99760"/>
            <a:ext cx="263236" cy="998995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 rot="5400000">
            <a:off x="-669740" y="936001"/>
            <a:ext cx="1897373" cy="3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profiles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099605" y="881467"/>
            <a:ext cx="6537880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JAL Group (excluding ZIPAIR) user profiles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099605" y="642211"/>
            <a:ext cx="17167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CB0003"/>
                </a:solidFill>
                <a:latin typeface="Arial"/>
                <a:ea typeface="Arial"/>
                <a:cs typeface="Arial"/>
                <a:sym typeface="Arial"/>
              </a:rPr>
              <a:t>JAL User Profiles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4942084" y="7124795"/>
            <a:ext cx="5398119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From JAL's own survey in 2022 (Survey participants were limited to Japanese nationals aged 20-69, mainly JMB members)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587403" y="3445270"/>
            <a:ext cx="2975383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Passengers on both domestic and international flights are 70% male and 30% female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910274" y="3445506"/>
            <a:ext cx="2881486" cy="54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Passengers on both domestic and international flights are mainly in their 40s to 60s, the leading generations in terms of consumer spending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7133760" y="3439661"/>
            <a:ext cx="2570681" cy="54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20% of passengers on both domestic and international flights have incomes of 10 million yen or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114966" y="1857041"/>
            <a:ext cx="6495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645679" y="1824685"/>
            <a:ext cx="759752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000514" y="2037618"/>
            <a:ext cx="625254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587474" y="2063270"/>
            <a:ext cx="554975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985629" y="1525773"/>
            <a:ext cx="76917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 ratio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077001" y="1525773"/>
            <a:ext cx="981186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composition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4618987" y="1785710"/>
            <a:ext cx="461312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4988102" y="1913290"/>
            <a:ext cx="416632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5107529" y="2853978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937810" y="3008109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935210" y="1937564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006430" y="1760408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314964" y="1899190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6561036" y="2789506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5415046" y="3040042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5356704" y="1905398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835414" y="1843662"/>
            <a:ext cx="799785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million yen or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005577" y="3154358"/>
            <a:ext cx="120471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than 10 million yen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9300705" y="1850177"/>
            <a:ext cx="1096142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million yen or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8318396" y="3146496"/>
            <a:ext cx="1298974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than 10 million yen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7121142" y="1525773"/>
            <a:ext cx="1140869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Household income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985629" y="4249110"/>
            <a:ext cx="769175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3932396" y="4249110"/>
            <a:ext cx="981186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of 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730497" y="4498586"/>
            <a:ext cx="742763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employee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3153343" y="4535217"/>
            <a:ext cx="612347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employee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2061675" y="5771778"/>
            <a:ext cx="601610" cy="21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r>
              <a:rPr lang="en-US" sz="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servant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6315927" y="4659603"/>
            <a:ext cx="55355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705069" y="5896799"/>
            <a:ext cx="55355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4768258" y="5892829"/>
            <a:ext cx="55355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4792245" y="4587494"/>
            <a:ext cx="55355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3751731" y="4527698"/>
            <a:ext cx="890233" cy="35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(ceremonial occasions/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visiting family)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979854" y="6225245"/>
            <a:ext cx="2456200" cy="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by all occupations,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including company employees, civil servants, executives, self-employed, housewives (husbands), and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878999" y="6225245"/>
            <a:ext cx="2879751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30%, tourism 50% on domestic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20%, tourism 70% on international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1139757" y="2159022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749038" y="2477003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4300992" y="2159022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3910273" y="2477003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7462227" y="2159022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7071508" y="2477003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1139757" y="4893513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1197581" y="5200340"/>
            <a:ext cx="682076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4273480" y="4893513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3882761" y="5200340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19"/>
          <p:cNvGrpSpPr/>
          <p:nvPr/>
        </p:nvGrpSpPr>
        <p:grpSpPr>
          <a:xfrm>
            <a:off x="2114881" y="2401200"/>
            <a:ext cx="1579162" cy="452342"/>
            <a:chOff x="2114881" y="2401200"/>
            <a:chExt cx="1579162" cy="452342"/>
          </a:xfrm>
        </p:grpSpPr>
        <p:pic>
          <p:nvPicPr>
            <p:cNvPr id="184" name="Google Shape;184;p19"/>
            <p:cNvPicPr preferRelativeResize="0"/>
            <p:nvPr/>
          </p:nvPicPr>
          <p:blipFill rotWithShape="1">
            <a:blip r:embed="rId9">
              <a:alphaModFix amt="62000"/>
            </a:blip>
            <a:srcRect/>
            <a:stretch/>
          </p:blipFill>
          <p:spPr>
            <a:xfrm>
              <a:off x="2474090" y="2401200"/>
              <a:ext cx="825541" cy="452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9"/>
            <p:cNvSpPr txBox="1"/>
            <p:nvPr/>
          </p:nvSpPr>
          <p:spPr>
            <a:xfrm>
              <a:off x="2114881" y="2477003"/>
              <a:ext cx="1579162" cy="264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International flights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19"/>
          <p:cNvGrpSpPr/>
          <p:nvPr/>
        </p:nvGrpSpPr>
        <p:grpSpPr>
          <a:xfrm>
            <a:off x="5247089" y="2401200"/>
            <a:ext cx="1579162" cy="452342"/>
            <a:chOff x="2114881" y="2401200"/>
            <a:chExt cx="1579162" cy="452342"/>
          </a:xfrm>
        </p:grpSpPr>
        <p:pic>
          <p:nvPicPr>
            <p:cNvPr id="187" name="Google Shape;187;p19"/>
            <p:cNvPicPr preferRelativeResize="0"/>
            <p:nvPr/>
          </p:nvPicPr>
          <p:blipFill rotWithShape="1">
            <a:blip r:embed="rId9">
              <a:alphaModFix amt="62000"/>
            </a:blip>
            <a:srcRect/>
            <a:stretch/>
          </p:blipFill>
          <p:spPr>
            <a:xfrm>
              <a:off x="2474090" y="2401200"/>
              <a:ext cx="825541" cy="452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9"/>
            <p:cNvSpPr txBox="1"/>
            <p:nvPr/>
          </p:nvSpPr>
          <p:spPr>
            <a:xfrm>
              <a:off x="2114881" y="2477003"/>
              <a:ext cx="1579162" cy="264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International flights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19"/>
          <p:cNvGrpSpPr/>
          <p:nvPr/>
        </p:nvGrpSpPr>
        <p:grpSpPr>
          <a:xfrm>
            <a:off x="8432620" y="2401200"/>
            <a:ext cx="1579162" cy="452342"/>
            <a:chOff x="2114881" y="2401200"/>
            <a:chExt cx="1579162" cy="452342"/>
          </a:xfrm>
        </p:grpSpPr>
        <p:pic>
          <p:nvPicPr>
            <p:cNvPr id="190" name="Google Shape;190;p19"/>
            <p:cNvPicPr preferRelativeResize="0"/>
            <p:nvPr/>
          </p:nvPicPr>
          <p:blipFill rotWithShape="1">
            <a:blip r:embed="rId9">
              <a:alphaModFix amt="62000"/>
            </a:blip>
            <a:srcRect/>
            <a:stretch/>
          </p:blipFill>
          <p:spPr>
            <a:xfrm>
              <a:off x="2474090" y="2401200"/>
              <a:ext cx="825541" cy="452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9"/>
            <p:cNvSpPr txBox="1"/>
            <p:nvPr/>
          </p:nvSpPr>
          <p:spPr>
            <a:xfrm>
              <a:off x="2114881" y="2477003"/>
              <a:ext cx="1579162" cy="264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International flights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2" name="Google Shape;192;p19"/>
          <p:cNvPicPr preferRelativeResize="0"/>
          <p:nvPr/>
        </p:nvPicPr>
        <p:blipFill rotWithShape="1">
          <a:blip r:embed="rId9">
            <a:alphaModFix amt="62000"/>
          </a:blip>
          <a:srcRect/>
          <a:stretch/>
        </p:blipFill>
        <p:spPr>
          <a:xfrm>
            <a:off x="5603082" y="5108757"/>
            <a:ext cx="825541" cy="45234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/>
        </p:nvSpPr>
        <p:spPr>
          <a:xfrm>
            <a:off x="5243873" y="5200340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flights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9"/>
          <p:cNvCxnSpPr/>
          <p:nvPr/>
        </p:nvCxnSpPr>
        <p:spPr>
          <a:xfrm>
            <a:off x="3736529" y="1806561"/>
            <a:ext cx="0" cy="221298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19"/>
          <p:cNvCxnSpPr/>
          <p:nvPr/>
        </p:nvCxnSpPr>
        <p:spPr>
          <a:xfrm>
            <a:off x="6965504" y="1806561"/>
            <a:ext cx="0" cy="221298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19"/>
          <p:cNvCxnSpPr/>
          <p:nvPr/>
        </p:nvCxnSpPr>
        <p:spPr>
          <a:xfrm>
            <a:off x="3808625" y="4102100"/>
            <a:ext cx="3100664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9"/>
          <p:cNvCxnSpPr/>
          <p:nvPr/>
        </p:nvCxnSpPr>
        <p:spPr>
          <a:xfrm>
            <a:off x="7018550" y="4102100"/>
            <a:ext cx="264993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9"/>
          <p:cNvCxnSpPr/>
          <p:nvPr/>
        </p:nvCxnSpPr>
        <p:spPr>
          <a:xfrm>
            <a:off x="3736529" y="4187811"/>
            <a:ext cx="0" cy="221298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9"/>
          <p:cNvCxnSpPr/>
          <p:nvPr/>
        </p:nvCxnSpPr>
        <p:spPr>
          <a:xfrm>
            <a:off x="6965504" y="4187811"/>
            <a:ext cx="0" cy="221298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19"/>
          <p:cNvSpPr txBox="1"/>
          <p:nvPr/>
        </p:nvSpPr>
        <p:spPr>
          <a:xfrm>
            <a:off x="5196220" y="4501067"/>
            <a:ext cx="928617" cy="35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(ceremonial occasions/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visiting family)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8520303" y="1884278"/>
            <a:ext cx="639902" cy="22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know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7093093" y="1896952"/>
            <a:ext cx="639902" cy="22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know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19"/>
          <p:cNvGrpSpPr/>
          <p:nvPr/>
        </p:nvGrpSpPr>
        <p:grpSpPr>
          <a:xfrm>
            <a:off x="398879" y="4539949"/>
            <a:ext cx="1292181" cy="1200132"/>
            <a:chOff x="406354" y="4533923"/>
            <a:chExt cx="1292181" cy="1200132"/>
          </a:xfrm>
        </p:grpSpPr>
        <p:sp>
          <p:nvSpPr>
            <p:cNvPr id="204" name="Google Shape;204;p19"/>
            <p:cNvSpPr txBox="1"/>
            <p:nvPr/>
          </p:nvSpPr>
          <p:spPr>
            <a:xfrm>
              <a:off x="511544" y="5541350"/>
              <a:ext cx="584685" cy="19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Self-employed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9"/>
            <p:cNvSpPr txBox="1"/>
            <p:nvPr/>
          </p:nvSpPr>
          <p:spPr>
            <a:xfrm>
              <a:off x="462427" y="4855672"/>
              <a:ext cx="600778" cy="393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 time worker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9"/>
            <p:cNvSpPr txBox="1"/>
            <p:nvPr/>
          </p:nvSpPr>
          <p:spPr>
            <a:xfrm>
              <a:off x="406354" y="5160429"/>
              <a:ext cx="802448" cy="293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Housewife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Househusband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9"/>
            <p:cNvSpPr txBox="1"/>
            <p:nvPr/>
          </p:nvSpPr>
          <p:spPr>
            <a:xfrm>
              <a:off x="845115" y="4700177"/>
              <a:ext cx="389433" cy="293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Student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466580" y="5419058"/>
              <a:ext cx="584686" cy="19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Freelance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 txBox="1"/>
            <p:nvPr/>
          </p:nvSpPr>
          <p:spPr>
            <a:xfrm>
              <a:off x="1064785" y="4587362"/>
              <a:ext cx="396243" cy="19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1183717" y="4533923"/>
              <a:ext cx="514818" cy="19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Unemployed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2" name="Google Shape;212;p19"/>
          <p:cNvSpPr txBox="1"/>
          <p:nvPr/>
        </p:nvSpPr>
        <p:spPr>
          <a:xfrm>
            <a:off x="2007632" y="5631964"/>
            <a:ext cx="50380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Manager/executive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1994110" y="5455409"/>
            <a:ext cx="450492" cy="24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Self-employed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1943705" y="4742634"/>
            <a:ext cx="544757" cy="39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time worker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2247890" y="5037526"/>
            <a:ext cx="603118" cy="24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Housewife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Househusband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2272161" y="4662015"/>
            <a:ext cx="416800" cy="19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2403489" y="5351964"/>
            <a:ext cx="432185" cy="18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Freelance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2448046" y="4573980"/>
            <a:ext cx="396243" cy="19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2621465" y="4542493"/>
            <a:ext cx="514098" cy="19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Unemployed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19"/>
          <p:cNvGrpSpPr/>
          <p:nvPr/>
        </p:nvGrpSpPr>
        <p:grpSpPr>
          <a:xfrm>
            <a:off x="1639978" y="2169691"/>
            <a:ext cx="416632" cy="270803"/>
            <a:chOff x="1906565" y="-56304"/>
            <a:chExt cx="416632" cy="270803"/>
          </a:xfrm>
        </p:grpSpPr>
        <p:sp>
          <p:nvSpPr>
            <p:cNvPr id="221" name="Google Shape;22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70%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70%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1049603" y="2195582"/>
            <a:ext cx="416632" cy="270803"/>
            <a:chOff x="1906565" y="-56304"/>
            <a:chExt cx="416632" cy="270803"/>
          </a:xfrm>
        </p:grpSpPr>
        <p:sp>
          <p:nvSpPr>
            <p:cNvPr id="224" name="Google Shape;22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9"/>
          <p:cNvGrpSpPr/>
          <p:nvPr/>
        </p:nvGrpSpPr>
        <p:grpSpPr>
          <a:xfrm>
            <a:off x="2986729" y="2156580"/>
            <a:ext cx="416632" cy="270803"/>
            <a:chOff x="1906565" y="-56304"/>
            <a:chExt cx="416632" cy="270803"/>
          </a:xfrm>
        </p:grpSpPr>
        <p:sp>
          <p:nvSpPr>
            <p:cNvPr id="227" name="Google Shape;22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69%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69%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19"/>
          <p:cNvGrpSpPr/>
          <p:nvPr/>
        </p:nvGrpSpPr>
        <p:grpSpPr>
          <a:xfrm>
            <a:off x="2442870" y="2214173"/>
            <a:ext cx="416632" cy="270803"/>
            <a:chOff x="1906565" y="-56304"/>
            <a:chExt cx="416632" cy="270803"/>
          </a:xfrm>
        </p:grpSpPr>
        <p:sp>
          <p:nvSpPr>
            <p:cNvPr id="230" name="Google Shape;230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31%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9"/>
          <p:cNvGrpSpPr/>
          <p:nvPr/>
        </p:nvGrpSpPr>
        <p:grpSpPr>
          <a:xfrm>
            <a:off x="4876933" y="2369189"/>
            <a:ext cx="416632" cy="270803"/>
            <a:chOff x="1906565" y="-56304"/>
            <a:chExt cx="416632" cy="270803"/>
          </a:xfrm>
        </p:grpSpPr>
        <p:sp>
          <p:nvSpPr>
            <p:cNvPr id="233" name="Google Shape;23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23%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19"/>
          <p:cNvGrpSpPr/>
          <p:nvPr/>
        </p:nvGrpSpPr>
        <p:grpSpPr>
          <a:xfrm>
            <a:off x="4183117" y="2198415"/>
            <a:ext cx="416632" cy="270803"/>
            <a:chOff x="1906565" y="-56304"/>
            <a:chExt cx="416632" cy="270803"/>
          </a:xfrm>
        </p:grpSpPr>
        <p:sp>
          <p:nvSpPr>
            <p:cNvPr id="236" name="Google Shape;23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23%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9"/>
          <p:cNvGrpSpPr/>
          <p:nvPr/>
        </p:nvGrpSpPr>
        <p:grpSpPr>
          <a:xfrm>
            <a:off x="4278915" y="2832987"/>
            <a:ext cx="416632" cy="270803"/>
            <a:chOff x="1906565" y="-56304"/>
            <a:chExt cx="416632" cy="270803"/>
          </a:xfrm>
        </p:grpSpPr>
        <p:sp>
          <p:nvSpPr>
            <p:cNvPr id="239" name="Google Shape;23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930106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9"/>
          <p:cNvGrpSpPr/>
          <p:nvPr/>
        </p:nvGrpSpPr>
        <p:grpSpPr>
          <a:xfrm>
            <a:off x="6590191" y="2456055"/>
            <a:ext cx="416632" cy="270803"/>
            <a:chOff x="1906565" y="-56304"/>
            <a:chExt cx="416632" cy="270803"/>
          </a:xfrm>
        </p:grpSpPr>
        <p:sp>
          <p:nvSpPr>
            <p:cNvPr id="242" name="Google Shape;24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22%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19"/>
          <p:cNvGrpSpPr/>
          <p:nvPr/>
        </p:nvGrpSpPr>
        <p:grpSpPr>
          <a:xfrm>
            <a:off x="5561931" y="2156580"/>
            <a:ext cx="416632" cy="270803"/>
            <a:chOff x="1906565" y="-56304"/>
            <a:chExt cx="416632" cy="270803"/>
          </a:xfrm>
        </p:grpSpPr>
        <p:sp>
          <p:nvSpPr>
            <p:cNvPr id="245" name="Google Shape;24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24%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9"/>
          <p:cNvGrpSpPr/>
          <p:nvPr/>
        </p:nvGrpSpPr>
        <p:grpSpPr>
          <a:xfrm>
            <a:off x="5657402" y="2845224"/>
            <a:ext cx="416632" cy="270803"/>
            <a:chOff x="1906565" y="-56304"/>
            <a:chExt cx="416632" cy="270803"/>
          </a:xfrm>
        </p:grpSpPr>
        <p:sp>
          <p:nvSpPr>
            <p:cNvPr id="248" name="Google Shape;24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930106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19"/>
          <p:cNvGrpSpPr/>
          <p:nvPr/>
        </p:nvGrpSpPr>
        <p:grpSpPr>
          <a:xfrm>
            <a:off x="4532520" y="2040696"/>
            <a:ext cx="416632" cy="270803"/>
            <a:chOff x="1906565" y="-56304"/>
            <a:chExt cx="416632" cy="270803"/>
          </a:xfrm>
        </p:grpSpPr>
        <p:sp>
          <p:nvSpPr>
            <p:cNvPr id="251" name="Google Shape;25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757070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4772068" y="2130929"/>
            <a:ext cx="416632" cy="270803"/>
            <a:chOff x="1906565" y="-56304"/>
            <a:chExt cx="416632" cy="270803"/>
          </a:xfrm>
        </p:grpSpPr>
        <p:sp>
          <p:nvSpPr>
            <p:cNvPr id="254" name="Google Shape;25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9%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5954356" y="2040696"/>
            <a:ext cx="416632" cy="270803"/>
            <a:chOff x="1906565" y="-56304"/>
            <a:chExt cx="416632" cy="270803"/>
          </a:xfrm>
        </p:grpSpPr>
        <p:sp>
          <p:nvSpPr>
            <p:cNvPr id="257" name="Google Shape;25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757070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19"/>
          <p:cNvGrpSpPr/>
          <p:nvPr/>
        </p:nvGrpSpPr>
        <p:grpSpPr>
          <a:xfrm>
            <a:off x="6176695" y="2121321"/>
            <a:ext cx="416632" cy="270803"/>
            <a:chOff x="1906565" y="-56304"/>
            <a:chExt cx="416632" cy="270803"/>
          </a:xfrm>
        </p:grpSpPr>
        <p:sp>
          <p:nvSpPr>
            <p:cNvPr id="260" name="Google Shape;260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9%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19"/>
          <p:cNvGrpSpPr/>
          <p:nvPr/>
        </p:nvGrpSpPr>
        <p:grpSpPr>
          <a:xfrm>
            <a:off x="7957656" y="2167399"/>
            <a:ext cx="416632" cy="270803"/>
            <a:chOff x="1906565" y="-56304"/>
            <a:chExt cx="416632" cy="270803"/>
          </a:xfrm>
        </p:grpSpPr>
        <p:sp>
          <p:nvSpPr>
            <p:cNvPr id="263" name="Google Shape;26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22%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19"/>
          <p:cNvGrpSpPr/>
          <p:nvPr/>
        </p:nvGrpSpPr>
        <p:grpSpPr>
          <a:xfrm>
            <a:off x="7510770" y="2862974"/>
            <a:ext cx="416632" cy="270803"/>
            <a:chOff x="1906565" y="-56304"/>
            <a:chExt cx="416632" cy="270803"/>
          </a:xfrm>
        </p:grpSpPr>
        <p:sp>
          <p:nvSpPr>
            <p:cNvPr id="266" name="Google Shape;26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67%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67%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7528596" y="2064618"/>
            <a:ext cx="416632" cy="270803"/>
            <a:chOff x="1906565" y="-56304"/>
            <a:chExt cx="416632" cy="270803"/>
          </a:xfrm>
        </p:grpSpPr>
        <p:sp>
          <p:nvSpPr>
            <p:cNvPr id="269" name="Google Shape;26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11%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757070"/>
                  </a:solidFill>
                  <a:latin typeface="Arial"/>
                  <a:ea typeface="Arial"/>
                  <a:cs typeface="Arial"/>
                  <a:sym typeface="Arial"/>
                </a:rPr>
                <a:t>11%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19"/>
          <p:cNvGrpSpPr/>
          <p:nvPr/>
        </p:nvGrpSpPr>
        <p:grpSpPr>
          <a:xfrm>
            <a:off x="8868660" y="2053560"/>
            <a:ext cx="416632" cy="270803"/>
            <a:chOff x="1906565" y="-56304"/>
            <a:chExt cx="416632" cy="270803"/>
          </a:xfrm>
        </p:grpSpPr>
        <p:sp>
          <p:nvSpPr>
            <p:cNvPr id="272" name="Google Shape;27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11%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757070"/>
                  </a:solidFill>
                  <a:latin typeface="Arial"/>
                  <a:ea typeface="Arial"/>
                  <a:cs typeface="Arial"/>
                  <a:sym typeface="Arial"/>
                </a:rPr>
                <a:t>11%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19"/>
          <p:cNvGrpSpPr/>
          <p:nvPr/>
        </p:nvGrpSpPr>
        <p:grpSpPr>
          <a:xfrm>
            <a:off x="9329952" y="2183701"/>
            <a:ext cx="416632" cy="270803"/>
            <a:chOff x="1906565" y="-56304"/>
            <a:chExt cx="416632" cy="270803"/>
          </a:xfrm>
        </p:grpSpPr>
        <p:sp>
          <p:nvSpPr>
            <p:cNvPr id="275" name="Google Shape;27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25%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19"/>
          <p:cNvGrpSpPr/>
          <p:nvPr/>
        </p:nvGrpSpPr>
        <p:grpSpPr>
          <a:xfrm>
            <a:off x="8962493" y="2892387"/>
            <a:ext cx="416632" cy="270803"/>
            <a:chOff x="1906565" y="-56304"/>
            <a:chExt cx="416632" cy="270803"/>
          </a:xfrm>
        </p:grpSpPr>
        <p:sp>
          <p:nvSpPr>
            <p:cNvPr id="278" name="Google Shape;27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64%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64%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1527073" y="4852588"/>
            <a:ext cx="416632" cy="270803"/>
            <a:chOff x="1906565" y="-56304"/>
            <a:chExt cx="416632" cy="270803"/>
          </a:xfrm>
        </p:grpSpPr>
        <p:sp>
          <p:nvSpPr>
            <p:cNvPr id="281" name="Google Shape;28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56%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56%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1204008" y="5635810"/>
            <a:ext cx="416632" cy="226175"/>
            <a:chOff x="1906565" y="-56304"/>
            <a:chExt cx="416632" cy="226175"/>
          </a:xfrm>
        </p:grpSpPr>
        <p:sp>
          <p:nvSpPr>
            <p:cNvPr id="284" name="Google Shape;284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6%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930106"/>
                  </a:solidFill>
                  <a:latin typeface="Arial"/>
                  <a:ea typeface="Arial"/>
                  <a:cs typeface="Arial"/>
                  <a:sym typeface="Arial"/>
                </a:rPr>
                <a:t>6%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9"/>
          <p:cNvGrpSpPr/>
          <p:nvPr/>
        </p:nvGrpSpPr>
        <p:grpSpPr>
          <a:xfrm>
            <a:off x="1054219" y="5558220"/>
            <a:ext cx="416632" cy="226175"/>
            <a:chOff x="1906565" y="-56304"/>
            <a:chExt cx="416632" cy="226175"/>
          </a:xfrm>
        </p:grpSpPr>
        <p:sp>
          <p:nvSpPr>
            <p:cNvPr id="287" name="Google Shape;287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19"/>
          <p:cNvGrpSpPr/>
          <p:nvPr/>
        </p:nvGrpSpPr>
        <p:grpSpPr>
          <a:xfrm>
            <a:off x="883432" y="5223420"/>
            <a:ext cx="416632" cy="203862"/>
            <a:chOff x="1906565" y="-56304"/>
            <a:chExt cx="416632" cy="203862"/>
          </a:xfrm>
        </p:grpSpPr>
        <p:sp>
          <p:nvSpPr>
            <p:cNvPr id="290" name="Google Shape;290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19"/>
          <p:cNvGrpSpPr/>
          <p:nvPr/>
        </p:nvGrpSpPr>
        <p:grpSpPr>
          <a:xfrm>
            <a:off x="959136" y="4951517"/>
            <a:ext cx="416632" cy="203862"/>
            <a:chOff x="1906565" y="-56304"/>
            <a:chExt cx="416632" cy="203862"/>
          </a:xfrm>
        </p:grpSpPr>
        <p:sp>
          <p:nvSpPr>
            <p:cNvPr id="293" name="Google Shape;293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19"/>
          <p:cNvGrpSpPr/>
          <p:nvPr/>
        </p:nvGrpSpPr>
        <p:grpSpPr>
          <a:xfrm>
            <a:off x="1102113" y="4821438"/>
            <a:ext cx="416632" cy="203862"/>
            <a:chOff x="1906565" y="-56304"/>
            <a:chExt cx="416632" cy="203862"/>
          </a:xfrm>
        </p:grpSpPr>
        <p:sp>
          <p:nvSpPr>
            <p:cNvPr id="296" name="Google Shape;296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19"/>
          <p:cNvGrpSpPr/>
          <p:nvPr/>
        </p:nvGrpSpPr>
        <p:grpSpPr>
          <a:xfrm>
            <a:off x="1216720" y="4742634"/>
            <a:ext cx="301488" cy="203862"/>
            <a:chOff x="1906565" y="-56304"/>
            <a:chExt cx="301488" cy="203862"/>
          </a:xfrm>
        </p:grpSpPr>
        <p:sp>
          <p:nvSpPr>
            <p:cNvPr id="299" name="Google Shape;299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1371735" y="4700335"/>
            <a:ext cx="301488" cy="203862"/>
            <a:chOff x="1906565" y="-56304"/>
            <a:chExt cx="301488" cy="203862"/>
          </a:xfrm>
        </p:grpSpPr>
        <p:sp>
          <p:nvSpPr>
            <p:cNvPr id="302" name="Google Shape;302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2995919" y="4907402"/>
            <a:ext cx="416632" cy="270803"/>
            <a:chOff x="1906565" y="-56304"/>
            <a:chExt cx="416632" cy="270803"/>
          </a:xfrm>
        </p:grpSpPr>
        <p:sp>
          <p:nvSpPr>
            <p:cNvPr id="305" name="Google Shape;30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57%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57%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19"/>
          <p:cNvGrpSpPr/>
          <p:nvPr/>
        </p:nvGrpSpPr>
        <p:grpSpPr>
          <a:xfrm>
            <a:off x="2570671" y="5628847"/>
            <a:ext cx="416632" cy="226175"/>
            <a:chOff x="1906565" y="-56304"/>
            <a:chExt cx="416632" cy="226175"/>
          </a:xfrm>
        </p:grpSpPr>
        <p:sp>
          <p:nvSpPr>
            <p:cNvPr id="308" name="Google Shape;308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6%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930106"/>
                  </a:solidFill>
                  <a:latin typeface="Arial"/>
                  <a:ea typeface="Arial"/>
                  <a:cs typeface="Arial"/>
                  <a:sym typeface="Arial"/>
                </a:rPr>
                <a:t>6%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19"/>
          <p:cNvGrpSpPr/>
          <p:nvPr/>
        </p:nvGrpSpPr>
        <p:grpSpPr>
          <a:xfrm>
            <a:off x="2444921" y="5500432"/>
            <a:ext cx="416632" cy="226175"/>
            <a:chOff x="1906565" y="-56304"/>
            <a:chExt cx="416632" cy="226175"/>
          </a:xfrm>
        </p:grpSpPr>
        <p:sp>
          <p:nvSpPr>
            <p:cNvPr id="311" name="Google Shape;311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19"/>
          <p:cNvGrpSpPr/>
          <p:nvPr/>
        </p:nvGrpSpPr>
        <p:grpSpPr>
          <a:xfrm>
            <a:off x="1005002" y="5471738"/>
            <a:ext cx="416632" cy="203862"/>
            <a:chOff x="1906565" y="-56304"/>
            <a:chExt cx="416632" cy="203862"/>
          </a:xfrm>
        </p:grpSpPr>
        <p:sp>
          <p:nvSpPr>
            <p:cNvPr id="314" name="Google Shape;314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9"/>
          <p:cNvGrpSpPr/>
          <p:nvPr/>
        </p:nvGrpSpPr>
        <p:grpSpPr>
          <a:xfrm>
            <a:off x="922914" y="5367933"/>
            <a:ext cx="416632" cy="203862"/>
            <a:chOff x="1906565" y="-56304"/>
            <a:chExt cx="416632" cy="203862"/>
          </a:xfrm>
        </p:grpSpPr>
        <p:sp>
          <p:nvSpPr>
            <p:cNvPr id="317" name="Google Shape;317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6F6849"/>
                  </a:solidFill>
                  <a:latin typeface="Arial"/>
                  <a:ea typeface="Arial"/>
                  <a:cs typeface="Arial"/>
                  <a:sym typeface="Arial"/>
                </a:rPr>
                <a:t>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9"/>
          <p:cNvGrpSpPr/>
          <p:nvPr/>
        </p:nvGrpSpPr>
        <p:grpSpPr>
          <a:xfrm>
            <a:off x="2347972" y="5418330"/>
            <a:ext cx="416632" cy="203862"/>
            <a:chOff x="1906565" y="-56304"/>
            <a:chExt cx="416632" cy="203862"/>
          </a:xfrm>
        </p:grpSpPr>
        <p:sp>
          <p:nvSpPr>
            <p:cNvPr id="320" name="Google Shape;320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9"/>
          <p:cNvGrpSpPr/>
          <p:nvPr/>
        </p:nvGrpSpPr>
        <p:grpSpPr>
          <a:xfrm>
            <a:off x="2295292" y="5330476"/>
            <a:ext cx="416632" cy="203862"/>
            <a:chOff x="1906565" y="-56304"/>
            <a:chExt cx="416632" cy="203862"/>
          </a:xfrm>
        </p:grpSpPr>
        <p:sp>
          <p:nvSpPr>
            <p:cNvPr id="323" name="Google Shape;323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6F6849"/>
                  </a:solidFill>
                  <a:latin typeface="Arial"/>
                  <a:ea typeface="Arial"/>
                  <a:cs typeface="Arial"/>
                  <a:sym typeface="Arial"/>
                </a:rPr>
                <a:t>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9"/>
          <p:cNvGrpSpPr/>
          <p:nvPr/>
        </p:nvGrpSpPr>
        <p:grpSpPr>
          <a:xfrm>
            <a:off x="2236194" y="5178087"/>
            <a:ext cx="472345" cy="203862"/>
            <a:chOff x="1906565" y="-56304"/>
            <a:chExt cx="416632" cy="203862"/>
          </a:xfrm>
        </p:grpSpPr>
        <p:sp>
          <p:nvSpPr>
            <p:cNvPr id="326" name="Google Shape;326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11%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11%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9"/>
          <p:cNvGrpSpPr/>
          <p:nvPr/>
        </p:nvGrpSpPr>
        <p:grpSpPr>
          <a:xfrm>
            <a:off x="2376018" y="4893227"/>
            <a:ext cx="416632" cy="203862"/>
            <a:chOff x="1906565" y="-56304"/>
            <a:chExt cx="416632" cy="203862"/>
          </a:xfrm>
        </p:grpSpPr>
        <p:sp>
          <p:nvSpPr>
            <p:cNvPr id="329" name="Google Shape;329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9"/>
          <p:cNvGrpSpPr/>
          <p:nvPr/>
        </p:nvGrpSpPr>
        <p:grpSpPr>
          <a:xfrm>
            <a:off x="2528611" y="4773902"/>
            <a:ext cx="416632" cy="203862"/>
            <a:chOff x="1906565" y="-56304"/>
            <a:chExt cx="416632" cy="203862"/>
          </a:xfrm>
        </p:grpSpPr>
        <p:sp>
          <p:nvSpPr>
            <p:cNvPr id="332" name="Google Shape;332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9"/>
          <p:cNvGrpSpPr/>
          <p:nvPr/>
        </p:nvGrpSpPr>
        <p:grpSpPr>
          <a:xfrm>
            <a:off x="2639288" y="4734784"/>
            <a:ext cx="301488" cy="203862"/>
            <a:chOff x="1906565" y="-56304"/>
            <a:chExt cx="301488" cy="203862"/>
          </a:xfrm>
        </p:grpSpPr>
        <p:sp>
          <p:nvSpPr>
            <p:cNvPr id="335" name="Google Shape;335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2%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9"/>
          <p:cNvGrpSpPr/>
          <p:nvPr/>
        </p:nvGrpSpPr>
        <p:grpSpPr>
          <a:xfrm>
            <a:off x="2764605" y="4719690"/>
            <a:ext cx="301488" cy="203862"/>
            <a:chOff x="1906565" y="-56304"/>
            <a:chExt cx="301488" cy="203862"/>
          </a:xfrm>
        </p:grpSpPr>
        <p:sp>
          <p:nvSpPr>
            <p:cNvPr id="338" name="Google Shape;338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0" name="Google Shape;340;p19"/>
          <p:cNvCxnSpPr/>
          <p:nvPr/>
        </p:nvCxnSpPr>
        <p:spPr>
          <a:xfrm>
            <a:off x="1036850" y="4102100"/>
            <a:ext cx="264993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41" name="Google Shape;341;p19"/>
          <p:cNvGrpSpPr/>
          <p:nvPr/>
        </p:nvGrpSpPr>
        <p:grpSpPr>
          <a:xfrm>
            <a:off x="4702699" y="4823162"/>
            <a:ext cx="416632" cy="270803"/>
            <a:chOff x="1906565" y="-56304"/>
            <a:chExt cx="416632" cy="270803"/>
          </a:xfrm>
        </p:grpSpPr>
        <p:sp>
          <p:nvSpPr>
            <p:cNvPr id="342" name="Google Shape;34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31%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19"/>
          <p:cNvGrpSpPr/>
          <p:nvPr/>
        </p:nvGrpSpPr>
        <p:grpSpPr>
          <a:xfrm>
            <a:off x="4172882" y="4920162"/>
            <a:ext cx="416632" cy="270803"/>
            <a:chOff x="1906565" y="-56304"/>
            <a:chExt cx="416632" cy="270803"/>
          </a:xfrm>
        </p:grpSpPr>
        <p:sp>
          <p:nvSpPr>
            <p:cNvPr id="345" name="Google Shape;34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9"/>
          <p:cNvGrpSpPr/>
          <p:nvPr/>
        </p:nvGrpSpPr>
        <p:grpSpPr>
          <a:xfrm>
            <a:off x="4496524" y="5598929"/>
            <a:ext cx="416632" cy="270803"/>
            <a:chOff x="1906565" y="-56304"/>
            <a:chExt cx="416632" cy="270803"/>
          </a:xfrm>
        </p:grpSpPr>
        <p:sp>
          <p:nvSpPr>
            <p:cNvPr id="348" name="Google Shape;34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39%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930106"/>
                  </a:solidFill>
                  <a:latin typeface="Arial"/>
                  <a:ea typeface="Arial"/>
                  <a:cs typeface="Arial"/>
                  <a:sym typeface="Arial"/>
                </a:rPr>
                <a:t>39%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19"/>
          <p:cNvGrpSpPr/>
          <p:nvPr/>
        </p:nvGrpSpPr>
        <p:grpSpPr>
          <a:xfrm>
            <a:off x="6180307" y="4967826"/>
            <a:ext cx="416632" cy="270803"/>
            <a:chOff x="1906565" y="-56304"/>
            <a:chExt cx="416632" cy="270803"/>
          </a:xfrm>
        </p:grpSpPr>
        <p:sp>
          <p:nvSpPr>
            <p:cNvPr id="351" name="Google Shape;35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47%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47%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9"/>
          <p:cNvGrpSpPr/>
          <p:nvPr/>
        </p:nvGrpSpPr>
        <p:grpSpPr>
          <a:xfrm>
            <a:off x="5519041" y="4928092"/>
            <a:ext cx="416632" cy="270803"/>
            <a:chOff x="1906565" y="-56304"/>
            <a:chExt cx="416632" cy="270803"/>
          </a:xfrm>
        </p:grpSpPr>
        <p:sp>
          <p:nvSpPr>
            <p:cNvPr id="354" name="Google Shape;35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45%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45%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9"/>
          <p:cNvGrpSpPr/>
          <p:nvPr/>
        </p:nvGrpSpPr>
        <p:grpSpPr>
          <a:xfrm>
            <a:off x="5832982" y="5631964"/>
            <a:ext cx="416632" cy="270803"/>
            <a:chOff x="1906565" y="-56304"/>
            <a:chExt cx="416632" cy="270803"/>
          </a:xfrm>
        </p:grpSpPr>
        <p:sp>
          <p:nvSpPr>
            <p:cNvPr id="357" name="Google Shape;35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D3C25A"/>
                  </a:solidFill>
                  <a:latin typeface="Arial"/>
                  <a:ea typeface="Arial"/>
                  <a:cs typeface="Arial"/>
                  <a:sym typeface="Arial"/>
                </a:rPr>
                <a:t>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930106"/>
                  </a:solidFill>
                  <a:latin typeface="Arial"/>
                  <a:ea typeface="Arial"/>
                  <a:cs typeface="Arial"/>
                  <a:sym typeface="Arial"/>
                </a:rPr>
                <a:t>8%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13"/>
          <p:cNvGrpSpPr/>
          <p:nvPr/>
        </p:nvGrpSpPr>
        <p:grpSpPr>
          <a:xfrm>
            <a:off x="2403537" y="2472156"/>
            <a:ext cx="6910957" cy="4125719"/>
            <a:chOff x="2403537" y="2630652"/>
            <a:chExt cx="6910957" cy="4125719"/>
          </a:xfrm>
        </p:grpSpPr>
        <p:cxnSp>
          <p:nvCxnSpPr>
            <p:cNvPr id="364" name="Google Shape;364;p13"/>
            <p:cNvCxnSpPr/>
            <p:nvPr/>
          </p:nvCxnSpPr>
          <p:spPr>
            <a:xfrm>
              <a:off x="2403538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13"/>
            <p:cNvCxnSpPr/>
            <p:nvPr/>
          </p:nvCxnSpPr>
          <p:spPr>
            <a:xfrm>
              <a:off x="3036533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13"/>
            <p:cNvCxnSpPr/>
            <p:nvPr/>
          </p:nvCxnSpPr>
          <p:spPr>
            <a:xfrm>
              <a:off x="3669527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Google Shape;367;p13"/>
            <p:cNvCxnSpPr/>
            <p:nvPr/>
          </p:nvCxnSpPr>
          <p:spPr>
            <a:xfrm>
              <a:off x="4302522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8" name="Google Shape;368;p13"/>
            <p:cNvCxnSpPr/>
            <p:nvPr/>
          </p:nvCxnSpPr>
          <p:spPr>
            <a:xfrm>
              <a:off x="4935516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9" name="Google Shape;369;p13"/>
            <p:cNvCxnSpPr/>
            <p:nvPr/>
          </p:nvCxnSpPr>
          <p:spPr>
            <a:xfrm>
              <a:off x="2403537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13"/>
            <p:cNvCxnSpPr/>
            <p:nvPr/>
          </p:nvCxnSpPr>
          <p:spPr>
            <a:xfrm>
              <a:off x="3036532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13"/>
            <p:cNvCxnSpPr/>
            <p:nvPr/>
          </p:nvCxnSpPr>
          <p:spPr>
            <a:xfrm>
              <a:off x="3669526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2" name="Google Shape;372;p13"/>
            <p:cNvCxnSpPr/>
            <p:nvPr/>
          </p:nvCxnSpPr>
          <p:spPr>
            <a:xfrm>
              <a:off x="4302520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p13"/>
            <p:cNvCxnSpPr/>
            <p:nvPr/>
          </p:nvCxnSpPr>
          <p:spPr>
            <a:xfrm>
              <a:off x="4935515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13"/>
            <p:cNvCxnSpPr/>
            <p:nvPr/>
          </p:nvCxnSpPr>
          <p:spPr>
            <a:xfrm>
              <a:off x="6347604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13"/>
            <p:cNvCxnSpPr/>
            <p:nvPr/>
          </p:nvCxnSpPr>
          <p:spPr>
            <a:xfrm>
              <a:off x="7089327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13"/>
            <p:cNvCxnSpPr/>
            <p:nvPr/>
          </p:nvCxnSpPr>
          <p:spPr>
            <a:xfrm>
              <a:off x="7831049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13"/>
            <p:cNvCxnSpPr/>
            <p:nvPr/>
          </p:nvCxnSpPr>
          <p:spPr>
            <a:xfrm>
              <a:off x="8572772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Google Shape;378;p13"/>
            <p:cNvCxnSpPr/>
            <p:nvPr/>
          </p:nvCxnSpPr>
          <p:spPr>
            <a:xfrm>
              <a:off x="9314494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aphicFrame>
        <p:nvGraphicFramePr>
          <p:cNvPr id="379" name="Google Shape;379;p13"/>
          <p:cNvGraphicFramePr/>
          <p:nvPr/>
        </p:nvGraphicFramePr>
        <p:xfrm>
          <a:off x="5509597" y="2376013"/>
          <a:ext cx="2968883" cy="197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0" name="Google Shape;380;p13"/>
          <p:cNvSpPr/>
          <p:nvPr/>
        </p:nvSpPr>
        <p:spPr>
          <a:xfrm>
            <a:off x="118470" y="99759"/>
            <a:ext cx="263236" cy="3953093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3"/>
          <p:cNvSpPr txBox="1"/>
          <p:nvPr/>
        </p:nvSpPr>
        <p:spPr>
          <a:xfrm rot="5400000">
            <a:off x="-2095099" y="2378240"/>
            <a:ext cx="4748091" cy="3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passengers spend their in-flight time and what they feel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3"/>
          <p:cNvSpPr txBox="1"/>
          <p:nvPr/>
        </p:nvSpPr>
        <p:spPr>
          <a:xfrm>
            <a:off x="1083826" y="881467"/>
            <a:ext cx="9023676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passengers spend their in-flight time, what they feel while on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3"/>
          <p:cNvSpPr txBox="1"/>
          <p:nvPr/>
        </p:nvSpPr>
        <p:spPr>
          <a:xfrm>
            <a:off x="1099604" y="642211"/>
            <a:ext cx="256992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CB0003"/>
                </a:solidFill>
                <a:latin typeface="Arial"/>
                <a:ea typeface="Arial"/>
                <a:cs typeface="Arial"/>
                <a:sym typeface="Arial"/>
              </a:rPr>
              <a:t>Time on Board and Feeling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3"/>
          <p:cNvSpPr txBox="1"/>
          <p:nvPr/>
        </p:nvSpPr>
        <p:spPr>
          <a:xfrm>
            <a:off x="1083826" y="2007505"/>
            <a:ext cx="4189861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spend your in-flight time?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3"/>
          <p:cNvSpPr txBox="1"/>
          <p:nvPr/>
        </p:nvSpPr>
        <p:spPr>
          <a:xfrm>
            <a:off x="6195494" y="7124795"/>
            <a:ext cx="4078251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2021 survey on in-flight magazines and in-flight entertainment for JMB members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3"/>
          <p:cNvSpPr txBox="1"/>
          <p:nvPr/>
        </p:nvSpPr>
        <p:spPr>
          <a:xfrm>
            <a:off x="1274877" y="4493808"/>
            <a:ext cx="438459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look forward to any part of the in-flight experience?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3"/>
          <p:cNvSpPr txBox="1"/>
          <p:nvPr/>
        </p:nvSpPr>
        <p:spPr>
          <a:xfrm>
            <a:off x="1431586" y="2524733"/>
            <a:ext cx="923656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3"/>
          <p:cNvSpPr txBox="1"/>
          <p:nvPr/>
        </p:nvSpPr>
        <p:spPr>
          <a:xfrm>
            <a:off x="1431586" y="2753211"/>
            <a:ext cx="923656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3"/>
          <p:cNvSpPr txBox="1"/>
          <p:nvPr/>
        </p:nvSpPr>
        <p:spPr>
          <a:xfrm>
            <a:off x="1407511" y="2981689"/>
            <a:ext cx="9477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in-flight Wi-Fi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3"/>
          <p:cNvSpPr txBox="1"/>
          <p:nvPr/>
        </p:nvSpPr>
        <p:spPr>
          <a:xfrm>
            <a:off x="2211114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3"/>
          <p:cNvSpPr txBox="1"/>
          <p:nvPr/>
        </p:nvSpPr>
        <p:spPr>
          <a:xfrm>
            <a:off x="2843565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"/>
          <p:cNvSpPr txBox="1"/>
          <p:nvPr/>
        </p:nvSpPr>
        <p:spPr>
          <a:xfrm>
            <a:off x="3476016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3"/>
          <p:cNvSpPr txBox="1"/>
          <p:nvPr/>
        </p:nvSpPr>
        <p:spPr>
          <a:xfrm>
            <a:off x="4108467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4740919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3"/>
          <p:cNvSpPr txBox="1"/>
          <p:nvPr/>
        </p:nvSpPr>
        <p:spPr>
          <a:xfrm>
            <a:off x="1083826" y="1469476"/>
            <a:ext cx="8936469" cy="53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Interest in in-flight entertainment and in-flight magazines is particularly high, and the special feeling of travel increases passengers' attention towards hobbies and shopping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3"/>
          <p:cNvSpPr txBox="1"/>
          <p:nvPr/>
        </p:nvSpPr>
        <p:spPr>
          <a:xfrm>
            <a:off x="1182940" y="3210167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In-flight entertainment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3"/>
          <p:cNvSpPr txBox="1"/>
          <p:nvPr/>
        </p:nvSpPr>
        <p:spPr>
          <a:xfrm>
            <a:off x="1099605" y="3438645"/>
            <a:ext cx="1255637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in-flight magazines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3"/>
          <p:cNvSpPr txBox="1"/>
          <p:nvPr/>
        </p:nvSpPr>
        <p:spPr>
          <a:xfrm>
            <a:off x="955859" y="3667123"/>
            <a:ext cx="1399383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in-flight sales catalog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3"/>
          <p:cNvSpPr txBox="1"/>
          <p:nvPr/>
        </p:nvSpPr>
        <p:spPr>
          <a:xfrm>
            <a:off x="1182940" y="3895599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3"/>
          <p:cNvSpPr txBox="1"/>
          <p:nvPr/>
        </p:nvSpPr>
        <p:spPr>
          <a:xfrm>
            <a:off x="1178144" y="4973735"/>
            <a:ext cx="1177098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In-flight entertainment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3"/>
          <p:cNvSpPr txBox="1"/>
          <p:nvPr/>
        </p:nvSpPr>
        <p:spPr>
          <a:xfrm>
            <a:off x="1431586" y="5202213"/>
            <a:ext cx="923656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In-flight magazine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3"/>
          <p:cNvSpPr txBox="1"/>
          <p:nvPr/>
        </p:nvSpPr>
        <p:spPr>
          <a:xfrm>
            <a:off x="1431586" y="5430691"/>
            <a:ext cx="923656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/>
          <p:cNvSpPr txBox="1"/>
          <p:nvPr/>
        </p:nvSpPr>
        <p:spPr>
          <a:xfrm>
            <a:off x="2211114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3"/>
          <p:cNvSpPr txBox="1"/>
          <p:nvPr/>
        </p:nvSpPr>
        <p:spPr>
          <a:xfrm>
            <a:off x="2845833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3480552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3"/>
          <p:cNvSpPr txBox="1"/>
          <p:nvPr/>
        </p:nvSpPr>
        <p:spPr>
          <a:xfrm>
            <a:off x="4115271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3"/>
          <p:cNvSpPr txBox="1"/>
          <p:nvPr/>
        </p:nvSpPr>
        <p:spPr>
          <a:xfrm>
            <a:off x="4749988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"/>
          <p:cNvSpPr txBox="1"/>
          <p:nvPr/>
        </p:nvSpPr>
        <p:spPr>
          <a:xfrm>
            <a:off x="1182940" y="5659169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"/>
          <p:cNvSpPr txBox="1"/>
          <p:nvPr/>
        </p:nvSpPr>
        <p:spPr>
          <a:xfrm>
            <a:off x="1182940" y="5887647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in-flight Wi-Fi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3"/>
          <p:cNvSpPr txBox="1"/>
          <p:nvPr/>
        </p:nvSpPr>
        <p:spPr>
          <a:xfrm>
            <a:off x="955859" y="6116125"/>
            <a:ext cx="1399383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In-flight meals, drink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3"/>
          <p:cNvSpPr txBox="1"/>
          <p:nvPr/>
        </p:nvSpPr>
        <p:spPr>
          <a:xfrm>
            <a:off x="1182940" y="6344601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3"/>
          <p:cNvSpPr txBox="1"/>
          <p:nvPr/>
        </p:nvSpPr>
        <p:spPr>
          <a:xfrm>
            <a:off x="5635703" y="4493808"/>
            <a:ext cx="438459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on your mind while on board?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2403538" y="3269901"/>
            <a:ext cx="2254566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2403539" y="3496306"/>
            <a:ext cx="1786268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2403536" y="5039688"/>
            <a:ext cx="2706849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2403538" y="5266093"/>
            <a:ext cx="1568388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3"/>
          <p:cNvSpPr/>
          <p:nvPr/>
        </p:nvSpPr>
        <p:spPr>
          <a:xfrm>
            <a:off x="6347604" y="5945308"/>
            <a:ext cx="2781910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3"/>
          <p:cNvSpPr/>
          <p:nvPr/>
        </p:nvSpPr>
        <p:spPr>
          <a:xfrm>
            <a:off x="2403538" y="2590686"/>
            <a:ext cx="681082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2403538" y="2817091"/>
            <a:ext cx="2071931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2403539" y="3043496"/>
            <a:ext cx="1912709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3"/>
          <p:cNvSpPr/>
          <p:nvPr/>
        </p:nvSpPr>
        <p:spPr>
          <a:xfrm>
            <a:off x="2403539" y="3722711"/>
            <a:ext cx="1177478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3"/>
          <p:cNvSpPr/>
          <p:nvPr/>
        </p:nvSpPr>
        <p:spPr>
          <a:xfrm>
            <a:off x="2403539" y="3949116"/>
            <a:ext cx="254928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2403537" y="5492498"/>
            <a:ext cx="882001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2403538" y="5718903"/>
            <a:ext cx="48296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2403537" y="5945308"/>
            <a:ext cx="1223999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2403537" y="6171713"/>
            <a:ext cx="2706845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2403538" y="6398118"/>
            <a:ext cx="238113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6347604" y="5039688"/>
            <a:ext cx="1785670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6347607" y="5266093"/>
            <a:ext cx="775664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6347604" y="5492498"/>
            <a:ext cx="2066630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6347604" y="5718903"/>
            <a:ext cx="946124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6347605" y="6171713"/>
            <a:ext cx="439499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6347605" y="6398118"/>
            <a:ext cx="152509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 txBox="1"/>
          <p:nvPr/>
        </p:nvSpPr>
        <p:spPr>
          <a:xfrm>
            <a:off x="6152607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3"/>
          <p:cNvSpPr txBox="1"/>
          <p:nvPr/>
        </p:nvSpPr>
        <p:spPr>
          <a:xfrm>
            <a:off x="6892159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3"/>
          <p:cNvSpPr txBox="1"/>
          <p:nvPr/>
        </p:nvSpPr>
        <p:spPr>
          <a:xfrm>
            <a:off x="7631711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3"/>
          <p:cNvSpPr txBox="1"/>
          <p:nvPr/>
        </p:nvSpPr>
        <p:spPr>
          <a:xfrm>
            <a:off x="8371263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3"/>
          <p:cNvSpPr txBox="1"/>
          <p:nvPr/>
        </p:nvSpPr>
        <p:spPr>
          <a:xfrm>
            <a:off x="9110814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3"/>
          <p:cNvGrpSpPr/>
          <p:nvPr/>
        </p:nvGrpSpPr>
        <p:grpSpPr>
          <a:xfrm>
            <a:off x="5640150" y="4973735"/>
            <a:ext cx="649149" cy="1597811"/>
            <a:chOff x="5934025" y="5132231"/>
            <a:chExt cx="649149" cy="1597811"/>
          </a:xfrm>
        </p:grpSpPr>
        <p:sp>
          <p:nvSpPr>
            <p:cNvPr id="440" name="Google Shape;440;p13"/>
            <p:cNvSpPr txBox="1"/>
            <p:nvPr/>
          </p:nvSpPr>
          <p:spPr>
            <a:xfrm>
              <a:off x="6037138" y="5132231"/>
              <a:ext cx="546035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 txBox="1"/>
            <p:nvPr/>
          </p:nvSpPr>
          <p:spPr>
            <a:xfrm>
              <a:off x="6103438" y="5360709"/>
              <a:ext cx="479736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Family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3"/>
            <p:cNvSpPr txBox="1"/>
            <p:nvPr/>
          </p:nvSpPr>
          <p:spPr>
            <a:xfrm>
              <a:off x="6050173" y="5589187"/>
              <a:ext cx="533001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Hobbies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3"/>
            <p:cNvSpPr txBox="1"/>
            <p:nvPr/>
          </p:nvSpPr>
          <p:spPr>
            <a:xfrm>
              <a:off x="5937169" y="5817665"/>
              <a:ext cx="646005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Shopping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 txBox="1"/>
            <p:nvPr/>
          </p:nvSpPr>
          <p:spPr>
            <a:xfrm>
              <a:off x="6039364" y="6046143"/>
              <a:ext cx="543810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 txBox="1"/>
            <p:nvPr/>
          </p:nvSpPr>
          <p:spPr>
            <a:xfrm>
              <a:off x="5934025" y="6274621"/>
              <a:ext cx="649149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future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 txBox="1"/>
            <p:nvPr/>
          </p:nvSpPr>
          <p:spPr>
            <a:xfrm>
              <a:off x="6039364" y="6503097"/>
              <a:ext cx="543810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Google Shape;447;p13"/>
          <p:cNvSpPr txBox="1"/>
          <p:nvPr/>
        </p:nvSpPr>
        <p:spPr>
          <a:xfrm>
            <a:off x="5635704" y="2007505"/>
            <a:ext cx="401250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feel "special and uplifted" while flying?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3"/>
          <p:cNvSpPr txBox="1"/>
          <p:nvPr/>
        </p:nvSpPr>
        <p:spPr>
          <a:xfrm>
            <a:off x="8140515" y="2804573"/>
            <a:ext cx="196698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CB0003"/>
                </a:solidFill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930106"/>
                </a:solidFill>
                <a:latin typeface="Arial"/>
                <a:ea typeface="Arial"/>
                <a:cs typeface="Arial"/>
                <a:sym typeface="Arial"/>
              </a:rPr>
              <a:t>■ 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to some extent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 particularly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3"/>
          <p:cNvSpPr txBox="1"/>
          <p:nvPr/>
        </p:nvSpPr>
        <p:spPr>
          <a:xfrm>
            <a:off x="6195494" y="3360227"/>
            <a:ext cx="1546599" cy="76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Customers who answered "Yes" or </a:t>
            </a:r>
            <a:b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"Yes, to some extent"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3"/>
          <p:cNvSpPr txBox="1"/>
          <p:nvPr/>
        </p:nvSpPr>
        <p:spPr>
          <a:xfrm>
            <a:off x="6499158" y="2829800"/>
            <a:ext cx="1219477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86.7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3"/>
          <p:cNvSpPr txBox="1"/>
          <p:nvPr/>
        </p:nvSpPr>
        <p:spPr>
          <a:xfrm>
            <a:off x="4886222" y="4145715"/>
            <a:ext cx="380431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3"/>
          <p:cNvSpPr txBox="1"/>
          <p:nvPr/>
        </p:nvSpPr>
        <p:spPr>
          <a:xfrm>
            <a:off x="4895291" y="6594717"/>
            <a:ext cx="380431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3"/>
          <p:cNvSpPr txBox="1"/>
          <p:nvPr/>
        </p:nvSpPr>
        <p:spPr>
          <a:xfrm>
            <a:off x="9256117" y="6594717"/>
            <a:ext cx="380431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3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4"/>
          <p:cNvGrpSpPr/>
          <p:nvPr/>
        </p:nvGrpSpPr>
        <p:grpSpPr>
          <a:xfrm>
            <a:off x="5376164" y="2576254"/>
            <a:ext cx="4541559" cy="1764000"/>
            <a:chOff x="1054829" y="5101730"/>
            <a:chExt cx="4541559" cy="1764000"/>
          </a:xfrm>
        </p:grpSpPr>
        <p:graphicFrame>
          <p:nvGraphicFramePr>
            <p:cNvPr id="460" name="Google Shape;460;p14"/>
            <p:cNvGraphicFramePr/>
            <p:nvPr/>
          </p:nvGraphicFramePr>
          <p:xfrm>
            <a:off x="1054829" y="5101730"/>
            <a:ext cx="2646000" cy="17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61" name="Google Shape;461;p14"/>
            <p:cNvSpPr txBox="1"/>
            <p:nvPr/>
          </p:nvSpPr>
          <p:spPr>
            <a:xfrm>
              <a:off x="3277728" y="5428187"/>
              <a:ext cx="2318660" cy="87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65100" marR="0" lvl="0" indent="-16510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■</a:t>
              </a: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 have become interested in a product or service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65100" marR="0" lvl="0" indent="-165100" algn="l" rtl="0">
                <a:lnSpc>
                  <a:spcPct val="145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■ I have never become interested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 txBox="1"/>
            <p:nvPr/>
          </p:nvSpPr>
          <p:spPr>
            <a:xfrm>
              <a:off x="1741045" y="5544184"/>
              <a:ext cx="1335298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87.1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 txBox="1"/>
            <p:nvPr/>
          </p:nvSpPr>
          <p:spPr>
            <a:xfrm>
              <a:off x="1635395" y="5978391"/>
              <a:ext cx="1546599" cy="61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Have become 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interested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4" name="Google Shape;464;p14"/>
          <p:cNvSpPr/>
          <p:nvPr/>
        </p:nvSpPr>
        <p:spPr>
          <a:xfrm>
            <a:off x="118470" y="99759"/>
            <a:ext cx="263236" cy="2067944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4"/>
          <p:cNvSpPr txBox="1"/>
          <p:nvPr/>
        </p:nvSpPr>
        <p:spPr>
          <a:xfrm rot="5400000">
            <a:off x="-714179" y="878787"/>
            <a:ext cx="1994636" cy="58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Response to In-Flight Media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4"/>
          <p:cNvSpPr txBox="1"/>
          <p:nvPr/>
        </p:nvSpPr>
        <p:spPr>
          <a:xfrm>
            <a:off x="1099604" y="881467"/>
            <a:ext cx="5332527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 to In-Flight Media Ad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4"/>
          <p:cNvSpPr txBox="1"/>
          <p:nvPr/>
        </p:nvSpPr>
        <p:spPr>
          <a:xfrm>
            <a:off x="1099604" y="642211"/>
            <a:ext cx="189937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CB0003"/>
                </a:solidFill>
                <a:latin typeface="Arial"/>
                <a:ea typeface="Arial"/>
                <a:cs typeface="Arial"/>
                <a:sym typeface="Arial"/>
              </a:rPr>
              <a:t>Response to In-Flight Media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4"/>
          <p:cNvSpPr txBox="1"/>
          <p:nvPr/>
        </p:nvSpPr>
        <p:spPr>
          <a:xfrm>
            <a:off x="1083828" y="1974771"/>
            <a:ext cx="4110666" cy="46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things you saw in-flight that you remember more compared to other media and magazines?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9" name="Google Shape;469;p14"/>
          <p:cNvGrpSpPr/>
          <p:nvPr/>
        </p:nvGrpSpPr>
        <p:grpSpPr>
          <a:xfrm>
            <a:off x="947061" y="2688007"/>
            <a:ext cx="4613524" cy="1576715"/>
            <a:chOff x="1180935" y="2439422"/>
            <a:chExt cx="4078193" cy="1932882"/>
          </a:xfrm>
        </p:grpSpPr>
        <p:cxnSp>
          <p:nvCxnSpPr>
            <p:cNvPr id="470" name="Google Shape;470;p14"/>
            <p:cNvCxnSpPr/>
            <p:nvPr/>
          </p:nvCxnSpPr>
          <p:spPr>
            <a:xfrm>
              <a:off x="2403538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1" name="Google Shape;471;p14"/>
            <p:cNvCxnSpPr/>
            <p:nvPr/>
          </p:nvCxnSpPr>
          <p:spPr>
            <a:xfrm>
              <a:off x="3036533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2" name="Google Shape;472;p14"/>
            <p:cNvCxnSpPr/>
            <p:nvPr/>
          </p:nvCxnSpPr>
          <p:spPr>
            <a:xfrm>
              <a:off x="3669527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3" name="Google Shape;473;p14"/>
            <p:cNvCxnSpPr/>
            <p:nvPr/>
          </p:nvCxnSpPr>
          <p:spPr>
            <a:xfrm>
              <a:off x="4302522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4" name="Google Shape;474;p14"/>
            <p:cNvCxnSpPr/>
            <p:nvPr/>
          </p:nvCxnSpPr>
          <p:spPr>
            <a:xfrm>
              <a:off x="4935516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5" name="Google Shape;475;p14"/>
            <p:cNvSpPr txBox="1"/>
            <p:nvPr/>
          </p:nvSpPr>
          <p:spPr>
            <a:xfrm>
              <a:off x="1431586" y="2629561"/>
              <a:ext cx="923656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In-flight magazine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4"/>
            <p:cNvSpPr txBox="1"/>
            <p:nvPr/>
          </p:nvSpPr>
          <p:spPr>
            <a:xfrm>
              <a:off x="1180935" y="2927310"/>
              <a:ext cx="1174307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In-flight entertainment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"/>
            <p:cNvSpPr txBox="1"/>
            <p:nvPr/>
          </p:nvSpPr>
          <p:spPr>
            <a:xfrm>
              <a:off x="2211114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4"/>
            <p:cNvSpPr txBox="1"/>
            <p:nvPr/>
          </p:nvSpPr>
          <p:spPr>
            <a:xfrm>
              <a:off x="2843565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4"/>
            <p:cNvSpPr txBox="1"/>
            <p:nvPr/>
          </p:nvSpPr>
          <p:spPr>
            <a:xfrm>
              <a:off x="3476016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4"/>
            <p:cNvSpPr txBox="1"/>
            <p:nvPr/>
          </p:nvSpPr>
          <p:spPr>
            <a:xfrm>
              <a:off x="4108467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4"/>
            <p:cNvSpPr txBox="1"/>
            <p:nvPr/>
          </p:nvSpPr>
          <p:spPr>
            <a:xfrm>
              <a:off x="4740919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4"/>
            <p:cNvSpPr txBox="1"/>
            <p:nvPr/>
          </p:nvSpPr>
          <p:spPr>
            <a:xfrm>
              <a:off x="1182940" y="3225059"/>
              <a:ext cx="1172302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In-flight reading materials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4"/>
            <p:cNvSpPr txBox="1"/>
            <p:nvPr/>
          </p:nvSpPr>
          <p:spPr>
            <a:xfrm>
              <a:off x="1182940" y="3522808"/>
              <a:ext cx="1172302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4"/>
            <p:cNvSpPr txBox="1"/>
            <p:nvPr/>
          </p:nvSpPr>
          <p:spPr>
            <a:xfrm>
              <a:off x="1182940" y="3820556"/>
              <a:ext cx="1172302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Nothing comes to mind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2403538" y="2995034"/>
              <a:ext cx="2187503" cy="103736"/>
            </a:xfrm>
            <a:prstGeom prst="rect">
              <a:avLst/>
            </a:prstGeom>
            <a:solidFill>
              <a:srgbClr val="CB0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2403539" y="3294285"/>
              <a:ext cx="296174" cy="103736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2403537" y="2695783"/>
              <a:ext cx="2031925" cy="103736"/>
            </a:xfrm>
            <a:prstGeom prst="rect">
              <a:avLst/>
            </a:prstGeom>
            <a:solidFill>
              <a:srgbClr val="CB0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2403539" y="3593537"/>
              <a:ext cx="110277" cy="103736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2403538" y="3892789"/>
              <a:ext cx="818019" cy="103736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4"/>
            <p:cNvSpPr txBox="1"/>
            <p:nvPr/>
          </p:nvSpPr>
          <p:spPr>
            <a:xfrm>
              <a:off x="4878697" y="4117675"/>
              <a:ext cx="380431" cy="254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(%)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14"/>
          <p:cNvSpPr txBox="1"/>
          <p:nvPr/>
        </p:nvSpPr>
        <p:spPr>
          <a:xfrm>
            <a:off x="1083827" y="1469476"/>
            <a:ext cx="8786066" cy="59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In-flight experiences and ads tend to remain in the mind of the users and definitely lead to the next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2" name="Google Shape;492;p14"/>
          <p:cNvGraphicFramePr/>
          <p:nvPr/>
        </p:nvGraphicFramePr>
        <p:xfrm>
          <a:off x="829974" y="5082350"/>
          <a:ext cx="2646000" cy="17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3" name="Google Shape;493;p14"/>
          <p:cNvSpPr txBox="1"/>
          <p:nvPr/>
        </p:nvSpPr>
        <p:spPr>
          <a:xfrm>
            <a:off x="3147629" y="5421214"/>
            <a:ext cx="1826723" cy="11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651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CB0003"/>
                </a:solidFill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have researched </a:t>
            </a:r>
            <a:b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product or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5100" algn="l" rtl="0">
              <a:lnSpc>
                <a:spcPct val="14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have never researched a product or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4"/>
          <p:cNvSpPr txBox="1"/>
          <p:nvPr/>
        </p:nvSpPr>
        <p:spPr>
          <a:xfrm>
            <a:off x="1510222" y="5591452"/>
            <a:ext cx="133529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82.7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4"/>
          <p:cNvSpPr txBox="1"/>
          <p:nvPr/>
        </p:nvSpPr>
        <p:spPr>
          <a:xfrm>
            <a:off x="1344665" y="5972390"/>
            <a:ext cx="1546599" cy="2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researched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4"/>
          <p:cNvSpPr txBox="1"/>
          <p:nvPr/>
        </p:nvSpPr>
        <p:spPr>
          <a:xfrm>
            <a:off x="5334879" y="4467548"/>
            <a:ext cx="4535014" cy="46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ever purchased or used any products or services featured in in-flight advertisement?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7" name="Google Shape;497;p14"/>
          <p:cNvGrpSpPr/>
          <p:nvPr/>
        </p:nvGrpSpPr>
        <p:grpSpPr>
          <a:xfrm>
            <a:off x="5374674" y="5052083"/>
            <a:ext cx="4495219" cy="1764000"/>
            <a:chOff x="5374674" y="4969315"/>
            <a:chExt cx="4495219" cy="1764000"/>
          </a:xfrm>
        </p:grpSpPr>
        <p:graphicFrame>
          <p:nvGraphicFramePr>
            <p:cNvPr id="498" name="Google Shape;498;p14"/>
            <p:cNvGraphicFramePr/>
            <p:nvPr/>
          </p:nvGraphicFramePr>
          <p:xfrm>
            <a:off x="5374674" y="4969315"/>
            <a:ext cx="2646000" cy="17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99" name="Google Shape;499;p14"/>
            <p:cNvSpPr txBox="1"/>
            <p:nvPr/>
          </p:nvSpPr>
          <p:spPr>
            <a:xfrm>
              <a:off x="7706062" y="5464762"/>
              <a:ext cx="2163831" cy="65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CB0003"/>
                  </a:solidFill>
                  <a:latin typeface="Arial"/>
                  <a:ea typeface="Arial"/>
                  <a:cs typeface="Arial"/>
                  <a:sym typeface="Arial"/>
                </a:rPr>
                <a:t>■</a:t>
              </a: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 have purchased or used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5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■</a:t>
              </a:r>
              <a:r>
                <a:rPr lang="en-US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 have not purchased or used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4"/>
            <p:cNvSpPr txBox="1"/>
            <p:nvPr/>
          </p:nvSpPr>
          <p:spPr>
            <a:xfrm>
              <a:off x="6043413" y="5404020"/>
              <a:ext cx="13352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71.6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sz="16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4"/>
            <p:cNvSpPr txBox="1"/>
            <p:nvPr/>
          </p:nvSpPr>
          <p:spPr>
            <a:xfrm>
              <a:off x="5937763" y="5838227"/>
              <a:ext cx="1546599" cy="438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Have purchased 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 used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4"/>
          <p:cNvSpPr txBox="1"/>
          <p:nvPr/>
        </p:nvSpPr>
        <p:spPr>
          <a:xfrm>
            <a:off x="5434155" y="1974771"/>
            <a:ext cx="4336498" cy="6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ever become interested in a product or service featured in an in-flight advertisement</a:t>
            </a:r>
            <a:b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(i.e., in-flight entertainment, in-flight magazines)?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4"/>
          <p:cNvSpPr txBox="1"/>
          <p:nvPr/>
        </p:nvSpPr>
        <p:spPr>
          <a:xfrm>
            <a:off x="1083827" y="4468590"/>
            <a:ext cx="4189861" cy="6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ever researched a product or service that you became interested in after seeing an in-flight advertisement (i.e., in-flight entertainment, in-flight magazines)?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4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05" name="Google Shape;505;p14"/>
          <p:cNvSpPr txBox="1"/>
          <p:nvPr/>
        </p:nvSpPr>
        <p:spPr>
          <a:xfrm>
            <a:off x="6195494" y="7124795"/>
            <a:ext cx="4078251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2021 survey on in-flight magazines and in-flight entertainment for JMB members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0691343" cy="181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1" y="0"/>
            <a:ext cx="10691343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4"/>
          <p:cNvSpPr txBox="1"/>
          <p:nvPr/>
        </p:nvSpPr>
        <p:spPr>
          <a:xfrm>
            <a:off x="6858046" y="573470"/>
            <a:ext cx="3538557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44875" rIns="89750" bIns="448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2-4-11 Higashi Shinagawa, Shinagawa-ku, </a:t>
            </a:r>
            <a:b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Tokyo 140-8637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Nomura Tennozu Building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jbc_ad@jal.com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6858046" y="266135"/>
            <a:ext cx="3538557" cy="33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44875" rIns="89750" bIns="44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JAL Brand Communications Co., Ltd.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4443901" y="2088613"/>
            <a:ext cx="18040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6" name="Google Shape;516;p44"/>
          <p:cNvGraphicFramePr/>
          <p:nvPr/>
        </p:nvGraphicFramePr>
        <p:xfrm>
          <a:off x="527693" y="3284584"/>
          <a:ext cx="3000000" cy="3000000"/>
        </p:xfrm>
        <a:graphic>
          <a:graphicData uri="http://schemas.openxmlformats.org/drawingml/2006/table">
            <a:tbl>
              <a:tblPr firstCol="1" bandRow="1">
                <a:noFill/>
                <a:tableStyleId>{AB23E3BB-A704-45F4-B143-7C63DC813853}</a:tableStyleId>
              </a:tblPr>
              <a:tblGrid>
                <a:gridCol w="101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Inquiries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Applications</a:t>
                      </a:r>
                      <a:endParaRPr sz="1400" u="none" strike="noStrike" cap="none"/>
                    </a:p>
                  </a:txBody>
                  <a:tcPr marL="36000" marR="36000" marT="14400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•Americas (Hawaii Islands)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[HNL] PacRim Marketing Group Inc. / TEL: 1 808 949 4592 / www.pacrimmarketing.com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[HNL] Lighthouse Hawaii / TEL: 1 808 926 0022 / lighthouse-hawaii.com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•Europe (Europe)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[LON] IMM International, UK Brand / TEL: 44 203 585 1300 / www.imm-international.com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[PAR] Inflight Media Marketing France / TEL: 33 1 4013 7901 / www.imm-international.com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[GVA] Inflight Media Marketing, AG / TEL: 41 22 310 80 51 / www.imm-international.com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[ITA] Inflight Media Marketing International SARL / TEL: 39 02 46712521 / www.imm-international.com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[ESP] IMM Spain / TEL:34 91 57 67 895 / www.imm-international.com</a:t>
                      </a:r>
                      <a:endParaRPr sz="1400" u="none" strike="noStrike" cap="none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•Asia (excluding Japan)</a:t>
                      </a:r>
                      <a:endParaRPr sz="105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[SEL] First Media Service Corp. / TEL: 82 2 363 3591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[TPE] TOP TAIWAN MEDIA FACTORY / TEL: 886 2 2368 9128 / https://toptaiwanmedia.web.fc2.com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[SHA] </a:t>
                      </a:r>
                      <a:r>
                        <a:rPr lang="en-US" sz="9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Jalux</a:t>
                      </a: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Shanghai Co., Ltd. / TEL: 86 21 34060663 / www.sh.jalux.com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[HKG] IMM Asia HK Ltd. / TEL: 852 2639 3635 / www.imm-international.com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[BKK] JPP Thailand Ltd. / TEL: 66 02 051 4694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[SIN] </a:t>
                      </a:r>
                      <a:r>
                        <a:rPr lang="en-US" sz="9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NewBase</a:t>
                      </a: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Content Pte. Ltd. / TEL: 65 9047 3181/ www.newbase360.com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[SIN] </a:t>
                      </a:r>
                      <a:r>
                        <a:rPr lang="en-US" sz="9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Spafax</a:t>
                      </a: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Airline Network Pte. Ltd. / TEL: 65 6531 2682 / www.spafax.com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[IDN] Jet Set Media / TEL: 65 8189 4783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[BOM] </a:t>
                      </a:r>
                      <a:r>
                        <a:rPr lang="en-US" sz="9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Mediascope</a:t>
                      </a: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Representation India LLP / TEL: 91 22 68468500 / https://mediascope.co.in/</a:t>
                      </a:r>
                      <a:endParaRPr sz="1400" u="none" strike="noStrike" cap="none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7" name="Google Shape;51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1306" y="7102030"/>
            <a:ext cx="2335297" cy="1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4"/>
          <p:cNvSpPr txBox="1"/>
          <p:nvPr/>
        </p:nvSpPr>
        <p:spPr>
          <a:xfrm>
            <a:off x="527692" y="2519552"/>
            <a:ext cx="997859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44875" rIns="89750" bIns="44875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 designated agent system for overseas clients.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inquiries from overseas, please contact one of the designated agents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Application>Microsoft Office PowerPoint</Application>
  <PresentationFormat>ユーザー設定</PresentationFormat>
  <Paragraphs>345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9" baseType="lpstr">
      <vt:lpstr>Arial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2026-05-27T02:42:09Z</dcterms:created>
  <dcterms:modified xsi:type="dcterms:W3CDTF">2026-05-27T02:42:14Z</dcterms:modified>
</cp:coreProperties>
</file>