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4" r:id="rId7"/>
    <p:sldId id="265" r:id="rId8"/>
    <p:sldId id="299" r:id="rId9"/>
    <p:sldId id="268" r:id="rId10"/>
    <p:sldId id="269" r:id="rId11"/>
    <p:sldId id="271" r:id="rId12"/>
    <p:sldId id="273" r:id="rId13"/>
    <p:sldId id="300" r:id="rId14"/>
    <p:sldId id="301" r:id="rId15"/>
    <p:sldId id="302" r:id="rId16"/>
    <p:sldId id="303" r:id="rId17"/>
    <p:sldId id="280" r:id="rId18"/>
    <p:sldId id="281" r:id="rId19"/>
    <p:sldId id="282" r:id="rId20"/>
    <p:sldId id="283" r:id="rId21"/>
    <p:sldId id="284" r:id="rId22"/>
    <p:sldId id="285" r:id="rId23"/>
    <p:sldId id="286" r:id="rId24"/>
    <p:sldId id="287" r:id="rId25"/>
    <p:sldId id="288" r:id="rId26"/>
    <p:sldId id="289" r:id="rId27"/>
    <p:sldId id="298" r:id="rId28"/>
  </p:sldIdLst>
  <p:sldSz cx="10691813" cy="7559675"/>
  <p:notesSz cx="6858000" cy="9144000"/>
  <p:embeddedFontLst>
    <p:embeddedFont>
      <p:font typeface="Calibri" panose="020F0502020204030204" pitchFamily="34" charset="0"/>
      <p:regular r:id="rId30"/>
      <p:bold r:id="rId31"/>
      <p:italic r:id="rId32"/>
      <p:boldItalic r:id="rId33"/>
    </p:embeddedFont>
    <p:embeddedFont>
      <p:font typeface="Open Sans SemiBold"/>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guide id="3" pos="351">
          <p15:clr>
            <a:srgbClr val="A4A3A4"/>
          </p15:clr>
        </p15:guide>
        <p15:guide id="4" pos="6384">
          <p15:clr>
            <a:srgbClr val="A4A3A4"/>
          </p15:clr>
        </p15:guide>
        <p15:guide id="5" pos="601">
          <p15:clr>
            <a:srgbClr val="A4A3A4"/>
          </p15:clr>
        </p15:guide>
        <p15:guide id="6" pos="6134">
          <p15:clr>
            <a:srgbClr val="A4A3A4"/>
          </p15:clr>
        </p15:guide>
        <p15:guide id="7" pos="3889">
          <p15:clr>
            <a:srgbClr val="A4A3A4"/>
          </p15:clr>
        </p15:guide>
        <p15:guide id="8" pos="5341">
          <p15:clr>
            <a:srgbClr val="A4A3A4"/>
          </p15:clr>
        </p15:guide>
        <p15:guide id="9" pos="1394">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j+8QYdbiRu+I//BjgYasPn4Sjd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A08412-EBED-43D8-91C8-966EEBCD4851}">
  <a:tblStyle styleId="{5CA08412-EBED-43D8-91C8-966EEBCD4851}"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font>
          <a:latin typeface="游ゴシック"/>
          <a:ea typeface="游ゴシック"/>
          <a:cs typeface="游ゴシック"/>
        </a:font>
        <a:schemeClr val="lt1"/>
      </a:tcTxStyle>
      <a:tcStyle>
        <a:tcBdr/>
        <a:fill>
          <a:solidFill>
            <a:schemeClr val="accent3"/>
          </a:solidFill>
        </a:fill>
      </a:tcStyle>
    </a:lastCol>
    <a:firstCol>
      <a:tcTxStyle b="on" i="off">
        <a:font>
          <a:latin typeface="游ゴシック"/>
          <a:ea typeface="游ゴシック"/>
          <a:cs typeface="游ゴシック"/>
        </a:font>
        <a:schemeClr val="lt1"/>
      </a:tcTxStyle>
      <a:tcStyle>
        <a:tcBdr/>
        <a:fill>
          <a:solidFill>
            <a:schemeClr val="accent3"/>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70" autoAdjust="0"/>
    <p:restoredTop sz="94660"/>
  </p:normalViewPr>
  <p:slideViewPr>
    <p:cSldViewPr snapToGrid="0">
      <p:cViewPr>
        <p:scale>
          <a:sx n="240" d="100"/>
          <a:sy n="240" d="100"/>
        </p:scale>
        <p:origin x="-6054" y="-7218"/>
      </p:cViewPr>
      <p:guideLst>
        <p:guide orient="horz" pos="2381"/>
        <p:guide pos="3368"/>
        <p:guide pos="351"/>
        <p:guide pos="6384"/>
        <p:guide pos="601"/>
        <p:guide pos="6134"/>
        <p:guide pos="3889"/>
        <p:guide pos="5341"/>
        <p:guide pos="13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5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053-A645-9CE7-56E77A75CFDC}"/>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3-A053-A645-9CE7-56E77A75CFDC}"/>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A053-A645-9CE7-56E77A75CFDC}"/>
              </c:ext>
            </c:extLst>
          </c:dPt>
          <c:dPt>
            <c:idx val="3"/>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7-A053-A645-9CE7-56E77A75CFDC}"/>
              </c:ext>
            </c:extLst>
          </c:dPt>
          <c:dPt>
            <c:idx val="4"/>
            <c:bubble3D val="0"/>
            <c:spPr>
              <a:solidFill>
                <a:srgbClr val="6F6849"/>
              </a:solidFill>
              <a:ln w="19050">
                <a:solidFill>
                  <a:schemeClr val="lt1"/>
                </a:solidFill>
              </a:ln>
              <a:effectLst/>
            </c:spPr>
            <c:extLst>
              <c:ext xmlns:c16="http://schemas.microsoft.com/office/drawing/2014/chart" uri="{C3380CC4-5D6E-409C-BE32-E72D297353CC}">
                <c16:uniqueId val="{00000009-A053-A645-9CE7-56E77A75CFDC}"/>
              </c:ext>
            </c:extLst>
          </c:dPt>
          <c:dPt>
            <c:idx val="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B-A053-A645-9CE7-56E77A75CFDC}"/>
              </c:ext>
            </c:extLst>
          </c:dPt>
          <c:dPt>
            <c:idx val="6"/>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D-A053-A645-9CE7-56E77A75CFDC}"/>
              </c:ext>
            </c:extLst>
          </c:dPt>
          <c:dPt>
            <c:idx val="7"/>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F-A053-A645-9CE7-56E77A75CFDC}"/>
              </c:ext>
            </c:extLst>
          </c:dPt>
          <c:dPt>
            <c:idx val="8"/>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11-A053-A645-9CE7-56E77A75CFDC}"/>
              </c:ext>
            </c:extLst>
          </c:dPt>
          <c:dPt>
            <c:idx val="9"/>
            <c:bubble3D val="0"/>
            <c:spPr>
              <a:solidFill>
                <a:schemeClr val="tx1"/>
              </a:solidFill>
              <a:ln w="19050">
                <a:solidFill>
                  <a:schemeClr val="lt1"/>
                </a:solidFill>
              </a:ln>
              <a:effectLst/>
            </c:spPr>
            <c:extLst>
              <c:ext xmlns:c16="http://schemas.microsoft.com/office/drawing/2014/chart" uri="{C3380CC4-5D6E-409C-BE32-E72D297353CC}">
                <c16:uniqueId val="{00000013-A053-A645-9CE7-56E77A75CFDC}"/>
              </c:ext>
            </c:extLst>
          </c:dPt>
          <c:cat>
            <c:strRef>
              <c:f>Sheet1!$A$2:$A$13</c:f>
              <c:strCache>
                <c:ptCount val="4"/>
                <c:pt idx="0">
                  <c:v>第 1 四半期</c:v>
                </c:pt>
                <c:pt idx="1">
                  <c:v>第 2 四半期</c:v>
                </c:pt>
                <c:pt idx="2">
                  <c:v>第 3 四半期</c:v>
                </c:pt>
                <c:pt idx="3">
                  <c:v>第 4 四半期</c:v>
                </c:pt>
              </c:strCache>
            </c:strRef>
          </c:cat>
          <c:val>
            <c:numRef>
              <c:f>Sheet1!$B$2:$B$11</c:f>
              <c:numCache>
                <c:formatCode>0.0%</c:formatCode>
                <c:ptCount val="10"/>
                <c:pt idx="0">
                  <c:v>0.55900000000000005</c:v>
                </c:pt>
                <c:pt idx="1">
                  <c:v>6.2859672421425414E-2</c:v>
                </c:pt>
                <c:pt idx="2">
                  <c:v>3.6299247454625941E-2</c:v>
                </c:pt>
                <c:pt idx="3">
                  <c:v>3.4085878707392651E-2</c:v>
                </c:pt>
                <c:pt idx="4">
                  <c:v>1.9034971226206288E-2</c:v>
                </c:pt>
                <c:pt idx="5">
                  <c:v>8.3222664895971674E-2</c:v>
                </c:pt>
                <c:pt idx="6">
                  <c:v>8.1451969898185039E-2</c:v>
                </c:pt>
                <c:pt idx="7">
                  <c:v>4.5595396193005754E-2</c:v>
                </c:pt>
                <c:pt idx="8">
                  <c:v>2.9659141212926073E-2</c:v>
                </c:pt>
                <c:pt idx="9">
                  <c:v>4.869411243913236E-2</c:v>
                </c:pt>
              </c:numCache>
            </c:numRef>
          </c:val>
          <c:extLst>
            <c:ext xmlns:c16="http://schemas.microsoft.com/office/drawing/2014/chart" uri="{C3380CC4-5D6E-409C-BE32-E72D297353CC}">
              <c16:uniqueId val="{00000014-A053-A645-9CE7-56E77A75CFDC}"/>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2-1F1D-1E4D-A07E-C38AC0FA6A29}"/>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1-1F1D-1E4D-A07E-C38AC0FA6A2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9B-C742-A1D6-6C1CCDCFE94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E9B-C742-A1D6-6C1CCDCFE94F}"/>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69.2</c:v>
                </c:pt>
                <c:pt idx="1">
                  <c:v>30.8</c:v>
                </c:pt>
              </c:numCache>
            </c:numRef>
          </c:val>
          <c:extLst>
            <c:ext xmlns:c16="http://schemas.microsoft.com/office/drawing/2014/chart" uri="{C3380CC4-5D6E-409C-BE32-E72D297353CC}">
              <c16:uniqueId val="{00000000-1F1D-1E4D-A07E-C38AC0FA6A29}"/>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43.6</c:v>
                </c:pt>
                <c:pt idx="1">
                  <c:v>43.1</c:v>
                </c:pt>
                <c:pt idx="2">
                  <c:v>9.4</c:v>
                </c:pt>
                <c:pt idx="3">
                  <c:v>3.9</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87.1</c:v>
                </c:pt>
                <c:pt idx="1">
                  <c:v>12.9</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82.7</c:v>
                </c:pt>
                <c:pt idx="1">
                  <c:v>17.3</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AB51-0947-B5E8-95D85DA50BB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AB51-0947-B5E8-95D85DA50BB7}"/>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AB51-0947-B5E8-95D85DA50BB7}"/>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B51-0947-B5E8-95D85DA50BB7}"/>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AB51-0947-B5E8-95D85DA50BB7}"/>
              </c:ext>
            </c:extLst>
          </c:dPt>
          <c:cat>
            <c:strRef>
              <c:f>Sheet1!$A$2:$A$6</c:f>
              <c:strCache>
                <c:ptCount val="4"/>
                <c:pt idx="0">
                  <c:v>第 1 四半期</c:v>
                </c:pt>
                <c:pt idx="1">
                  <c:v>第 2 四半期</c:v>
                </c:pt>
                <c:pt idx="2">
                  <c:v>第 3 四半期</c:v>
                </c:pt>
                <c:pt idx="3">
                  <c:v>第 4 四半期</c:v>
                </c:pt>
              </c:strCache>
            </c:strRef>
          </c:cat>
          <c:val>
            <c:numRef>
              <c:f>Sheet1!$B$2:$B$6</c:f>
              <c:numCache>
                <c:formatCode>General</c:formatCode>
                <c:ptCount val="5"/>
                <c:pt idx="0">
                  <c:v>71.599999999999994</c:v>
                </c:pt>
                <c:pt idx="1">
                  <c:v>28.4</c:v>
                </c:pt>
              </c:numCache>
            </c:numRef>
          </c:val>
          <c:extLst>
            <c:ext xmlns:c16="http://schemas.microsoft.com/office/drawing/2014/chart" uri="{C3380CC4-5D6E-409C-BE32-E72D297353CC}">
              <c16:uniqueId val="{0000000A-AB51-0947-B5E8-95D85DA50BB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C47B-994D-BAE5-D10B303840C0}"/>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2-C47B-994D-BAE5-D10B303840C0}"/>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C47B-994D-BAE5-D10B303840C0}"/>
              </c:ext>
            </c:extLst>
          </c:dPt>
          <c:dPt>
            <c:idx val="3"/>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4-C47B-994D-BAE5-D10B303840C0}"/>
              </c:ext>
            </c:extLst>
          </c:dPt>
          <c:dPt>
            <c:idx val="4"/>
            <c:bubble3D val="0"/>
            <c:spPr>
              <a:solidFill>
                <a:srgbClr val="6F6849"/>
              </a:solidFill>
              <a:ln w="19050">
                <a:solidFill>
                  <a:schemeClr val="lt1"/>
                </a:solidFill>
              </a:ln>
              <a:effectLst/>
            </c:spPr>
            <c:extLst>
              <c:ext xmlns:c16="http://schemas.microsoft.com/office/drawing/2014/chart" uri="{C3380CC4-5D6E-409C-BE32-E72D297353CC}">
                <c16:uniqueId val="{00000006-C47B-994D-BAE5-D10B303840C0}"/>
              </c:ext>
            </c:extLst>
          </c:dPt>
          <c:dPt>
            <c:idx val="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C47B-994D-BAE5-D10B303840C0}"/>
              </c:ext>
            </c:extLst>
          </c:dPt>
          <c:dPt>
            <c:idx val="6"/>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A-C47B-994D-BAE5-D10B303840C0}"/>
              </c:ext>
            </c:extLst>
          </c:dPt>
          <c:dPt>
            <c:idx val="7"/>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B-C47B-994D-BAE5-D10B303840C0}"/>
              </c:ext>
            </c:extLst>
          </c:dPt>
          <c:dPt>
            <c:idx val="8"/>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C-C47B-994D-BAE5-D10B303840C0}"/>
              </c:ext>
            </c:extLst>
          </c:dPt>
          <c:dPt>
            <c:idx val="9"/>
            <c:bubble3D val="0"/>
            <c:spPr>
              <a:solidFill>
                <a:schemeClr val="tx1"/>
              </a:solidFill>
              <a:ln w="19050">
                <a:solidFill>
                  <a:schemeClr val="lt1"/>
                </a:solidFill>
              </a:ln>
              <a:effectLst/>
            </c:spPr>
            <c:extLst>
              <c:ext xmlns:c16="http://schemas.microsoft.com/office/drawing/2014/chart" uri="{C3380CC4-5D6E-409C-BE32-E72D297353CC}">
                <c16:uniqueId val="{00000009-C47B-994D-BAE5-D10B303840C0}"/>
              </c:ext>
            </c:extLst>
          </c:dPt>
          <c:cat>
            <c:strRef>
              <c:f>Sheet1!$A$2:$A$13</c:f>
              <c:strCache>
                <c:ptCount val="4"/>
                <c:pt idx="0">
                  <c:v>第 1 四半期</c:v>
                </c:pt>
                <c:pt idx="1">
                  <c:v>第 2 四半期</c:v>
                </c:pt>
                <c:pt idx="2">
                  <c:v>第 3 四半期</c:v>
                </c:pt>
                <c:pt idx="3">
                  <c:v>第 4 四半期</c:v>
                </c:pt>
              </c:strCache>
            </c:strRef>
          </c:cat>
          <c:val>
            <c:numRef>
              <c:f>Sheet1!$B$2:$B$11</c:f>
              <c:numCache>
                <c:formatCode>0.0%</c:formatCode>
                <c:ptCount val="10"/>
                <c:pt idx="0">
                  <c:v>0.56699999999999995</c:v>
                </c:pt>
                <c:pt idx="1">
                  <c:v>6.5405831363278169E-2</c:v>
                </c:pt>
                <c:pt idx="2">
                  <c:v>3.4672970843183611E-2</c:v>
                </c:pt>
                <c:pt idx="3">
                  <c:v>3.7825059101654845E-2</c:v>
                </c:pt>
                <c:pt idx="4">
                  <c:v>1.7336485421591805E-2</c:v>
                </c:pt>
                <c:pt idx="5">
                  <c:v>0.10638297872340426</c:v>
                </c:pt>
                <c:pt idx="6">
                  <c:v>7.7226162332545312E-2</c:v>
                </c:pt>
                <c:pt idx="7">
                  <c:v>3.309692671394799E-2</c:v>
                </c:pt>
                <c:pt idx="8">
                  <c:v>2.2064617809298661E-2</c:v>
                </c:pt>
                <c:pt idx="9">
                  <c:v>3.9401103230890466E-2</c:v>
                </c:pt>
              </c:numCache>
            </c:numRef>
          </c:val>
          <c:extLst>
            <c:ext xmlns:c16="http://schemas.microsoft.com/office/drawing/2014/chart" uri="{C3380CC4-5D6E-409C-BE32-E72D297353CC}">
              <c16:uniqueId val="{00000000-C47B-994D-BAE5-D10B303840C0}"/>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7E48-424E-B27E-44A469FDDFF6}"/>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2-7E48-424E-B27E-44A469FDDFF6}"/>
              </c:ext>
            </c:extLst>
          </c:dPt>
          <c:dPt>
            <c:idx val="2"/>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7E48-424E-B27E-44A469FDDFF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DB1-174D-9D9F-F6DDCB1A0238}"/>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21.9</c:v>
                </c:pt>
                <c:pt idx="1">
                  <c:v>67.2</c:v>
                </c:pt>
                <c:pt idx="2">
                  <c:v>10.9</c:v>
                </c:pt>
              </c:numCache>
            </c:numRef>
          </c:val>
          <c:extLst>
            <c:ext xmlns:c16="http://schemas.microsoft.com/office/drawing/2014/chart" uri="{C3380CC4-5D6E-409C-BE32-E72D297353CC}">
              <c16:uniqueId val="{00000000-7E48-424E-B27E-44A469FDDFF6}"/>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51DD-194F-9BDF-1BBC8431BF87}"/>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2-51DD-194F-9BDF-1BBC8431BF87}"/>
              </c:ext>
            </c:extLst>
          </c:dPt>
          <c:dPt>
            <c:idx val="2"/>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51DD-194F-9BDF-1BBC8431BF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9A1-4A4D-8371-2BB272DD1F8D}"/>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25.2</c:v>
                </c:pt>
                <c:pt idx="1">
                  <c:v>64.2</c:v>
                </c:pt>
                <c:pt idx="2">
                  <c:v>10.5</c:v>
                </c:pt>
              </c:numCache>
            </c:numRef>
          </c:val>
          <c:extLst>
            <c:ext xmlns:c16="http://schemas.microsoft.com/office/drawing/2014/chart" uri="{C3380CC4-5D6E-409C-BE32-E72D297353CC}">
              <c16:uniqueId val="{00000000-51DD-194F-9BDF-1BBC8431BF87}"/>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D378-7544-BAB0-12192F6841D6}"/>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2-D378-7544-BAB0-12192F6841D6}"/>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D378-7544-BAB0-12192F6841D6}"/>
              </c:ext>
            </c:extLst>
          </c:dPt>
          <c:dPt>
            <c:idx val="3"/>
            <c:bubble3D val="0"/>
            <c:spPr>
              <a:solidFill>
                <a:srgbClr val="8A8159"/>
              </a:solidFill>
              <a:ln w="19050">
                <a:solidFill>
                  <a:schemeClr val="lt1"/>
                </a:solidFill>
              </a:ln>
              <a:effectLst/>
            </c:spPr>
            <c:extLst>
              <c:ext xmlns:c16="http://schemas.microsoft.com/office/drawing/2014/chart" uri="{C3380CC4-5D6E-409C-BE32-E72D297353CC}">
                <c16:uniqueId val="{00000004-D378-7544-BAB0-12192F6841D6}"/>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5-D378-7544-BAB0-12192F6841D6}"/>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0.31592930069162367</c:v>
                </c:pt>
                <c:pt idx="1">
                  <c:v>0.38734438467449778</c:v>
                </c:pt>
                <c:pt idx="2">
                  <c:v>0.29672631463387861</c:v>
                </c:pt>
              </c:numCache>
            </c:numRef>
          </c:val>
          <c:extLst>
            <c:ext xmlns:c16="http://schemas.microsoft.com/office/drawing/2014/chart" uri="{C3380CC4-5D6E-409C-BE32-E72D297353CC}">
              <c16:uniqueId val="{00000000-D378-7544-BAB0-12192F6841D6}"/>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9EF6-3442-A979-92E07D1F0671}"/>
              </c:ext>
            </c:extLst>
          </c:dPt>
          <c:dPt>
            <c:idx val="1"/>
            <c:bubble3D val="0"/>
            <c:spPr>
              <a:solidFill>
                <a:srgbClr val="930106"/>
              </a:solidFill>
              <a:ln w="19050">
                <a:solidFill>
                  <a:schemeClr val="lt1"/>
                </a:solidFill>
              </a:ln>
              <a:effectLst/>
            </c:spPr>
            <c:extLst>
              <c:ext xmlns:c16="http://schemas.microsoft.com/office/drawing/2014/chart" uri="{C3380CC4-5D6E-409C-BE32-E72D297353CC}">
                <c16:uniqueId val="{00000002-9EF6-3442-A979-92E07D1F0671}"/>
              </c:ext>
            </c:extLst>
          </c:dPt>
          <c:dPt>
            <c:idx val="2"/>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9EF6-3442-A979-92E07D1F0671}"/>
              </c:ext>
            </c:extLst>
          </c:dPt>
          <c:dPt>
            <c:idx val="3"/>
            <c:bubble3D val="0"/>
            <c:spPr>
              <a:solidFill>
                <a:srgbClr val="8A8159"/>
              </a:solidFill>
              <a:ln w="19050">
                <a:solidFill>
                  <a:schemeClr val="lt1"/>
                </a:solidFill>
              </a:ln>
              <a:effectLst/>
            </c:spPr>
            <c:extLst>
              <c:ext xmlns:c16="http://schemas.microsoft.com/office/drawing/2014/chart" uri="{C3380CC4-5D6E-409C-BE32-E72D297353CC}">
                <c16:uniqueId val="{00000004-9EF6-3442-A979-92E07D1F0671}"/>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5-9EF6-3442-A979-92E07D1F0671}"/>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0.47461852243541319</c:v>
                </c:pt>
                <c:pt idx="1">
                  <c:v>7.7277534370750869E-2</c:v>
                </c:pt>
                <c:pt idx="2">
                  <c:v>0.44810394319383595</c:v>
                </c:pt>
              </c:numCache>
            </c:numRef>
          </c:val>
          <c:extLst>
            <c:ext xmlns:c16="http://schemas.microsoft.com/office/drawing/2014/chart" uri="{C3380CC4-5D6E-409C-BE32-E72D297353CC}">
              <c16:uniqueId val="{00000000-9EF6-3442-A979-92E07D1F0671}"/>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1-FF29-E14A-8CCD-ED1ED8A27E1B}"/>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2-FF29-E14A-8CCD-ED1ED8A27E1B}"/>
              </c:ext>
            </c:extLst>
          </c:dPt>
          <c:dPt>
            <c:idx val="2"/>
            <c:bubble3D val="0"/>
            <c:spPr>
              <a:solidFill>
                <a:srgbClr val="CB0003"/>
              </a:solidFill>
              <a:ln w="19050">
                <a:solidFill>
                  <a:schemeClr val="lt1"/>
                </a:solidFill>
              </a:ln>
              <a:effectLst/>
            </c:spPr>
            <c:extLst>
              <c:ext xmlns:c16="http://schemas.microsoft.com/office/drawing/2014/chart" uri="{C3380CC4-5D6E-409C-BE32-E72D297353CC}">
                <c16:uniqueId val="{00000003-FF29-E14A-8CCD-ED1ED8A27E1B}"/>
              </c:ext>
            </c:extLst>
          </c:dPt>
          <c:dPt>
            <c:idx val="3"/>
            <c:bubble3D val="0"/>
            <c:spPr>
              <a:solidFill>
                <a:srgbClr val="930106"/>
              </a:solidFill>
              <a:ln w="19050">
                <a:solidFill>
                  <a:schemeClr val="lt1"/>
                </a:solidFill>
              </a:ln>
              <a:effectLst/>
            </c:spPr>
            <c:extLst>
              <c:ext xmlns:c16="http://schemas.microsoft.com/office/drawing/2014/chart" uri="{C3380CC4-5D6E-409C-BE32-E72D297353CC}">
                <c16:uniqueId val="{00000004-FF29-E14A-8CCD-ED1ED8A27E1B}"/>
              </c:ext>
            </c:extLst>
          </c:dPt>
          <c:dPt>
            <c:idx val="4"/>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FF29-E14A-8CCD-ED1ED8A27E1B}"/>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5.035898561861895E-2</c:v>
                </c:pt>
                <c:pt idx="1">
                  <c:v>9.0143813810517073E-2</c:v>
                </c:pt>
                <c:pt idx="2">
                  <c:v>0.22526292677571633</c:v>
                </c:pt>
                <c:pt idx="3">
                  <c:v>0.40229223844549344</c:v>
                </c:pt>
                <c:pt idx="4">
                  <c:v>0.23194203534965419</c:v>
                </c:pt>
              </c:numCache>
            </c:numRef>
          </c:val>
          <c:extLst>
            <c:ext xmlns:c16="http://schemas.microsoft.com/office/drawing/2014/chart" uri="{C3380CC4-5D6E-409C-BE32-E72D297353CC}">
              <c16:uniqueId val="{00000000-FF29-E14A-8CCD-ED1ED8A27E1B}"/>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1-2E3F-1D47-816C-37EE1C2970F3}"/>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2-2E3F-1D47-816C-37EE1C2970F3}"/>
              </c:ext>
            </c:extLst>
          </c:dPt>
          <c:dPt>
            <c:idx val="2"/>
            <c:bubble3D val="0"/>
            <c:spPr>
              <a:solidFill>
                <a:srgbClr val="CB0003"/>
              </a:solidFill>
              <a:ln w="19050">
                <a:solidFill>
                  <a:schemeClr val="lt1"/>
                </a:solidFill>
              </a:ln>
              <a:effectLst/>
            </c:spPr>
            <c:extLst>
              <c:ext xmlns:c16="http://schemas.microsoft.com/office/drawing/2014/chart" uri="{C3380CC4-5D6E-409C-BE32-E72D297353CC}">
                <c16:uniqueId val="{00000003-2E3F-1D47-816C-37EE1C2970F3}"/>
              </c:ext>
            </c:extLst>
          </c:dPt>
          <c:dPt>
            <c:idx val="3"/>
            <c:bubble3D val="0"/>
            <c:spPr>
              <a:solidFill>
                <a:srgbClr val="930106"/>
              </a:solidFill>
              <a:ln w="19050">
                <a:solidFill>
                  <a:schemeClr val="lt1"/>
                </a:solidFill>
              </a:ln>
              <a:effectLst/>
            </c:spPr>
            <c:extLst>
              <c:ext xmlns:c16="http://schemas.microsoft.com/office/drawing/2014/chart" uri="{C3380CC4-5D6E-409C-BE32-E72D297353CC}">
                <c16:uniqueId val="{00000004-2E3F-1D47-816C-37EE1C2970F3}"/>
              </c:ext>
            </c:extLst>
          </c:dPt>
          <c:dPt>
            <c:idx val="4"/>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5-2E3F-1D47-816C-37EE1C2970F3}"/>
              </c:ext>
            </c:extLst>
          </c:dPt>
          <c:cat>
            <c:strRef>
              <c:f>Sheet1!$A$2:$A$6</c:f>
              <c:strCache>
                <c:ptCount val="4"/>
                <c:pt idx="0">
                  <c:v>第 1 四半期</c:v>
                </c:pt>
                <c:pt idx="1">
                  <c:v>第 2 四半期</c:v>
                </c:pt>
                <c:pt idx="2">
                  <c:v>第 3 四半期</c:v>
                </c:pt>
                <c:pt idx="3">
                  <c:v>第 4 四半期</c:v>
                </c:pt>
              </c:strCache>
            </c:strRef>
          </c:cat>
          <c:val>
            <c:numRef>
              <c:f>Sheet1!$B$2:$B$6</c:f>
              <c:numCache>
                <c:formatCode>0.0%</c:formatCode>
                <c:ptCount val="5"/>
                <c:pt idx="0">
                  <c:v>5.1367276023568512E-2</c:v>
                </c:pt>
                <c:pt idx="1">
                  <c:v>8.7626529687263935E-2</c:v>
                </c:pt>
                <c:pt idx="2">
                  <c:v>0.22397643148511859</c:v>
                </c:pt>
                <c:pt idx="3">
                  <c:v>0.40081583320743314</c:v>
                </c:pt>
                <c:pt idx="4">
                  <c:v>0.2362139295966158</c:v>
                </c:pt>
              </c:numCache>
            </c:numRef>
          </c:val>
          <c:extLst>
            <c:ext xmlns:c16="http://schemas.microsoft.com/office/drawing/2014/chart" uri="{C3380CC4-5D6E-409C-BE32-E72D297353CC}">
              <c16:uniqueId val="{00000000-2E3F-1D47-816C-37EE1C2970F3}"/>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dPt>
            <c:idx val="0"/>
            <c:bubble3D val="0"/>
            <c:spPr>
              <a:solidFill>
                <a:srgbClr val="CB0003"/>
              </a:solidFill>
              <a:ln w="19050">
                <a:solidFill>
                  <a:schemeClr val="lt1"/>
                </a:solidFill>
              </a:ln>
              <a:effectLst/>
            </c:spPr>
            <c:extLst>
              <c:ext xmlns:c16="http://schemas.microsoft.com/office/drawing/2014/chart" uri="{C3380CC4-5D6E-409C-BE32-E72D297353CC}">
                <c16:uniqueId val="{00000001-1FBF-FF4E-B963-E618CF03476E}"/>
              </c:ext>
            </c:extLst>
          </c:dPt>
          <c:dPt>
            <c:idx val="1"/>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3-1FBF-FF4E-B963-E618CF0347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63-824F-8B33-F22BA554DB8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63-824F-8B33-F22BA554DB89}"/>
              </c:ext>
            </c:extLst>
          </c:dPt>
          <c:cat>
            <c:strRef>
              <c:f>Sheet1!$A$2:$A$5</c:f>
              <c:strCache>
                <c:ptCount val="2"/>
                <c:pt idx="0">
                  <c:v>第 1 四半期</c:v>
                </c:pt>
                <c:pt idx="1">
                  <c:v>第 2 四半期</c:v>
                </c:pt>
              </c:strCache>
            </c:strRef>
          </c:cat>
          <c:val>
            <c:numRef>
              <c:f>Sheet1!$B$2:$B$5</c:f>
              <c:numCache>
                <c:formatCode>General</c:formatCode>
                <c:ptCount val="4"/>
                <c:pt idx="0">
                  <c:v>70.2</c:v>
                </c:pt>
                <c:pt idx="1">
                  <c:v>29.8</c:v>
                </c:pt>
              </c:numCache>
            </c:numRef>
          </c:val>
          <c:extLst>
            <c:ext xmlns:c16="http://schemas.microsoft.com/office/drawing/2014/chart" uri="{C3380CC4-5D6E-409C-BE32-E72D297353CC}">
              <c16:uniqueId val="{00000000-1FBF-FF4E-B963-E618CF03476E}"/>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9" name="Google Shape;819;p1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1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6" name="Google Shape;94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2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2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7" name="Google Shape;110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6" name="Google Shape;1156;p2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2" name="Google Shape;1192;p2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p2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1" name="Google Shape;1211;p2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6" name="Google Shape;1246;p2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30: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7" name="Google Shape;126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3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9" name="Google Shape;127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0" name="Google Shape;1340;p3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359" name="Google Shape;1359;p3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408" name="Google Shape;1408;p3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444" name="Google Shape;1444;p3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4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2" name="Google Shape;163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3" name="Google Shape;163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1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4"/>
        <p:cNvGrpSpPr/>
        <p:nvPr/>
      </p:nvGrpSpPr>
      <p:grpSpPr>
        <a:xfrm>
          <a:off x="0" y="0"/>
          <a:ext cx="0" cy="0"/>
          <a:chOff x="0" y="0"/>
          <a:chExt cx="0" cy="0"/>
        </a:xfrm>
      </p:grpSpPr>
      <p:sp>
        <p:nvSpPr>
          <p:cNvPr id="15" name="Google Shape;15;p4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chemeClr val="dk1"/>
                </a:solidFill>
                <a:latin typeface="Arial"/>
                <a:ea typeface="Arial"/>
                <a:cs typeface="Arial"/>
                <a:sym typeface="Arial"/>
              </a:defRPr>
            </a:lvl1pPr>
            <a:lvl2pPr marL="0" lvl="1" indent="0" algn="r">
              <a:spcBef>
                <a:spcPts val="0"/>
              </a:spcBef>
              <a:buNone/>
              <a:defRPr sz="1000" b="0" i="0" u="none" strike="noStrike" cap="none">
                <a:solidFill>
                  <a:schemeClr val="dk1"/>
                </a:solidFill>
                <a:latin typeface="Arial"/>
                <a:ea typeface="Arial"/>
                <a:cs typeface="Arial"/>
                <a:sym typeface="Arial"/>
              </a:defRPr>
            </a:lvl2pPr>
            <a:lvl3pPr marL="0" lvl="2" indent="0" algn="r">
              <a:spcBef>
                <a:spcPts val="0"/>
              </a:spcBef>
              <a:buNone/>
              <a:defRPr sz="1000" b="0" i="0" u="none" strike="noStrike" cap="none">
                <a:solidFill>
                  <a:schemeClr val="dk1"/>
                </a:solidFill>
                <a:latin typeface="Arial"/>
                <a:ea typeface="Arial"/>
                <a:cs typeface="Arial"/>
                <a:sym typeface="Arial"/>
              </a:defRPr>
            </a:lvl3pPr>
            <a:lvl4pPr marL="0" lvl="3" indent="0" algn="r">
              <a:spcBef>
                <a:spcPts val="0"/>
              </a:spcBef>
              <a:buNone/>
              <a:defRPr sz="1000" b="0" i="0" u="none" strike="noStrike" cap="none">
                <a:solidFill>
                  <a:schemeClr val="dk1"/>
                </a:solidFill>
                <a:latin typeface="Arial"/>
                <a:ea typeface="Arial"/>
                <a:cs typeface="Arial"/>
                <a:sym typeface="Arial"/>
              </a:defRPr>
            </a:lvl4pPr>
            <a:lvl5pPr marL="0" lvl="4" indent="0" algn="r">
              <a:spcBef>
                <a:spcPts val="0"/>
              </a:spcBef>
              <a:buNone/>
              <a:defRPr sz="1000" b="0" i="0" u="none" strike="noStrike" cap="none">
                <a:solidFill>
                  <a:schemeClr val="dk1"/>
                </a:solidFill>
                <a:latin typeface="Arial"/>
                <a:ea typeface="Arial"/>
                <a:cs typeface="Arial"/>
                <a:sym typeface="Arial"/>
              </a:defRPr>
            </a:lvl5pPr>
            <a:lvl6pPr marL="0" lvl="5" indent="0" algn="r">
              <a:spcBef>
                <a:spcPts val="0"/>
              </a:spcBef>
              <a:buNone/>
              <a:defRPr sz="1000" b="0" i="0" u="none" strike="noStrike" cap="none">
                <a:solidFill>
                  <a:schemeClr val="dk1"/>
                </a:solidFill>
                <a:latin typeface="Arial"/>
                <a:ea typeface="Arial"/>
                <a:cs typeface="Arial"/>
                <a:sym typeface="Arial"/>
              </a:defRPr>
            </a:lvl6pPr>
            <a:lvl7pPr marL="0" lvl="6" indent="0" algn="r">
              <a:spcBef>
                <a:spcPts val="0"/>
              </a:spcBef>
              <a:buNone/>
              <a:defRPr sz="1000" b="0" i="0" u="none" strike="noStrike" cap="none">
                <a:solidFill>
                  <a:schemeClr val="dk1"/>
                </a:solidFill>
                <a:latin typeface="Arial"/>
                <a:ea typeface="Arial"/>
                <a:cs typeface="Arial"/>
                <a:sym typeface="Arial"/>
              </a:defRPr>
            </a:lvl7pPr>
            <a:lvl8pPr marL="0" lvl="7" indent="0" algn="r">
              <a:spcBef>
                <a:spcPts val="0"/>
              </a:spcBef>
              <a:buNone/>
              <a:defRPr sz="1000" b="0" i="0" u="none" strike="noStrike" cap="none">
                <a:solidFill>
                  <a:schemeClr val="dk1"/>
                </a:solidFill>
                <a:latin typeface="Arial"/>
                <a:ea typeface="Arial"/>
                <a:cs typeface="Arial"/>
                <a:sym typeface="Arial"/>
              </a:defRPr>
            </a:lvl8pPr>
            <a:lvl9pPr marL="0" lvl="8" indent="0" algn="r">
              <a:spcBef>
                <a:spcPts val="0"/>
              </a:spcBef>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spTree>
      <p:nvGrpSpPr>
        <p:cNvPr id="1" name="Shape 16"/>
        <p:cNvGrpSpPr/>
        <p:nvPr/>
      </p:nvGrpSpPr>
      <p:grpSpPr>
        <a:xfrm>
          <a:off x="0" y="0"/>
          <a:ext cx="0" cy="0"/>
          <a:chOff x="0" y="0"/>
          <a:chExt cx="0" cy="0"/>
        </a:xfrm>
      </p:grpSpPr>
      <p:sp>
        <p:nvSpPr>
          <p:cNvPr id="17" name="Google Shape;17;p4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Arial"/>
                <a:ea typeface="Arial"/>
                <a:cs typeface="Arial"/>
                <a:sym typeface="Arial"/>
              </a:defRPr>
            </a:lvl1pPr>
            <a:lvl2pPr marL="0" lvl="1" indent="0" algn="r">
              <a:spcBef>
                <a:spcPts val="0"/>
              </a:spcBef>
              <a:buNone/>
              <a:defRPr sz="1000">
                <a:solidFill>
                  <a:schemeClr val="dk1"/>
                </a:solidFill>
                <a:latin typeface="Arial"/>
                <a:ea typeface="Arial"/>
                <a:cs typeface="Arial"/>
                <a:sym typeface="Arial"/>
              </a:defRPr>
            </a:lvl2pPr>
            <a:lvl3pPr marL="0" lvl="2" indent="0" algn="r">
              <a:spcBef>
                <a:spcPts val="0"/>
              </a:spcBef>
              <a:buNone/>
              <a:defRPr sz="1000">
                <a:solidFill>
                  <a:schemeClr val="dk1"/>
                </a:solidFill>
                <a:latin typeface="Arial"/>
                <a:ea typeface="Arial"/>
                <a:cs typeface="Arial"/>
                <a:sym typeface="Arial"/>
              </a:defRPr>
            </a:lvl3pPr>
            <a:lvl4pPr marL="0" lvl="3" indent="0" algn="r">
              <a:spcBef>
                <a:spcPts val="0"/>
              </a:spcBef>
              <a:buNone/>
              <a:defRPr sz="1000">
                <a:solidFill>
                  <a:schemeClr val="dk1"/>
                </a:solidFill>
                <a:latin typeface="Arial"/>
                <a:ea typeface="Arial"/>
                <a:cs typeface="Arial"/>
                <a:sym typeface="Arial"/>
              </a:defRPr>
            </a:lvl4pPr>
            <a:lvl5pPr marL="0" lvl="4" indent="0" algn="r">
              <a:spcBef>
                <a:spcPts val="0"/>
              </a:spcBef>
              <a:buNone/>
              <a:defRPr sz="1000">
                <a:solidFill>
                  <a:schemeClr val="dk1"/>
                </a:solidFill>
                <a:latin typeface="Arial"/>
                <a:ea typeface="Arial"/>
                <a:cs typeface="Arial"/>
                <a:sym typeface="Arial"/>
              </a:defRPr>
            </a:lvl5pPr>
            <a:lvl6pPr marL="0" lvl="5" indent="0" algn="r">
              <a:spcBef>
                <a:spcPts val="0"/>
              </a:spcBef>
              <a:buNone/>
              <a:defRPr sz="1000">
                <a:solidFill>
                  <a:schemeClr val="dk1"/>
                </a:solidFill>
                <a:latin typeface="Arial"/>
                <a:ea typeface="Arial"/>
                <a:cs typeface="Arial"/>
                <a:sym typeface="Arial"/>
              </a:defRPr>
            </a:lvl6pPr>
            <a:lvl7pPr marL="0" lvl="6" indent="0" algn="r">
              <a:spcBef>
                <a:spcPts val="0"/>
              </a:spcBef>
              <a:buNone/>
              <a:defRPr sz="1000">
                <a:solidFill>
                  <a:schemeClr val="dk1"/>
                </a:solidFill>
                <a:latin typeface="Arial"/>
                <a:ea typeface="Arial"/>
                <a:cs typeface="Arial"/>
                <a:sym typeface="Arial"/>
              </a:defRPr>
            </a:lvl7pPr>
            <a:lvl8pPr marL="0" lvl="7" indent="0" algn="r">
              <a:spcBef>
                <a:spcPts val="0"/>
              </a:spcBef>
              <a:buNone/>
              <a:defRPr sz="1000">
                <a:solidFill>
                  <a:schemeClr val="dk1"/>
                </a:solidFill>
                <a:latin typeface="Arial"/>
                <a:ea typeface="Arial"/>
                <a:cs typeface="Arial"/>
                <a:sym typeface="Arial"/>
              </a:defRPr>
            </a:lvl8pPr>
            <a:lvl9pPr marL="0" lvl="8" indent="0" algn="r">
              <a:spcBef>
                <a:spcPts val="0"/>
              </a:spcBef>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18"/>
        <p:cNvGrpSpPr/>
        <p:nvPr/>
      </p:nvGrpSpPr>
      <p:grpSpPr>
        <a:xfrm>
          <a:off x="0" y="0"/>
          <a:ext cx="0" cy="0"/>
          <a:chOff x="0" y="0"/>
          <a:chExt cx="0" cy="0"/>
        </a:xfrm>
      </p:grpSpPr>
      <p:sp>
        <p:nvSpPr>
          <p:cNvPr id="19" name="Google Shape;19;p4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Arial"/>
                <a:ea typeface="Arial"/>
                <a:cs typeface="Arial"/>
                <a:sym typeface="Arial"/>
              </a:defRPr>
            </a:lvl1pPr>
            <a:lvl2pPr marL="0" lvl="1" indent="0" algn="r">
              <a:spcBef>
                <a:spcPts val="0"/>
              </a:spcBef>
              <a:buNone/>
              <a:defRPr sz="1000">
                <a:solidFill>
                  <a:schemeClr val="dk1"/>
                </a:solidFill>
                <a:latin typeface="Arial"/>
                <a:ea typeface="Arial"/>
                <a:cs typeface="Arial"/>
                <a:sym typeface="Arial"/>
              </a:defRPr>
            </a:lvl2pPr>
            <a:lvl3pPr marL="0" lvl="2" indent="0" algn="r">
              <a:spcBef>
                <a:spcPts val="0"/>
              </a:spcBef>
              <a:buNone/>
              <a:defRPr sz="1000">
                <a:solidFill>
                  <a:schemeClr val="dk1"/>
                </a:solidFill>
                <a:latin typeface="Arial"/>
                <a:ea typeface="Arial"/>
                <a:cs typeface="Arial"/>
                <a:sym typeface="Arial"/>
              </a:defRPr>
            </a:lvl3pPr>
            <a:lvl4pPr marL="0" lvl="3" indent="0" algn="r">
              <a:spcBef>
                <a:spcPts val="0"/>
              </a:spcBef>
              <a:buNone/>
              <a:defRPr sz="1000">
                <a:solidFill>
                  <a:schemeClr val="dk1"/>
                </a:solidFill>
                <a:latin typeface="Arial"/>
                <a:ea typeface="Arial"/>
                <a:cs typeface="Arial"/>
                <a:sym typeface="Arial"/>
              </a:defRPr>
            </a:lvl4pPr>
            <a:lvl5pPr marL="0" lvl="4" indent="0" algn="r">
              <a:spcBef>
                <a:spcPts val="0"/>
              </a:spcBef>
              <a:buNone/>
              <a:defRPr sz="1000">
                <a:solidFill>
                  <a:schemeClr val="dk1"/>
                </a:solidFill>
                <a:latin typeface="Arial"/>
                <a:ea typeface="Arial"/>
                <a:cs typeface="Arial"/>
                <a:sym typeface="Arial"/>
              </a:defRPr>
            </a:lvl5pPr>
            <a:lvl6pPr marL="0" lvl="5" indent="0" algn="r">
              <a:spcBef>
                <a:spcPts val="0"/>
              </a:spcBef>
              <a:buNone/>
              <a:defRPr sz="1000">
                <a:solidFill>
                  <a:schemeClr val="dk1"/>
                </a:solidFill>
                <a:latin typeface="Arial"/>
                <a:ea typeface="Arial"/>
                <a:cs typeface="Arial"/>
                <a:sym typeface="Arial"/>
              </a:defRPr>
            </a:lvl6pPr>
            <a:lvl7pPr marL="0" lvl="6" indent="0" algn="r">
              <a:spcBef>
                <a:spcPts val="0"/>
              </a:spcBef>
              <a:buNone/>
              <a:defRPr sz="1000">
                <a:solidFill>
                  <a:schemeClr val="dk1"/>
                </a:solidFill>
                <a:latin typeface="Arial"/>
                <a:ea typeface="Arial"/>
                <a:cs typeface="Arial"/>
                <a:sym typeface="Arial"/>
              </a:defRPr>
            </a:lvl7pPr>
            <a:lvl8pPr marL="0" lvl="7" indent="0" algn="r">
              <a:spcBef>
                <a:spcPts val="0"/>
              </a:spcBef>
              <a:buNone/>
              <a:defRPr sz="1000">
                <a:solidFill>
                  <a:schemeClr val="dk1"/>
                </a:solidFill>
                <a:latin typeface="Arial"/>
                <a:ea typeface="Arial"/>
                <a:cs typeface="Arial"/>
                <a:sym typeface="Arial"/>
              </a:defRPr>
            </a:lvl8pPr>
            <a:lvl9pPr marL="0" lvl="8" indent="0" algn="r">
              <a:spcBef>
                <a:spcPts val="0"/>
              </a:spcBef>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20"/>
        <p:cNvGrpSpPr/>
        <p:nvPr/>
      </p:nvGrpSpPr>
      <p:grpSpPr>
        <a:xfrm>
          <a:off x="0" y="0"/>
          <a:ext cx="0" cy="0"/>
          <a:chOff x="0" y="0"/>
          <a:chExt cx="0" cy="0"/>
        </a:xfrm>
      </p:grpSpPr>
      <p:sp>
        <p:nvSpPr>
          <p:cNvPr id="21" name="Google Shape;21;p4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Arial"/>
                <a:ea typeface="Arial"/>
                <a:cs typeface="Arial"/>
                <a:sym typeface="Arial"/>
              </a:defRPr>
            </a:lvl1pPr>
            <a:lvl2pPr marL="0" lvl="1" indent="0" algn="r">
              <a:spcBef>
                <a:spcPts val="0"/>
              </a:spcBef>
              <a:buNone/>
              <a:defRPr sz="1000">
                <a:solidFill>
                  <a:schemeClr val="dk1"/>
                </a:solidFill>
                <a:latin typeface="Arial"/>
                <a:ea typeface="Arial"/>
                <a:cs typeface="Arial"/>
                <a:sym typeface="Arial"/>
              </a:defRPr>
            </a:lvl2pPr>
            <a:lvl3pPr marL="0" lvl="2" indent="0" algn="r">
              <a:spcBef>
                <a:spcPts val="0"/>
              </a:spcBef>
              <a:buNone/>
              <a:defRPr sz="1000">
                <a:solidFill>
                  <a:schemeClr val="dk1"/>
                </a:solidFill>
                <a:latin typeface="Arial"/>
                <a:ea typeface="Arial"/>
                <a:cs typeface="Arial"/>
                <a:sym typeface="Arial"/>
              </a:defRPr>
            </a:lvl3pPr>
            <a:lvl4pPr marL="0" lvl="3" indent="0" algn="r">
              <a:spcBef>
                <a:spcPts val="0"/>
              </a:spcBef>
              <a:buNone/>
              <a:defRPr sz="1000">
                <a:solidFill>
                  <a:schemeClr val="dk1"/>
                </a:solidFill>
                <a:latin typeface="Arial"/>
                <a:ea typeface="Arial"/>
                <a:cs typeface="Arial"/>
                <a:sym typeface="Arial"/>
              </a:defRPr>
            </a:lvl4pPr>
            <a:lvl5pPr marL="0" lvl="4" indent="0" algn="r">
              <a:spcBef>
                <a:spcPts val="0"/>
              </a:spcBef>
              <a:buNone/>
              <a:defRPr sz="1000">
                <a:solidFill>
                  <a:schemeClr val="dk1"/>
                </a:solidFill>
                <a:latin typeface="Arial"/>
                <a:ea typeface="Arial"/>
                <a:cs typeface="Arial"/>
                <a:sym typeface="Arial"/>
              </a:defRPr>
            </a:lvl5pPr>
            <a:lvl6pPr marL="0" lvl="5" indent="0" algn="r">
              <a:spcBef>
                <a:spcPts val="0"/>
              </a:spcBef>
              <a:buNone/>
              <a:defRPr sz="1000">
                <a:solidFill>
                  <a:schemeClr val="dk1"/>
                </a:solidFill>
                <a:latin typeface="Arial"/>
                <a:ea typeface="Arial"/>
                <a:cs typeface="Arial"/>
                <a:sym typeface="Arial"/>
              </a:defRPr>
            </a:lvl6pPr>
            <a:lvl7pPr marL="0" lvl="6" indent="0" algn="r">
              <a:spcBef>
                <a:spcPts val="0"/>
              </a:spcBef>
              <a:buNone/>
              <a:defRPr sz="1000">
                <a:solidFill>
                  <a:schemeClr val="dk1"/>
                </a:solidFill>
                <a:latin typeface="Arial"/>
                <a:ea typeface="Arial"/>
                <a:cs typeface="Arial"/>
                <a:sym typeface="Arial"/>
              </a:defRPr>
            </a:lvl7pPr>
            <a:lvl8pPr marL="0" lvl="7" indent="0" algn="r">
              <a:spcBef>
                <a:spcPts val="0"/>
              </a:spcBef>
              <a:buNone/>
              <a:defRPr sz="1000">
                <a:solidFill>
                  <a:schemeClr val="dk1"/>
                </a:solidFill>
                <a:latin typeface="Arial"/>
                <a:ea typeface="Arial"/>
                <a:cs typeface="Arial"/>
                <a:sym typeface="Arial"/>
              </a:defRPr>
            </a:lvl8pPr>
            <a:lvl9pPr marL="0" lvl="8" indent="0" algn="r">
              <a:spcBef>
                <a:spcPts val="0"/>
              </a:spcBef>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2"/>
        <p:cNvGrpSpPr/>
        <p:nvPr/>
      </p:nvGrpSpPr>
      <p:grpSpPr>
        <a:xfrm>
          <a:off x="0" y="0"/>
          <a:ext cx="0" cy="0"/>
          <a:chOff x="0" y="0"/>
          <a:chExt cx="0" cy="0"/>
        </a:xfrm>
      </p:grpSpPr>
      <p:sp>
        <p:nvSpPr>
          <p:cNvPr id="23" name="Google Shape;23;p5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Arial"/>
                <a:ea typeface="Arial"/>
                <a:cs typeface="Arial"/>
                <a:sym typeface="Arial"/>
              </a:defRPr>
            </a:lvl1pPr>
            <a:lvl2pPr marL="0" lvl="1" indent="0" algn="r">
              <a:spcBef>
                <a:spcPts val="0"/>
              </a:spcBef>
              <a:buNone/>
              <a:defRPr sz="1000">
                <a:solidFill>
                  <a:schemeClr val="dk1"/>
                </a:solidFill>
                <a:latin typeface="Arial"/>
                <a:ea typeface="Arial"/>
                <a:cs typeface="Arial"/>
                <a:sym typeface="Arial"/>
              </a:defRPr>
            </a:lvl2pPr>
            <a:lvl3pPr marL="0" lvl="2" indent="0" algn="r">
              <a:spcBef>
                <a:spcPts val="0"/>
              </a:spcBef>
              <a:buNone/>
              <a:defRPr sz="1000">
                <a:solidFill>
                  <a:schemeClr val="dk1"/>
                </a:solidFill>
                <a:latin typeface="Arial"/>
                <a:ea typeface="Arial"/>
                <a:cs typeface="Arial"/>
                <a:sym typeface="Arial"/>
              </a:defRPr>
            </a:lvl3pPr>
            <a:lvl4pPr marL="0" lvl="3" indent="0" algn="r">
              <a:spcBef>
                <a:spcPts val="0"/>
              </a:spcBef>
              <a:buNone/>
              <a:defRPr sz="1000">
                <a:solidFill>
                  <a:schemeClr val="dk1"/>
                </a:solidFill>
                <a:latin typeface="Arial"/>
                <a:ea typeface="Arial"/>
                <a:cs typeface="Arial"/>
                <a:sym typeface="Arial"/>
              </a:defRPr>
            </a:lvl4pPr>
            <a:lvl5pPr marL="0" lvl="4" indent="0" algn="r">
              <a:spcBef>
                <a:spcPts val="0"/>
              </a:spcBef>
              <a:buNone/>
              <a:defRPr sz="1000">
                <a:solidFill>
                  <a:schemeClr val="dk1"/>
                </a:solidFill>
                <a:latin typeface="Arial"/>
                <a:ea typeface="Arial"/>
                <a:cs typeface="Arial"/>
                <a:sym typeface="Arial"/>
              </a:defRPr>
            </a:lvl5pPr>
            <a:lvl6pPr marL="0" lvl="5" indent="0" algn="r">
              <a:spcBef>
                <a:spcPts val="0"/>
              </a:spcBef>
              <a:buNone/>
              <a:defRPr sz="1000">
                <a:solidFill>
                  <a:schemeClr val="dk1"/>
                </a:solidFill>
                <a:latin typeface="Arial"/>
                <a:ea typeface="Arial"/>
                <a:cs typeface="Arial"/>
                <a:sym typeface="Arial"/>
              </a:defRPr>
            </a:lvl6pPr>
            <a:lvl7pPr marL="0" lvl="6" indent="0" algn="r">
              <a:spcBef>
                <a:spcPts val="0"/>
              </a:spcBef>
              <a:buNone/>
              <a:defRPr sz="1000">
                <a:solidFill>
                  <a:schemeClr val="dk1"/>
                </a:solidFill>
                <a:latin typeface="Arial"/>
                <a:ea typeface="Arial"/>
                <a:cs typeface="Arial"/>
                <a:sym typeface="Arial"/>
              </a:defRPr>
            </a:lvl7pPr>
            <a:lvl8pPr marL="0" lvl="7" indent="0" algn="r">
              <a:spcBef>
                <a:spcPts val="0"/>
              </a:spcBef>
              <a:buNone/>
              <a:defRPr sz="1000">
                <a:solidFill>
                  <a:schemeClr val="dk1"/>
                </a:solidFill>
                <a:latin typeface="Arial"/>
                <a:ea typeface="Arial"/>
                <a:cs typeface="Arial"/>
                <a:sym typeface="Arial"/>
              </a:defRPr>
            </a:lvl8pPr>
            <a:lvl9pPr marL="0" lvl="8" indent="0" algn="r">
              <a:spcBef>
                <a:spcPts val="0"/>
              </a:spcBef>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Arial"/>
                <a:ea typeface="Arial"/>
                <a:cs typeface="Arial"/>
                <a:sym typeface="Arial"/>
              </a:defRPr>
            </a:lvl1pPr>
            <a:lvl2pPr marL="0" marR="0" lvl="1" indent="0" algn="r" rtl="0">
              <a:spcBef>
                <a:spcPts val="0"/>
              </a:spcBef>
              <a:buNone/>
              <a:defRPr sz="1000" b="0" i="0" u="none" strike="noStrike" cap="none">
                <a:solidFill>
                  <a:schemeClr val="dk1"/>
                </a:solidFill>
                <a:latin typeface="Arial"/>
                <a:ea typeface="Arial"/>
                <a:cs typeface="Arial"/>
                <a:sym typeface="Arial"/>
              </a:defRPr>
            </a:lvl2pPr>
            <a:lvl3pPr marL="0" marR="0" lvl="2" indent="0" algn="r" rtl="0">
              <a:spcBef>
                <a:spcPts val="0"/>
              </a:spcBef>
              <a:buNone/>
              <a:defRPr sz="1000" b="0" i="0" u="none" strike="noStrike" cap="none">
                <a:solidFill>
                  <a:schemeClr val="dk1"/>
                </a:solidFill>
                <a:latin typeface="Arial"/>
                <a:ea typeface="Arial"/>
                <a:cs typeface="Arial"/>
                <a:sym typeface="Arial"/>
              </a:defRPr>
            </a:lvl3pPr>
            <a:lvl4pPr marL="0" marR="0" lvl="3" indent="0" algn="r" rtl="0">
              <a:spcBef>
                <a:spcPts val="0"/>
              </a:spcBef>
              <a:buNone/>
              <a:defRPr sz="1000" b="0" i="0" u="none" strike="noStrike" cap="none">
                <a:solidFill>
                  <a:schemeClr val="dk1"/>
                </a:solidFill>
                <a:latin typeface="Arial"/>
                <a:ea typeface="Arial"/>
                <a:cs typeface="Arial"/>
                <a:sym typeface="Arial"/>
              </a:defRPr>
            </a:lvl4pPr>
            <a:lvl5pPr marL="0" marR="0" lvl="4" indent="0" algn="r" rtl="0">
              <a:spcBef>
                <a:spcPts val="0"/>
              </a:spcBef>
              <a:buNone/>
              <a:defRPr sz="1000" b="0" i="0" u="none" strike="noStrike" cap="none">
                <a:solidFill>
                  <a:schemeClr val="dk1"/>
                </a:solidFill>
                <a:latin typeface="Arial"/>
                <a:ea typeface="Arial"/>
                <a:cs typeface="Arial"/>
                <a:sym typeface="Arial"/>
              </a:defRPr>
            </a:lvl5pPr>
            <a:lvl6pPr marL="0" marR="0" lvl="5" indent="0" algn="r" rtl="0">
              <a:spcBef>
                <a:spcPts val="0"/>
              </a:spcBef>
              <a:buNone/>
              <a:defRPr sz="1000" b="0" i="0" u="none" strike="noStrike" cap="none">
                <a:solidFill>
                  <a:schemeClr val="dk1"/>
                </a:solidFill>
                <a:latin typeface="Arial"/>
                <a:ea typeface="Arial"/>
                <a:cs typeface="Arial"/>
                <a:sym typeface="Arial"/>
              </a:defRPr>
            </a:lvl6pPr>
            <a:lvl7pPr marL="0" marR="0" lvl="6" indent="0" algn="r" rtl="0">
              <a:spcBef>
                <a:spcPts val="0"/>
              </a:spcBef>
              <a:buNone/>
              <a:defRPr sz="1000" b="0" i="0" u="none" strike="noStrike" cap="none">
                <a:solidFill>
                  <a:schemeClr val="dk1"/>
                </a:solidFill>
                <a:latin typeface="Arial"/>
                <a:ea typeface="Arial"/>
                <a:cs typeface="Arial"/>
                <a:sym typeface="Arial"/>
              </a:defRPr>
            </a:lvl7pPr>
            <a:lvl8pPr marL="0" marR="0" lvl="7" indent="0" algn="r" rtl="0">
              <a:spcBef>
                <a:spcPts val="0"/>
              </a:spcBef>
              <a:buNone/>
              <a:defRPr sz="1000" b="0" i="0" u="none" strike="noStrike" cap="none">
                <a:solidFill>
                  <a:schemeClr val="dk1"/>
                </a:solidFill>
                <a:latin typeface="Arial"/>
                <a:ea typeface="Arial"/>
                <a:cs typeface="Arial"/>
                <a:sym typeface="Arial"/>
              </a:defRPr>
            </a:lvl8pPr>
            <a:lvl9pPr marL="0" marR="0" lvl="8" indent="0" algn="r" rtl="0">
              <a:spcBef>
                <a:spcPts val="0"/>
              </a:spcBef>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45"/>
          <p:cNvPicPr preferRelativeResize="0"/>
          <p:nvPr/>
        </p:nvPicPr>
        <p:blipFill rotWithShape="1">
          <a:blip r:embed="rId7">
            <a:alphaModFix amt="28000"/>
          </a:blip>
          <a:srcRect/>
          <a:stretch/>
        </p:blipFill>
        <p:spPr>
          <a:xfrm>
            <a:off x="0" y="0"/>
            <a:ext cx="10691813" cy="7559675"/>
          </a:xfrm>
          <a:prstGeom prst="rect">
            <a:avLst/>
          </a:prstGeom>
          <a:noFill/>
          <a:ln>
            <a:noFill/>
          </a:ln>
        </p:spPr>
      </p:pic>
      <p:pic>
        <p:nvPicPr>
          <p:cNvPr id="12" name="Google Shape;12;p45"/>
          <p:cNvPicPr preferRelativeResize="0"/>
          <p:nvPr/>
        </p:nvPicPr>
        <p:blipFill rotWithShape="1">
          <a:blip r:embed="rId8">
            <a:alphaModFix/>
          </a:blip>
          <a:srcRect/>
          <a:stretch/>
        </p:blipFill>
        <p:spPr>
          <a:xfrm rot="10800000" flipH="1">
            <a:off x="0" y="-2"/>
            <a:ext cx="10691813" cy="7559675"/>
          </a:xfrm>
          <a:prstGeom prst="rect">
            <a:avLst/>
          </a:prstGeom>
          <a:noFill/>
          <a:ln>
            <a:noFill/>
          </a:ln>
        </p:spPr>
      </p:pic>
      <p:sp>
        <p:nvSpPr>
          <p:cNvPr id="13" name="Google Shape;13;p45"/>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40" b="0" i="0" u="none" strike="noStrike" cap="none">
                <a:solidFill>
                  <a:srgbClr val="666666"/>
                </a:solidFill>
                <a:latin typeface="Arial"/>
                <a:ea typeface="Arial"/>
                <a:cs typeface="Arial"/>
                <a:sym typeface="Arial"/>
              </a:rPr>
              <a:t>© JAL Brand Communications. All Rights Reserved.</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51.png"/><Relationship Id="rId5" Type="http://schemas.openxmlformats.org/officeDocument/2006/relationships/image" Target="../media/image42.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0.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4.xml"/><Relationship Id="rId11" Type="http://schemas.openxmlformats.org/officeDocument/2006/relationships/chart" Target="../charts/chart8.xml"/><Relationship Id="rId5" Type="http://schemas.openxmlformats.org/officeDocument/2006/relationships/chart" Target="../charts/chart3.xml"/><Relationship Id="rId10" Type="http://schemas.openxmlformats.org/officeDocument/2006/relationships/chart" Target="../charts/chart7.xml"/><Relationship Id="rId4" Type="http://schemas.openxmlformats.org/officeDocument/2006/relationships/chart" Target="../charts/chart2.xml"/><Relationship Id="rId9" Type="http://schemas.openxmlformats.org/officeDocument/2006/relationships/image" Target="../media/image13.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1"/>
          <p:cNvSpPr/>
          <p:nvPr/>
        </p:nvSpPr>
        <p:spPr>
          <a:xfrm>
            <a:off x="10485746" y="3257293"/>
            <a:ext cx="206336" cy="1045089"/>
          </a:xfrm>
          <a:prstGeom prst="rect">
            <a:avLst/>
          </a:prstGeom>
          <a:solidFill>
            <a:srgbClr val="D3C25A"/>
          </a:solidFill>
          <a:ln w="9525" cap="flat" cmpd="sng">
            <a:solidFill>
              <a:srgbClr val="D3C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 name="Google Shape;29;p1"/>
          <p:cNvSpPr txBox="1"/>
          <p:nvPr/>
        </p:nvSpPr>
        <p:spPr>
          <a:xfrm rot="5400000">
            <a:off x="10100227" y="3633280"/>
            <a:ext cx="1045088" cy="29311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900" b="0" i="0" u="none" strike="noStrike" cap="none" dirty="0">
                <a:solidFill>
                  <a:schemeClr val="lt1"/>
                </a:solidFill>
                <a:latin typeface="Arial"/>
                <a:ea typeface="Arial"/>
                <a:cs typeface="Arial"/>
                <a:sym typeface="Arial"/>
              </a:rPr>
              <a:t>Feb07 , 2024</a:t>
            </a:r>
            <a:endParaRPr dirty="0"/>
          </a:p>
        </p:txBody>
      </p:sp>
      <p:grpSp>
        <p:nvGrpSpPr>
          <p:cNvPr id="30" name="Google Shape;30;p1"/>
          <p:cNvGrpSpPr/>
          <p:nvPr/>
        </p:nvGrpSpPr>
        <p:grpSpPr>
          <a:xfrm>
            <a:off x="0" y="0"/>
            <a:ext cx="107828" cy="1733119"/>
            <a:chOff x="0" y="0"/>
            <a:chExt cx="107828" cy="1733119"/>
          </a:xfrm>
        </p:grpSpPr>
        <p:sp>
          <p:nvSpPr>
            <p:cNvPr id="31" name="Google Shape;31;p1"/>
            <p:cNvSpPr/>
            <p:nvPr/>
          </p:nvSpPr>
          <p:spPr>
            <a:xfrm>
              <a:off x="0" y="0"/>
              <a:ext cx="107828" cy="1461656"/>
            </a:xfrm>
            <a:prstGeom prst="rect">
              <a:avLst/>
            </a:prstGeom>
            <a:solidFill>
              <a:srgbClr val="D3C2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 name="Google Shape;32;p1"/>
            <p:cNvSpPr/>
            <p:nvPr/>
          </p:nvSpPr>
          <p:spPr>
            <a:xfrm>
              <a:off x="0" y="271463"/>
              <a:ext cx="107828" cy="146165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33" name="Google Shape;33;p1"/>
          <p:cNvGrpSpPr/>
          <p:nvPr/>
        </p:nvGrpSpPr>
        <p:grpSpPr>
          <a:xfrm>
            <a:off x="2049560" y="2862031"/>
            <a:ext cx="6592692" cy="1835612"/>
            <a:chOff x="2049560" y="2690711"/>
            <a:chExt cx="6592692" cy="1835612"/>
          </a:xfrm>
        </p:grpSpPr>
        <p:sp>
          <p:nvSpPr>
            <p:cNvPr id="34" name="Google Shape;34;p1"/>
            <p:cNvSpPr txBox="1"/>
            <p:nvPr/>
          </p:nvSpPr>
          <p:spPr>
            <a:xfrm>
              <a:off x="3881625" y="2690711"/>
              <a:ext cx="2928562" cy="45922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800" b="0" i="0" u="none" strike="noStrike" cap="none">
                  <a:solidFill>
                    <a:srgbClr val="D3C25A"/>
                  </a:solidFill>
                  <a:latin typeface="Arial"/>
                  <a:ea typeface="Arial"/>
                  <a:cs typeface="Arial"/>
                  <a:sym typeface="Arial"/>
                </a:rPr>
                <a:t>JAL GROUP MEDIA</a:t>
              </a:r>
              <a:endParaRPr/>
            </a:p>
          </p:txBody>
        </p:sp>
        <p:sp>
          <p:nvSpPr>
            <p:cNvPr id="35" name="Google Shape;35;p1"/>
            <p:cNvSpPr txBox="1"/>
            <p:nvPr/>
          </p:nvSpPr>
          <p:spPr>
            <a:xfrm>
              <a:off x="2049560" y="3157807"/>
              <a:ext cx="6592692" cy="136851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3000" b="1" i="0" u="none" strike="noStrike" cap="none">
                  <a:solidFill>
                    <a:schemeClr val="dk1"/>
                  </a:solidFill>
                  <a:latin typeface="Arial"/>
                  <a:ea typeface="Arial"/>
                  <a:cs typeface="Arial"/>
                  <a:sym typeface="Arial"/>
                </a:rPr>
                <a:t> </a:t>
              </a:r>
              <a:r>
                <a:rPr lang="en-US" sz="3000" b="0" i="0" u="none" strike="noStrike" cap="none">
                  <a:solidFill>
                    <a:schemeClr val="dk1"/>
                  </a:solidFill>
                  <a:latin typeface="Arial"/>
                  <a:ea typeface="Arial"/>
                  <a:cs typeface="Arial"/>
                  <a:sym typeface="Arial"/>
                </a:rPr>
                <a:t>JAL Brand Communications</a:t>
              </a:r>
              <a:endParaRPr/>
            </a:p>
            <a:p>
              <a:pPr marL="0" marR="0" lvl="0" indent="0" algn="ctr" rtl="0">
                <a:lnSpc>
                  <a:spcPct val="145000"/>
                </a:lnSpc>
                <a:spcBef>
                  <a:spcPts val="0"/>
                </a:spcBef>
                <a:spcAft>
                  <a:spcPts val="0"/>
                </a:spcAft>
                <a:buNone/>
              </a:pPr>
              <a:r>
                <a:rPr lang="en-US" sz="3000" b="0" i="0" u="none" strike="noStrike" cap="none">
                  <a:solidFill>
                    <a:schemeClr val="dk1"/>
                  </a:solidFill>
                  <a:latin typeface="Arial"/>
                  <a:ea typeface="Arial"/>
                  <a:cs typeface="Arial"/>
                  <a:sym typeface="Arial"/>
                </a:rPr>
                <a:t>Introduction to the Media We Offer</a:t>
              </a:r>
              <a:endParaRPr/>
            </a:p>
          </p:txBody>
        </p:sp>
      </p:grpSp>
      <p:pic>
        <p:nvPicPr>
          <p:cNvPr id="36" name="Google Shape;36;p1"/>
          <p:cNvPicPr preferRelativeResize="0"/>
          <p:nvPr/>
        </p:nvPicPr>
        <p:blipFill rotWithShape="1">
          <a:blip r:embed="rId3">
            <a:alphaModFix/>
          </a:blip>
          <a:srcRect/>
          <a:stretch/>
        </p:blipFill>
        <p:spPr>
          <a:xfrm>
            <a:off x="8592415" y="281678"/>
            <a:ext cx="1835799" cy="1025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grpSp>
        <p:nvGrpSpPr>
          <p:cNvPr id="821" name="Google Shape;821;p14"/>
          <p:cNvGrpSpPr/>
          <p:nvPr/>
        </p:nvGrpSpPr>
        <p:grpSpPr>
          <a:xfrm>
            <a:off x="5376164" y="2576254"/>
            <a:ext cx="4541559" cy="1764000"/>
            <a:chOff x="1054829" y="5101730"/>
            <a:chExt cx="4541559" cy="1764000"/>
          </a:xfrm>
        </p:grpSpPr>
        <p:graphicFrame>
          <p:nvGraphicFramePr>
            <p:cNvPr id="822" name="Google Shape;822;p14"/>
            <p:cNvGraphicFramePr/>
            <p:nvPr/>
          </p:nvGraphicFramePr>
          <p:xfrm>
            <a:off x="1054829" y="5101730"/>
            <a:ext cx="2646000" cy="1764000"/>
          </p:xfrm>
          <a:graphic>
            <a:graphicData uri="http://schemas.openxmlformats.org/drawingml/2006/chart">
              <c:chart xmlns:c="http://schemas.openxmlformats.org/drawingml/2006/chart" xmlns:r="http://schemas.openxmlformats.org/officeDocument/2006/relationships" r:id="rId3"/>
            </a:graphicData>
          </a:graphic>
        </p:graphicFrame>
        <p:sp>
          <p:nvSpPr>
            <p:cNvPr id="823" name="Google Shape;823;p14"/>
            <p:cNvSpPr txBox="1"/>
            <p:nvPr/>
          </p:nvSpPr>
          <p:spPr>
            <a:xfrm>
              <a:off x="3277728" y="5428187"/>
              <a:ext cx="2318660" cy="856901"/>
            </a:xfrm>
            <a:prstGeom prst="rect">
              <a:avLst/>
            </a:prstGeom>
            <a:noFill/>
            <a:ln>
              <a:noFill/>
            </a:ln>
          </p:spPr>
          <p:txBody>
            <a:bodyPr spcFirstLastPara="1" wrap="square" lIns="91425" tIns="45700" rIns="91425" bIns="45700" anchor="t" anchorCtr="0">
              <a:spAutoFit/>
            </a:bodyPr>
            <a:lstStyle/>
            <a:p>
              <a:pPr marL="165100" marR="0" lvl="0" indent="-165100" algn="l" rtl="0">
                <a:lnSpc>
                  <a:spcPct val="145000"/>
                </a:lnSpc>
                <a:spcBef>
                  <a:spcPts val="0"/>
                </a:spcBef>
                <a:spcAft>
                  <a:spcPts val="0"/>
                </a:spcAft>
                <a:buNone/>
              </a:pPr>
              <a:r>
                <a:rPr lang="en-US" sz="1000">
                  <a:solidFill>
                    <a:srgbClr val="CB0003"/>
                  </a:solidFill>
                  <a:latin typeface="Arial"/>
                  <a:ea typeface="Arial"/>
                  <a:cs typeface="Arial"/>
                  <a:sym typeface="Arial"/>
                </a:rPr>
                <a:t>■</a:t>
              </a:r>
              <a:r>
                <a:rPr lang="en-US" sz="1000">
                  <a:solidFill>
                    <a:schemeClr val="dk1"/>
                  </a:solidFill>
                  <a:latin typeface="Arial"/>
                  <a:ea typeface="Arial"/>
                  <a:cs typeface="Arial"/>
                  <a:sym typeface="Arial"/>
                </a:rPr>
                <a:t> I have become interested in a product or service</a:t>
              </a:r>
              <a:endParaRPr/>
            </a:p>
            <a:p>
              <a:pPr marL="165100" marR="0" lvl="0" indent="-165100" algn="l" rtl="0">
                <a:lnSpc>
                  <a:spcPct val="145000"/>
                </a:lnSpc>
                <a:spcBef>
                  <a:spcPts val="900"/>
                </a:spcBef>
                <a:spcAft>
                  <a:spcPts val="0"/>
                </a:spcAft>
                <a:buNone/>
              </a:pPr>
              <a:r>
                <a:rPr lang="en-US" sz="1000">
                  <a:solidFill>
                    <a:schemeClr val="dk1"/>
                  </a:solidFill>
                  <a:latin typeface="Arial"/>
                  <a:ea typeface="Arial"/>
                  <a:cs typeface="Arial"/>
                  <a:sym typeface="Arial"/>
                </a:rPr>
                <a:t>■ I have never become interested</a:t>
              </a:r>
              <a:endParaRPr/>
            </a:p>
          </p:txBody>
        </p:sp>
        <p:sp>
          <p:nvSpPr>
            <p:cNvPr id="824" name="Google Shape;824;p14"/>
            <p:cNvSpPr txBox="1"/>
            <p:nvPr/>
          </p:nvSpPr>
          <p:spPr>
            <a:xfrm>
              <a:off x="1741045" y="5544184"/>
              <a:ext cx="1335298" cy="50860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2400" b="1">
                  <a:solidFill>
                    <a:schemeClr val="dk1"/>
                  </a:solidFill>
                  <a:latin typeface="Arial"/>
                  <a:ea typeface="Arial"/>
                  <a:cs typeface="Arial"/>
                  <a:sym typeface="Arial"/>
                </a:rPr>
                <a:t>87.1</a:t>
              </a:r>
              <a:r>
                <a:rPr lang="en-US" sz="1400">
                  <a:solidFill>
                    <a:schemeClr val="dk1"/>
                  </a:solidFill>
                  <a:latin typeface="Arial"/>
                  <a:ea typeface="Arial"/>
                  <a:cs typeface="Arial"/>
                  <a:sym typeface="Arial"/>
                </a:rPr>
                <a:t>%</a:t>
              </a:r>
              <a:endParaRPr sz="1600" baseline="30000">
                <a:solidFill>
                  <a:schemeClr val="dk1"/>
                </a:solidFill>
                <a:latin typeface="Arial"/>
                <a:ea typeface="Arial"/>
                <a:cs typeface="Arial"/>
                <a:sym typeface="Arial"/>
              </a:endParaRPr>
            </a:p>
          </p:txBody>
        </p:sp>
        <p:sp>
          <p:nvSpPr>
            <p:cNvPr id="825" name="Google Shape;825;p14"/>
            <p:cNvSpPr txBox="1"/>
            <p:nvPr/>
          </p:nvSpPr>
          <p:spPr>
            <a:xfrm>
              <a:off x="1635395" y="5978391"/>
              <a:ext cx="1546599" cy="60157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900" b="1">
                  <a:solidFill>
                    <a:schemeClr val="dk1"/>
                  </a:solidFill>
                  <a:latin typeface="Arial"/>
                  <a:ea typeface="Arial"/>
                  <a:cs typeface="Arial"/>
                  <a:sym typeface="Arial"/>
                </a:rPr>
                <a:t>Have become </a:t>
              </a:r>
              <a:br>
                <a:rPr lang="en-US" sz="900" b="1">
                  <a:solidFill>
                    <a:schemeClr val="dk1"/>
                  </a:solidFill>
                  <a:latin typeface="Arial"/>
                  <a:ea typeface="Arial"/>
                  <a:cs typeface="Arial"/>
                  <a:sym typeface="Arial"/>
                </a:rPr>
              </a:br>
              <a:r>
                <a:rPr lang="en-US" sz="900" b="1">
                  <a:solidFill>
                    <a:schemeClr val="dk1"/>
                  </a:solidFill>
                  <a:latin typeface="Arial"/>
                  <a:ea typeface="Arial"/>
                  <a:cs typeface="Arial"/>
                  <a:sym typeface="Arial"/>
                </a:rPr>
                <a:t>interested</a:t>
              </a:r>
              <a:endParaRPr/>
            </a:p>
            <a:p>
              <a:pPr marL="0" marR="0" lvl="0" indent="0" algn="ctr" rtl="0">
                <a:lnSpc>
                  <a:spcPct val="125000"/>
                </a:lnSpc>
                <a:spcBef>
                  <a:spcPts val="0"/>
                </a:spcBef>
                <a:spcAft>
                  <a:spcPts val="0"/>
                </a:spcAft>
                <a:buNone/>
              </a:pPr>
              <a:endParaRPr sz="900" b="1">
                <a:solidFill>
                  <a:schemeClr val="dk1"/>
                </a:solidFill>
                <a:latin typeface="Arial"/>
                <a:ea typeface="Arial"/>
                <a:cs typeface="Arial"/>
                <a:sym typeface="Arial"/>
              </a:endParaRPr>
            </a:p>
          </p:txBody>
        </p:sp>
      </p:grpSp>
      <p:sp>
        <p:nvSpPr>
          <p:cNvPr id="826" name="Google Shape;826;p14"/>
          <p:cNvSpPr/>
          <p:nvPr/>
        </p:nvSpPr>
        <p:spPr>
          <a:xfrm>
            <a:off x="118470" y="99759"/>
            <a:ext cx="263236" cy="206794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7" name="Google Shape;827;p14"/>
          <p:cNvSpPr txBox="1"/>
          <p:nvPr/>
        </p:nvSpPr>
        <p:spPr>
          <a:xfrm rot="5400000">
            <a:off x="-714179" y="955326"/>
            <a:ext cx="1994636" cy="430118"/>
          </a:xfrm>
          <a:prstGeom prst="rect">
            <a:avLst/>
          </a:prstGeom>
          <a:noFill/>
          <a:ln>
            <a:noFill/>
          </a:ln>
        </p:spPr>
        <p:txBody>
          <a:bodyPr spcFirstLastPara="1" wrap="square" lIns="91425" tIns="45700" rIns="91425" bIns="45700" anchor="ctr" anchorCtr="0">
            <a:spAutoFit/>
          </a:bodyPr>
          <a:lstStyle/>
          <a:p>
            <a:pPr marL="0" marR="0" lvl="0" indent="0" algn="l" rtl="0">
              <a:lnSpc>
                <a:spcPct val="145000"/>
              </a:lnSpc>
              <a:spcBef>
                <a:spcPts val="0"/>
              </a:spcBef>
              <a:spcAft>
                <a:spcPts val="0"/>
              </a:spcAft>
              <a:buNone/>
            </a:pPr>
            <a:r>
              <a:rPr lang="en-US" sz="1100">
                <a:solidFill>
                  <a:schemeClr val="lt1"/>
                </a:solidFill>
                <a:latin typeface="Arial"/>
                <a:ea typeface="Arial"/>
                <a:cs typeface="Arial"/>
                <a:sym typeface="Arial"/>
              </a:rPr>
              <a:t>Response to In-Flight Media </a:t>
            </a:r>
            <a:endParaRPr/>
          </a:p>
        </p:txBody>
      </p:sp>
      <p:sp>
        <p:nvSpPr>
          <p:cNvPr id="828" name="Google Shape;828;p14"/>
          <p:cNvSpPr txBox="1"/>
          <p:nvPr/>
        </p:nvSpPr>
        <p:spPr>
          <a:xfrm>
            <a:off x="1099604" y="881467"/>
            <a:ext cx="5332527"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Response to In-Flight Media Ad </a:t>
            </a:r>
            <a:endParaRPr/>
          </a:p>
        </p:txBody>
      </p:sp>
      <p:sp>
        <p:nvSpPr>
          <p:cNvPr id="829" name="Google Shape;829;p14"/>
          <p:cNvSpPr txBox="1"/>
          <p:nvPr/>
        </p:nvSpPr>
        <p:spPr>
          <a:xfrm>
            <a:off x="1099604" y="642211"/>
            <a:ext cx="1899371"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rgbClr val="CB0003"/>
                </a:solidFill>
                <a:latin typeface="Arial"/>
                <a:ea typeface="Arial"/>
                <a:cs typeface="Arial"/>
                <a:sym typeface="Arial"/>
              </a:rPr>
              <a:t>Response to In-Flight Media </a:t>
            </a:r>
            <a:endParaRPr/>
          </a:p>
        </p:txBody>
      </p:sp>
      <p:sp>
        <p:nvSpPr>
          <p:cNvPr id="830" name="Google Shape;830;p14"/>
          <p:cNvSpPr txBox="1"/>
          <p:nvPr/>
        </p:nvSpPr>
        <p:spPr>
          <a:xfrm>
            <a:off x="1083828" y="1974771"/>
            <a:ext cx="4110666" cy="45724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100">
                <a:solidFill>
                  <a:schemeClr val="dk1"/>
                </a:solidFill>
                <a:latin typeface="Arial"/>
                <a:ea typeface="Arial"/>
                <a:cs typeface="Arial"/>
                <a:sym typeface="Arial"/>
              </a:rPr>
              <a:t>What are the things you saw in-flight that you remember more compared to other media and magazines?</a:t>
            </a:r>
            <a:endParaRPr/>
          </a:p>
        </p:txBody>
      </p:sp>
      <p:grpSp>
        <p:nvGrpSpPr>
          <p:cNvPr id="831" name="Google Shape;831;p14"/>
          <p:cNvGrpSpPr/>
          <p:nvPr/>
        </p:nvGrpSpPr>
        <p:grpSpPr>
          <a:xfrm>
            <a:off x="947061" y="2688007"/>
            <a:ext cx="4613524" cy="1568804"/>
            <a:chOff x="1180935" y="2439422"/>
            <a:chExt cx="4078193" cy="1923184"/>
          </a:xfrm>
        </p:grpSpPr>
        <p:cxnSp>
          <p:nvCxnSpPr>
            <p:cNvPr id="832" name="Google Shape;832;p14"/>
            <p:cNvCxnSpPr/>
            <p:nvPr/>
          </p:nvCxnSpPr>
          <p:spPr>
            <a:xfrm>
              <a:off x="2403538"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833" name="Google Shape;833;p14"/>
            <p:cNvCxnSpPr/>
            <p:nvPr/>
          </p:nvCxnSpPr>
          <p:spPr>
            <a:xfrm>
              <a:off x="3036533"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834" name="Google Shape;834;p14"/>
            <p:cNvCxnSpPr/>
            <p:nvPr/>
          </p:nvCxnSpPr>
          <p:spPr>
            <a:xfrm>
              <a:off x="3669527"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835" name="Google Shape;835;p14"/>
            <p:cNvCxnSpPr/>
            <p:nvPr/>
          </p:nvCxnSpPr>
          <p:spPr>
            <a:xfrm>
              <a:off x="4302522" y="243942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836" name="Google Shape;836;p14"/>
            <p:cNvCxnSpPr/>
            <p:nvPr/>
          </p:nvCxnSpPr>
          <p:spPr>
            <a:xfrm>
              <a:off x="4935516" y="2439422"/>
              <a:ext cx="0" cy="1676717"/>
            </a:xfrm>
            <a:prstGeom prst="straightConnector1">
              <a:avLst/>
            </a:prstGeom>
            <a:noFill/>
            <a:ln w="9525" cap="flat" cmpd="sng">
              <a:solidFill>
                <a:srgbClr val="D8D8D8"/>
              </a:solidFill>
              <a:prstDash val="solid"/>
              <a:miter lim="800000"/>
              <a:headEnd type="none" w="sm" len="sm"/>
              <a:tailEnd type="none" w="sm" len="sm"/>
            </a:ln>
          </p:spPr>
        </p:cxnSp>
        <p:sp>
          <p:nvSpPr>
            <p:cNvPr id="837" name="Google Shape;837;p14"/>
            <p:cNvSpPr txBox="1"/>
            <p:nvPr/>
          </p:nvSpPr>
          <p:spPr>
            <a:xfrm>
              <a:off x="1431586" y="2629561"/>
              <a:ext cx="923656"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magazine</a:t>
              </a:r>
              <a:endParaRPr/>
            </a:p>
          </p:txBody>
        </p:sp>
        <p:sp>
          <p:nvSpPr>
            <p:cNvPr id="838" name="Google Shape;838;p14"/>
            <p:cNvSpPr txBox="1"/>
            <p:nvPr/>
          </p:nvSpPr>
          <p:spPr>
            <a:xfrm>
              <a:off x="1180935" y="2927310"/>
              <a:ext cx="1174307"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entertainment</a:t>
              </a:r>
              <a:endParaRPr/>
            </a:p>
          </p:txBody>
        </p:sp>
        <p:sp>
          <p:nvSpPr>
            <p:cNvPr id="839" name="Google Shape;839;p14"/>
            <p:cNvSpPr txBox="1"/>
            <p:nvPr/>
          </p:nvSpPr>
          <p:spPr>
            <a:xfrm>
              <a:off x="2211114"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0</a:t>
              </a:r>
              <a:endParaRPr/>
            </a:p>
          </p:txBody>
        </p:sp>
        <p:sp>
          <p:nvSpPr>
            <p:cNvPr id="840" name="Google Shape;840;p14"/>
            <p:cNvSpPr txBox="1"/>
            <p:nvPr/>
          </p:nvSpPr>
          <p:spPr>
            <a:xfrm>
              <a:off x="2843565"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20</a:t>
              </a:r>
              <a:endParaRPr/>
            </a:p>
          </p:txBody>
        </p:sp>
        <p:sp>
          <p:nvSpPr>
            <p:cNvPr id="841" name="Google Shape;841;p14"/>
            <p:cNvSpPr txBox="1"/>
            <p:nvPr/>
          </p:nvSpPr>
          <p:spPr>
            <a:xfrm>
              <a:off x="3476016"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40</a:t>
              </a:r>
              <a:endParaRPr/>
            </a:p>
          </p:txBody>
        </p:sp>
        <p:sp>
          <p:nvSpPr>
            <p:cNvPr id="842" name="Google Shape;842;p14"/>
            <p:cNvSpPr txBox="1"/>
            <p:nvPr/>
          </p:nvSpPr>
          <p:spPr>
            <a:xfrm>
              <a:off x="4108467"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60</a:t>
              </a:r>
              <a:endParaRPr/>
            </a:p>
          </p:txBody>
        </p:sp>
        <p:sp>
          <p:nvSpPr>
            <p:cNvPr id="843" name="Google Shape;843;p14"/>
            <p:cNvSpPr txBox="1"/>
            <p:nvPr/>
          </p:nvSpPr>
          <p:spPr>
            <a:xfrm>
              <a:off x="4740919" y="4092199"/>
              <a:ext cx="380431" cy="26741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80</a:t>
              </a:r>
              <a:endParaRPr/>
            </a:p>
          </p:txBody>
        </p:sp>
        <p:sp>
          <p:nvSpPr>
            <p:cNvPr id="844" name="Google Shape;844;p14"/>
            <p:cNvSpPr txBox="1"/>
            <p:nvPr/>
          </p:nvSpPr>
          <p:spPr>
            <a:xfrm>
              <a:off x="1182940" y="3225059"/>
              <a:ext cx="1172302"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reading materials</a:t>
              </a:r>
              <a:endParaRPr/>
            </a:p>
          </p:txBody>
        </p:sp>
        <p:sp>
          <p:nvSpPr>
            <p:cNvPr id="845" name="Google Shape;845;p14"/>
            <p:cNvSpPr txBox="1"/>
            <p:nvPr/>
          </p:nvSpPr>
          <p:spPr>
            <a:xfrm>
              <a:off x="1182940" y="3522808"/>
              <a:ext cx="1172302"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Other</a:t>
              </a:r>
              <a:endParaRPr/>
            </a:p>
          </p:txBody>
        </p:sp>
        <p:sp>
          <p:nvSpPr>
            <p:cNvPr id="846" name="Google Shape;846;p14"/>
            <p:cNvSpPr txBox="1"/>
            <p:nvPr/>
          </p:nvSpPr>
          <p:spPr>
            <a:xfrm>
              <a:off x="1182940" y="3820556"/>
              <a:ext cx="1172302" cy="26741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Nothing comes to mind</a:t>
              </a:r>
              <a:endParaRPr/>
            </a:p>
          </p:txBody>
        </p:sp>
        <p:sp>
          <p:nvSpPr>
            <p:cNvPr id="847" name="Google Shape;847;p14"/>
            <p:cNvSpPr/>
            <p:nvPr/>
          </p:nvSpPr>
          <p:spPr>
            <a:xfrm>
              <a:off x="2403538" y="2995034"/>
              <a:ext cx="2187503"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8" name="Google Shape;848;p14"/>
            <p:cNvSpPr/>
            <p:nvPr/>
          </p:nvSpPr>
          <p:spPr>
            <a:xfrm>
              <a:off x="2403539" y="3294285"/>
              <a:ext cx="296174"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9" name="Google Shape;849;p14"/>
            <p:cNvSpPr/>
            <p:nvPr/>
          </p:nvSpPr>
          <p:spPr>
            <a:xfrm>
              <a:off x="2403537" y="2695783"/>
              <a:ext cx="2031925"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0" name="Google Shape;850;p14"/>
            <p:cNvSpPr/>
            <p:nvPr/>
          </p:nvSpPr>
          <p:spPr>
            <a:xfrm>
              <a:off x="2403539" y="3593537"/>
              <a:ext cx="110277"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1" name="Google Shape;851;p14"/>
            <p:cNvSpPr/>
            <p:nvPr/>
          </p:nvSpPr>
          <p:spPr>
            <a:xfrm>
              <a:off x="2403538" y="3892789"/>
              <a:ext cx="81801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2" name="Google Shape;852;p14"/>
            <p:cNvSpPr txBox="1"/>
            <p:nvPr/>
          </p:nvSpPr>
          <p:spPr>
            <a:xfrm>
              <a:off x="4878697" y="4117675"/>
              <a:ext cx="380431" cy="24493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600">
                  <a:solidFill>
                    <a:schemeClr val="dk1"/>
                  </a:solidFill>
                  <a:latin typeface="Arial"/>
                  <a:ea typeface="Arial"/>
                  <a:cs typeface="Arial"/>
                  <a:sym typeface="Arial"/>
                </a:rPr>
                <a:t>(%)</a:t>
              </a:r>
              <a:endParaRPr/>
            </a:p>
          </p:txBody>
        </p:sp>
      </p:grpSp>
      <p:sp>
        <p:nvSpPr>
          <p:cNvPr id="853" name="Google Shape;853;p14"/>
          <p:cNvSpPr txBox="1"/>
          <p:nvPr/>
        </p:nvSpPr>
        <p:spPr>
          <a:xfrm>
            <a:off x="1083827" y="1469476"/>
            <a:ext cx="8786066" cy="3252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300">
                <a:solidFill>
                  <a:schemeClr val="dk1"/>
                </a:solidFill>
                <a:latin typeface="Arial"/>
                <a:ea typeface="Arial"/>
                <a:cs typeface="Arial"/>
                <a:sym typeface="Arial"/>
              </a:rPr>
              <a:t>Conclusion: In-flight experiences and ads tend to remain in the mind of the users and definitely lead to the next action</a:t>
            </a:r>
            <a:endParaRPr/>
          </a:p>
        </p:txBody>
      </p:sp>
      <p:graphicFrame>
        <p:nvGraphicFramePr>
          <p:cNvPr id="854" name="Google Shape;854;p14"/>
          <p:cNvGraphicFramePr/>
          <p:nvPr/>
        </p:nvGraphicFramePr>
        <p:xfrm>
          <a:off x="829974" y="5082350"/>
          <a:ext cx="2646000" cy="1764000"/>
        </p:xfrm>
        <a:graphic>
          <a:graphicData uri="http://schemas.openxmlformats.org/drawingml/2006/chart">
            <c:chart xmlns:c="http://schemas.openxmlformats.org/drawingml/2006/chart" xmlns:r="http://schemas.openxmlformats.org/officeDocument/2006/relationships" r:id="rId4"/>
          </a:graphicData>
        </a:graphic>
      </p:graphicFrame>
      <p:sp>
        <p:nvSpPr>
          <p:cNvPr id="855" name="Google Shape;855;p14"/>
          <p:cNvSpPr txBox="1"/>
          <p:nvPr/>
        </p:nvSpPr>
        <p:spPr>
          <a:xfrm>
            <a:off x="3147629" y="5421214"/>
            <a:ext cx="1826723" cy="1080039"/>
          </a:xfrm>
          <a:prstGeom prst="rect">
            <a:avLst/>
          </a:prstGeom>
          <a:noFill/>
          <a:ln>
            <a:noFill/>
          </a:ln>
        </p:spPr>
        <p:txBody>
          <a:bodyPr spcFirstLastPara="1" wrap="square" lIns="91425" tIns="45700" rIns="91425" bIns="45700" anchor="t" anchorCtr="0">
            <a:spAutoFit/>
          </a:bodyPr>
          <a:lstStyle/>
          <a:p>
            <a:pPr marL="171450" marR="0" lvl="0" indent="-165100" algn="l" rtl="0">
              <a:lnSpc>
                <a:spcPct val="145000"/>
              </a:lnSpc>
              <a:spcBef>
                <a:spcPts val="0"/>
              </a:spcBef>
              <a:spcAft>
                <a:spcPts val="0"/>
              </a:spcAft>
              <a:buNone/>
            </a:pPr>
            <a:r>
              <a:rPr lang="en-US" sz="1000">
                <a:solidFill>
                  <a:srgbClr val="CB0003"/>
                </a:solidFill>
                <a:latin typeface="Arial"/>
                <a:ea typeface="Arial"/>
                <a:cs typeface="Arial"/>
                <a:sym typeface="Arial"/>
              </a:rPr>
              <a:t>■</a:t>
            </a:r>
            <a:r>
              <a:rPr lang="en-US" sz="1000">
                <a:solidFill>
                  <a:schemeClr val="dk1"/>
                </a:solidFill>
                <a:latin typeface="Arial"/>
                <a:ea typeface="Arial"/>
                <a:cs typeface="Arial"/>
                <a:sym typeface="Arial"/>
              </a:rPr>
              <a:t> I have researched </a:t>
            </a:r>
            <a:br>
              <a:rPr lang="en-US" sz="1000">
                <a:solidFill>
                  <a:schemeClr val="dk1"/>
                </a:solidFill>
                <a:latin typeface="Arial"/>
                <a:ea typeface="Arial"/>
                <a:cs typeface="Arial"/>
                <a:sym typeface="Arial"/>
              </a:rPr>
            </a:br>
            <a:r>
              <a:rPr lang="en-US" sz="1000">
                <a:solidFill>
                  <a:schemeClr val="dk1"/>
                </a:solidFill>
                <a:latin typeface="Arial"/>
                <a:ea typeface="Arial"/>
                <a:cs typeface="Arial"/>
                <a:sym typeface="Arial"/>
              </a:rPr>
              <a:t>a product or service</a:t>
            </a:r>
            <a:endParaRPr/>
          </a:p>
          <a:p>
            <a:pPr marL="171450" marR="0" lvl="0" indent="-165100" algn="l" rtl="0">
              <a:lnSpc>
                <a:spcPct val="145000"/>
              </a:lnSpc>
              <a:spcBef>
                <a:spcPts val="900"/>
              </a:spcBef>
              <a:spcAft>
                <a:spcPts val="0"/>
              </a:spcAft>
              <a:buNone/>
            </a:pPr>
            <a:r>
              <a:rPr lang="en-US" sz="1000">
                <a:solidFill>
                  <a:srgbClr val="262626"/>
                </a:solidFill>
                <a:latin typeface="Arial"/>
                <a:ea typeface="Arial"/>
                <a:cs typeface="Arial"/>
                <a:sym typeface="Arial"/>
              </a:rPr>
              <a:t>■</a:t>
            </a:r>
            <a:r>
              <a:rPr lang="en-US" sz="1000">
                <a:solidFill>
                  <a:schemeClr val="dk1"/>
                </a:solidFill>
                <a:latin typeface="Arial"/>
                <a:ea typeface="Arial"/>
                <a:cs typeface="Arial"/>
                <a:sym typeface="Arial"/>
              </a:rPr>
              <a:t> I have never researched a product or service</a:t>
            </a:r>
            <a:endParaRPr/>
          </a:p>
        </p:txBody>
      </p:sp>
      <p:sp>
        <p:nvSpPr>
          <p:cNvPr id="856" name="Google Shape;856;p14"/>
          <p:cNvSpPr txBox="1"/>
          <p:nvPr/>
        </p:nvSpPr>
        <p:spPr>
          <a:xfrm>
            <a:off x="1510222" y="5591452"/>
            <a:ext cx="1335298" cy="50860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2400" b="1">
                <a:solidFill>
                  <a:schemeClr val="dk1"/>
                </a:solidFill>
                <a:latin typeface="Arial"/>
                <a:ea typeface="Arial"/>
                <a:cs typeface="Arial"/>
                <a:sym typeface="Arial"/>
              </a:rPr>
              <a:t>82.7</a:t>
            </a:r>
            <a:r>
              <a:rPr lang="en-US" sz="1400">
                <a:solidFill>
                  <a:schemeClr val="dk1"/>
                </a:solidFill>
                <a:latin typeface="Arial"/>
                <a:ea typeface="Arial"/>
                <a:cs typeface="Arial"/>
                <a:sym typeface="Arial"/>
              </a:rPr>
              <a:t>%</a:t>
            </a:r>
            <a:endParaRPr sz="1600" baseline="30000">
              <a:solidFill>
                <a:schemeClr val="dk1"/>
              </a:solidFill>
              <a:latin typeface="Arial"/>
              <a:ea typeface="Arial"/>
              <a:cs typeface="Arial"/>
              <a:sym typeface="Arial"/>
            </a:endParaRPr>
          </a:p>
        </p:txBody>
      </p:sp>
      <p:sp>
        <p:nvSpPr>
          <p:cNvPr id="857" name="Google Shape;857;p14"/>
          <p:cNvSpPr txBox="1"/>
          <p:nvPr/>
        </p:nvSpPr>
        <p:spPr>
          <a:xfrm>
            <a:off x="1344665" y="5972390"/>
            <a:ext cx="1546599" cy="255326"/>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900" b="1">
                <a:solidFill>
                  <a:schemeClr val="dk1"/>
                </a:solidFill>
                <a:latin typeface="Arial"/>
                <a:ea typeface="Arial"/>
                <a:cs typeface="Arial"/>
                <a:sym typeface="Arial"/>
              </a:rPr>
              <a:t>Have researched</a:t>
            </a:r>
            <a:endParaRPr sz="900" b="1">
              <a:solidFill>
                <a:schemeClr val="dk1"/>
              </a:solidFill>
              <a:latin typeface="Arial"/>
              <a:ea typeface="Arial"/>
              <a:cs typeface="Arial"/>
              <a:sym typeface="Arial"/>
            </a:endParaRPr>
          </a:p>
        </p:txBody>
      </p:sp>
      <p:sp>
        <p:nvSpPr>
          <p:cNvPr id="858" name="Google Shape;858;p14"/>
          <p:cNvSpPr txBox="1"/>
          <p:nvPr/>
        </p:nvSpPr>
        <p:spPr>
          <a:xfrm>
            <a:off x="5334879" y="4467548"/>
            <a:ext cx="4535014" cy="45724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100">
                <a:solidFill>
                  <a:schemeClr val="dk1"/>
                </a:solidFill>
                <a:latin typeface="Arial"/>
                <a:ea typeface="Arial"/>
                <a:cs typeface="Arial"/>
                <a:sym typeface="Arial"/>
              </a:rPr>
              <a:t>Have you ever purchased or used any products or services featured in in-flight advertisement?</a:t>
            </a:r>
            <a:endParaRPr/>
          </a:p>
        </p:txBody>
      </p:sp>
      <p:grpSp>
        <p:nvGrpSpPr>
          <p:cNvPr id="859" name="Google Shape;859;p14"/>
          <p:cNvGrpSpPr/>
          <p:nvPr/>
        </p:nvGrpSpPr>
        <p:grpSpPr>
          <a:xfrm>
            <a:off x="5374674" y="5052083"/>
            <a:ext cx="4495219" cy="1764000"/>
            <a:chOff x="5374674" y="4969315"/>
            <a:chExt cx="4495219" cy="1764000"/>
          </a:xfrm>
        </p:grpSpPr>
        <p:graphicFrame>
          <p:nvGraphicFramePr>
            <p:cNvPr id="860" name="Google Shape;860;p14"/>
            <p:cNvGraphicFramePr/>
            <p:nvPr/>
          </p:nvGraphicFramePr>
          <p:xfrm>
            <a:off x="5374674" y="4969315"/>
            <a:ext cx="2646000" cy="1764000"/>
          </p:xfrm>
          <a:graphic>
            <a:graphicData uri="http://schemas.openxmlformats.org/drawingml/2006/chart">
              <c:chart xmlns:c="http://schemas.openxmlformats.org/drawingml/2006/chart" xmlns:r="http://schemas.openxmlformats.org/officeDocument/2006/relationships" r:id="rId5"/>
            </a:graphicData>
          </a:graphic>
        </p:graphicFrame>
        <p:sp>
          <p:nvSpPr>
            <p:cNvPr id="861" name="Google Shape;861;p14"/>
            <p:cNvSpPr txBox="1"/>
            <p:nvPr/>
          </p:nvSpPr>
          <p:spPr>
            <a:xfrm>
              <a:off x="7706062" y="5464762"/>
              <a:ext cx="2163831" cy="63376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00">
                  <a:solidFill>
                    <a:srgbClr val="CB0003"/>
                  </a:solidFill>
                  <a:latin typeface="Arial"/>
                  <a:ea typeface="Arial"/>
                  <a:cs typeface="Arial"/>
                  <a:sym typeface="Arial"/>
                </a:rPr>
                <a:t>■</a:t>
              </a:r>
              <a:r>
                <a:rPr lang="en-US" sz="1000">
                  <a:solidFill>
                    <a:schemeClr val="dk1"/>
                  </a:solidFill>
                  <a:latin typeface="Arial"/>
                  <a:ea typeface="Arial"/>
                  <a:cs typeface="Arial"/>
                  <a:sym typeface="Arial"/>
                </a:rPr>
                <a:t> I have purchased or used</a:t>
              </a:r>
              <a:endParaRPr/>
            </a:p>
            <a:p>
              <a:pPr marL="0" marR="0" lvl="0" indent="0" algn="l" rtl="0">
                <a:lnSpc>
                  <a:spcPct val="145000"/>
                </a:lnSpc>
                <a:spcBef>
                  <a:spcPts val="900"/>
                </a:spcBef>
                <a:spcAft>
                  <a:spcPts val="0"/>
                </a:spcAft>
                <a:buNone/>
              </a:pPr>
              <a:r>
                <a:rPr lang="en-US" sz="1000">
                  <a:solidFill>
                    <a:srgbClr val="262626"/>
                  </a:solidFill>
                  <a:latin typeface="Arial"/>
                  <a:ea typeface="Arial"/>
                  <a:cs typeface="Arial"/>
                  <a:sym typeface="Arial"/>
                </a:rPr>
                <a:t>■</a:t>
              </a:r>
              <a:r>
                <a:rPr lang="en-US" sz="1000">
                  <a:solidFill>
                    <a:schemeClr val="dk1"/>
                  </a:solidFill>
                  <a:latin typeface="Arial"/>
                  <a:ea typeface="Arial"/>
                  <a:cs typeface="Arial"/>
                  <a:sym typeface="Arial"/>
                </a:rPr>
                <a:t> I have not purchased or used</a:t>
              </a:r>
              <a:endParaRPr/>
            </a:p>
          </p:txBody>
        </p:sp>
        <p:sp>
          <p:nvSpPr>
            <p:cNvPr id="862" name="Google Shape;862;p14"/>
            <p:cNvSpPr txBox="1"/>
            <p:nvPr/>
          </p:nvSpPr>
          <p:spPr>
            <a:xfrm>
              <a:off x="6043413" y="5404020"/>
              <a:ext cx="133529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a:solidFill>
                    <a:srgbClr val="000000"/>
                  </a:solidFill>
                  <a:latin typeface="Arial"/>
                  <a:ea typeface="Arial"/>
                  <a:cs typeface="Arial"/>
                  <a:sym typeface="Arial"/>
                </a:rPr>
                <a:t>71.6</a:t>
              </a:r>
              <a:r>
                <a:rPr lang="en-US" sz="1400" b="0" i="0" u="none" strike="noStrike">
                  <a:solidFill>
                    <a:srgbClr val="000000"/>
                  </a:solidFill>
                  <a:latin typeface="Arial"/>
                  <a:ea typeface="Arial"/>
                  <a:cs typeface="Arial"/>
                  <a:sym typeface="Arial"/>
                </a:rPr>
                <a:t>%</a:t>
              </a:r>
              <a:endParaRPr sz="1600" b="0" i="0" u="none" strike="noStrike" baseline="30000">
                <a:solidFill>
                  <a:srgbClr val="000000"/>
                </a:solidFill>
                <a:latin typeface="Arial"/>
                <a:ea typeface="Arial"/>
                <a:cs typeface="Arial"/>
                <a:sym typeface="Arial"/>
              </a:endParaRPr>
            </a:p>
          </p:txBody>
        </p:sp>
        <p:sp>
          <p:nvSpPr>
            <p:cNvPr id="863" name="Google Shape;863;p14"/>
            <p:cNvSpPr txBox="1"/>
            <p:nvPr/>
          </p:nvSpPr>
          <p:spPr>
            <a:xfrm>
              <a:off x="5937763" y="5838227"/>
              <a:ext cx="1546599" cy="42845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900" b="1">
                  <a:solidFill>
                    <a:schemeClr val="dk1"/>
                  </a:solidFill>
                  <a:latin typeface="Arial"/>
                  <a:ea typeface="Arial"/>
                  <a:cs typeface="Arial"/>
                  <a:sym typeface="Arial"/>
                </a:rPr>
                <a:t>Have purchased </a:t>
              </a:r>
              <a:br>
                <a:rPr lang="en-US" sz="900" b="1">
                  <a:solidFill>
                    <a:schemeClr val="dk1"/>
                  </a:solidFill>
                  <a:latin typeface="Arial"/>
                  <a:ea typeface="Arial"/>
                  <a:cs typeface="Arial"/>
                  <a:sym typeface="Arial"/>
                </a:rPr>
              </a:br>
              <a:r>
                <a:rPr lang="en-US" sz="900" b="1">
                  <a:solidFill>
                    <a:schemeClr val="dk1"/>
                  </a:solidFill>
                  <a:latin typeface="Arial"/>
                  <a:ea typeface="Arial"/>
                  <a:cs typeface="Arial"/>
                  <a:sym typeface="Arial"/>
                </a:rPr>
                <a:t>or used</a:t>
              </a:r>
              <a:endParaRPr/>
            </a:p>
          </p:txBody>
        </p:sp>
      </p:grpSp>
      <p:sp>
        <p:nvSpPr>
          <p:cNvPr id="864" name="Google Shape;864;p14"/>
          <p:cNvSpPr txBox="1"/>
          <p:nvPr/>
        </p:nvSpPr>
        <p:spPr>
          <a:xfrm>
            <a:off x="5434155" y="1974771"/>
            <a:ext cx="4336498" cy="64344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100">
                <a:solidFill>
                  <a:schemeClr val="dk1"/>
                </a:solidFill>
                <a:latin typeface="Arial"/>
                <a:ea typeface="Arial"/>
                <a:cs typeface="Arial"/>
                <a:sym typeface="Arial"/>
              </a:rPr>
              <a:t>Have you ever become interested in a product or service featured in an in-flight advertisement</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(i.e., in-flight entertainment, in-flight magazines)?</a:t>
            </a:r>
            <a:endParaRPr/>
          </a:p>
        </p:txBody>
      </p:sp>
      <p:sp>
        <p:nvSpPr>
          <p:cNvPr id="865" name="Google Shape;865;p14"/>
          <p:cNvSpPr txBox="1"/>
          <p:nvPr/>
        </p:nvSpPr>
        <p:spPr>
          <a:xfrm>
            <a:off x="1083827" y="4468590"/>
            <a:ext cx="4189861" cy="64344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100">
                <a:solidFill>
                  <a:schemeClr val="dk1"/>
                </a:solidFill>
                <a:latin typeface="Arial"/>
                <a:ea typeface="Arial"/>
                <a:cs typeface="Arial"/>
                <a:sym typeface="Arial"/>
              </a:rPr>
              <a:t>Have you ever researched a product or service that you became interested in after seeing an in-flight advertisement (i.e., in-flight entertainment, in-flight magazines)?</a:t>
            </a:r>
            <a:endParaRPr/>
          </a:p>
        </p:txBody>
      </p:sp>
      <p:sp>
        <p:nvSpPr>
          <p:cNvPr id="866" name="Google Shape;866;p1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10</a:t>
            </a:fld>
            <a:endParaRPr>
              <a:latin typeface="Arial"/>
              <a:ea typeface="Arial"/>
              <a:cs typeface="Arial"/>
              <a:sym typeface="Arial"/>
            </a:endParaRPr>
          </a:p>
        </p:txBody>
      </p:sp>
      <p:sp>
        <p:nvSpPr>
          <p:cNvPr id="867" name="Google Shape;867;p14"/>
          <p:cNvSpPr txBox="1"/>
          <p:nvPr/>
        </p:nvSpPr>
        <p:spPr>
          <a:xfrm>
            <a:off x="6195494" y="7124795"/>
            <a:ext cx="4078251" cy="233910"/>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700">
                <a:solidFill>
                  <a:schemeClr val="dk1"/>
                </a:solidFill>
                <a:latin typeface="Arial"/>
                <a:ea typeface="Arial"/>
                <a:cs typeface="Arial"/>
                <a:sym typeface="Arial"/>
              </a:rPr>
              <a:t>* 2021 survey on in-flight magazines and in-flight entertainment for JMB members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11</a:t>
            </a:fld>
            <a:endParaRPr>
              <a:latin typeface="Arial"/>
              <a:ea typeface="Arial"/>
              <a:cs typeface="Arial"/>
              <a:sym typeface="Arial"/>
            </a:endParaRPr>
          </a:p>
        </p:txBody>
      </p:sp>
      <p:pic>
        <p:nvPicPr>
          <p:cNvPr id="889" name="Google Shape;889;p16"/>
          <p:cNvPicPr preferRelativeResize="0"/>
          <p:nvPr/>
        </p:nvPicPr>
        <p:blipFill rotWithShape="1">
          <a:blip r:embed="rId3">
            <a:alphaModFix/>
          </a:blip>
          <a:srcRect/>
          <a:stretch/>
        </p:blipFill>
        <p:spPr>
          <a:xfrm>
            <a:off x="532090" y="3297253"/>
            <a:ext cx="2213470" cy="2953506"/>
          </a:xfrm>
          <a:prstGeom prst="rect">
            <a:avLst/>
          </a:prstGeom>
          <a:noFill/>
          <a:ln>
            <a:noFill/>
          </a:ln>
        </p:spPr>
      </p:pic>
      <p:sp>
        <p:nvSpPr>
          <p:cNvPr id="890" name="Google Shape;890;p16"/>
          <p:cNvSpPr txBox="1"/>
          <p:nvPr/>
        </p:nvSpPr>
        <p:spPr>
          <a:xfrm>
            <a:off x="486469" y="700156"/>
            <a:ext cx="2116671"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a:solidFill>
                  <a:schemeClr val="dk1"/>
                </a:solidFill>
                <a:latin typeface="Arial"/>
                <a:ea typeface="Arial"/>
                <a:cs typeface="Arial"/>
                <a:sym typeface="Arial"/>
              </a:rPr>
              <a:t>SKYWARD</a:t>
            </a:r>
            <a:endParaRPr/>
          </a:p>
        </p:txBody>
      </p:sp>
      <p:cxnSp>
        <p:nvCxnSpPr>
          <p:cNvPr id="891" name="Google Shape;891;p16"/>
          <p:cNvCxnSpPr/>
          <p:nvPr/>
        </p:nvCxnSpPr>
        <p:spPr>
          <a:xfrm>
            <a:off x="539732" y="1257114"/>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892" name="Google Shape;892;p16"/>
          <p:cNvGraphicFramePr/>
          <p:nvPr>
            <p:extLst>
              <p:ext uri="{D42A27DB-BD31-4B8C-83A1-F6EECF244321}">
                <p14:modId xmlns:p14="http://schemas.microsoft.com/office/powerpoint/2010/main" val="967738968"/>
              </p:ext>
            </p:extLst>
          </p:nvPr>
        </p:nvGraphicFramePr>
        <p:xfrm>
          <a:off x="5155339" y="1269337"/>
          <a:ext cx="5144500" cy="1938280"/>
        </p:xfrm>
        <a:graphic>
          <a:graphicData uri="http://schemas.openxmlformats.org/drawingml/2006/table">
            <a:tbl>
              <a:tblPr firstCol="1" bandRow="1">
                <a:noFill/>
                <a:tableStyleId>{5CA08412-EBED-43D8-91C8-966EEBCD4851}</a:tableStyleId>
              </a:tblPr>
              <a:tblGrid>
                <a:gridCol w="1107175">
                  <a:extLst>
                    <a:ext uri="{9D8B030D-6E8A-4147-A177-3AD203B41FA5}">
                      <a16:colId xmlns:a16="http://schemas.microsoft.com/office/drawing/2014/main" val="20000"/>
                    </a:ext>
                  </a:extLst>
                </a:gridCol>
                <a:gridCol w="4037325">
                  <a:extLst>
                    <a:ext uri="{9D8B030D-6E8A-4147-A177-3AD203B41FA5}">
                      <a16:colId xmlns:a16="http://schemas.microsoft.com/office/drawing/2014/main" val="20001"/>
                    </a:ext>
                  </a:extLst>
                </a:gridCol>
              </a:tblGrid>
              <a:tr h="133350">
                <a:tc>
                  <a:txBody>
                    <a:bodyPr/>
                    <a:lstStyle/>
                    <a:p>
                      <a:pPr marL="0" marR="0" lvl="0" indent="0" algn="ctr" rtl="0">
                        <a:lnSpc>
                          <a:spcPct val="90000"/>
                        </a:lnSpc>
                        <a:spcBef>
                          <a:spcPts val="0"/>
                        </a:spcBef>
                        <a:spcAft>
                          <a:spcPts val="0"/>
                        </a:spcAft>
                        <a:buNone/>
                      </a:pPr>
                      <a:r>
                        <a:rPr lang="en-US" sz="1050" b="1" i="0" u="none" strike="noStrike" cap="none">
                          <a:latin typeface="Arial"/>
                          <a:ea typeface="Arial"/>
                          <a:cs typeface="Arial"/>
                          <a:sym typeface="Arial"/>
                        </a:rPr>
                        <a:t>Form of publication</a:t>
                      </a:r>
                      <a:endParaRPr/>
                    </a:p>
                  </a:txBody>
                  <a:tcPr marL="88250" marR="88250" marT="36000" marB="0" anchor="ctr">
                    <a:solidFill>
                      <a:srgbClr val="CB0003"/>
                    </a:solidFill>
                  </a:tcPr>
                </a:tc>
                <a:tc>
                  <a:txBody>
                    <a:bodyPr/>
                    <a:lstStyle/>
                    <a:p>
                      <a:pPr marL="88900" marR="0" lvl="0" indent="-88900" algn="l" rtl="0">
                        <a:lnSpc>
                          <a:spcPct val="110000"/>
                        </a:lnSpc>
                        <a:spcBef>
                          <a:spcPts val="0"/>
                        </a:spcBef>
                        <a:spcAft>
                          <a:spcPts val="0"/>
                        </a:spcAft>
                        <a:buNone/>
                      </a:pPr>
                      <a:r>
                        <a:rPr lang="en-US" sz="900" u="none" strike="noStrike" cap="none">
                          <a:latin typeface="Arial"/>
                          <a:ea typeface="Arial"/>
                          <a:cs typeface="Arial"/>
                          <a:sym typeface="Arial"/>
                        </a:rPr>
                        <a:t>- Monthly (placed on board from the first to the last day of each month, published on the 27th of the preceding month)</a:t>
                      </a:r>
                      <a:r>
                        <a:rPr lang="en-US" sz="900" u="none" strike="noStrike" cap="none" baseline="30000">
                          <a:latin typeface="Arial"/>
                          <a:ea typeface="Arial"/>
                          <a:cs typeface="Arial"/>
                          <a:sym typeface="Arial"/>
                        </a:rPr>
                        <a:t> *2</a:t>
                      </a:r>
                      <a:endParaRPr sz="900" u="none" strike="noStrike" cap="none">
                        <a:latin typeface="Arial"/>
                        <a:ea typeface="Arial"/>
                        <a:cs typeface="Arial"/>
                        <a:sym typeface="Arial"/>
                      </a:endParaRPr>
                    </a:p>
                  </a:txBody>
                  <a:tcPr marL="180000" marR="0" marT="36000" marB="36000" anchor="ctr"/>
                </a:tc>
                <a:extLst>
                  <a:ext uri="{0D108BD9-81ED-4DB2-BD59-A6C34878D82A}">
                    <a16:rowId xmlns:a16="http://schemas.microsoft.com/office/drawing/2014/main" val="10000"/>
                  </a:ext>
                </a:extLst>
              </a:tr>
              <a:tr h="373625">
                <a:tc>
                  <a:txBody>
                    <a:bodyPr/>
                    <a:lstStyle/>
                    <a:p>
                      <a:pPr marL="0" marR="0" lvl="0" indent="0" algn="ctr" rtl="0">
                        <a:lnSpc>
                          <a:spcPct val="90000"/>
                        </a:lnSpc>
                        <a:spcBef>
                          <a:spcPts val="0"/>
                        </a:spcBef>
                        <a:spcAft>
                          <a:spcPts val="0"/>
                        </a:spcAft>
                        <a:buNone/>
                      </a:pPr>
                      <a:r>
                        <a:rPr lang="en-US" sz="1050" b="1" i="0" u="none" strike="noStrike" cap="none">
                          <a:latin typeface="Arial"/>
                          <a:ea typeface="Arial"/>
                          <a:cs typeface="Arial"/>
                          <a:sym typeface="Arial"/>
                        </a:rPr>
                        <a:t>Distribution method</a:t>
                      </a:r>
                      <a:endParaRPr/>
                    </a:p>
                  </a:txBody>
                  <a:tcPr marL="88250" marR="88250" marT="36000" marB="0" anchor="ctr">
                    <a:solidFill>
                      <a:srgbClr val="CB0003"/>
                    </a:solidFill>
                  </a:tcPr>
                </a:tc>
                <a:tc>
                  <a:txBody>
                    <a:bodyPr/>
                    <a:lstStyle/>
                    <a:p>
                      <a:pPr marL="0" marR="0" lvl="0" indent="0" algn="l" rtl="0">
                        <a:lnSpc>
                          <a:spcPct val="110000"/>
                        </a:lnSpc>
                        <a:spcBef>
                          <a:spcPts val="0"/>
                        </a:spcBef>
                        <a:spcAft>
                          <a:spcPts val="0"/>
                        </a:spcAft>
                        <a:buNone/>
                      </a:pPr>
                      <a:r>
                        <a:rPr lang="en-US" sz="900" u="none" strike="noStrike" cap="none">
                          <a:latin typeface="Arial"/>
                          <a:ea typeface="Arial"/>
                          <a:cs typeface="Arial"/>
                          <a:sym typeface="Arial"/>
                        </a:rPr>
                        <a:t>- JAL Group in-flight seat pockets</a:t>
                      </a:r>
                      <a:r>
                        <a:rPr lang="en-US" sz="900" u="none" strike="noStrike" cap="none" baseline="30000">
                          <a:latin typeface="Arial"/>
                          <a:ea typeface="Arial"/>
                          <a:cs typeface="Arial"/>
                          <a:sym typeface="Arial"/>
                        </a:rPr>
                        <a:t>*3</a:t>
                      </a:r>
                      <a:endParaRPr/>
                    </a:p>
                  </a:txBody>
                  <a:tcPr marL="180000" marR="180000" marT="36000" marB="36000" anchor="ctr"/>
                </a:tc>
                <a:extLst>
                  <a:ext uri="{0D108BD9-81ED-4DB2-BD59-A6C34878D82A}">
                    <a16:rowId xmlns:a16="http://schemas.microsoft.com/office/drawing/2014/main" val="10001"/>
                  </a:ext>
                </a:extLst>
              </a:tr>
              <a:tr h="455400">
                <a:tc>
                  <a:txBody>
                    <a:bodyPr/>
                    <a:lstStyle/>
                    <a:p>
                      <a:pPr marL="0" marR="0" lvl="0" indent="0" algn="ctr" rtl="0">
                        <a:lnSpc>
                          <a:spcPct val="90000"/>
                        </a:lnSpc>
                        <a:spcBef>
                          <a:spcPts val="0"/>
                        </a:spcBef>
                        <a:spcAft>
                          <a:spcPts val="0"/>
                        </a:spcAft>
                        <a:buNone/>
                      </a:pPr>
                      <a:r>
                        <a:rPr lang="en-US" sz="1050" b="1" i="0" u="none" strike="noStrike" cap="none">
                          <a:latin typeface="Arial"/>
                          <a:ea typeface="Arial"/>
                          <a:cs typeface="Arial"/>
                          <a:sym typeface="Arial"/>
                        </a:rPr>
                        <a:t>Format</a:t>
                      </a:r>
                      <a:endParaRPr/>
                    </a:p>
                  </a:txBody>
                  <a:tcPr marL="88250" marR="88250" marT="36000" marB="0" anchor="ctr">
                    <a:solidFill>
                      <a:srgbClr val="CB0003"/>
                    </a:solidFill>
                  </a:tcPr>
                </a:tc>
                <a:tc>
                  <a:txBody>
                    <a:bodyPr/>
                    <a:lstStyle/>
                    <a:p>
                      <a:pPr marL="84138" marR="0" lvl="0" indent="-84138" algn="l" rtl="0">
                        <a:lnSpc>
                          <a:spcPct val="110000"/>
                        </a:lnSpc>
                        <a:spcBef>
                          <a:spcPts val="0"/>
                        </a:spcBef>
                        <a:spcAft>
                          <a:spcPts val="0"/>
                        </a:spcAft>
                        <a:buNone/>
                      </a:pPr>
                      <a:r>
                        <a:rPr lang="en-US" sz="900" u="none" strike="noStrike" cap="none">
                          <a:latin typeface="Arial"/>
                          <a:ea typeface="Arial"/>
                          <a:cs typeface="Arial"/>
                          <a:sym typeface="Arial"/>
                        </a:rPr>
                        <a:t>- </a:t>
                      </a:r>
                      <a:r>
                        <a:rPr lang="en-US" sz="900" u="none" strike="noStrike" cap="none">
                          <a:solidFill>
                            <a:schemeClr val="dk1"/>
                          </a:solidFill>
                          <a:latin typeface="Arial"/>
                          <a:ea typeface="Arial"/>
                          <a:cs typeface="Arial"/>
                          <a:sym typeface="Arial"/>
                        </a:rPr>
                        <a:t>280 mm (height) x 210 mm (width)/perfect binding/all color </a:t>
                      </a:r>
                      <a:br>
                        <a:rPr lang="en-US" sz="900" u="none" strike="noStrike" cap="none">
                          <a:solidFill>
                            <a:schemeClr val="dk1"/>
                          </a:solidFill>
                          <a:latin typeface="Arial"/>
                          <a:ea typeface="Arial"/>
                          <a:cs typeface="Arial"/>
                          <a:sym typeface="Arial"/>
                        </a:rPr>
                      </a:br>
                      <a:r>
                        <a:rPr lang="en-US" sz="900" u="none" strike="noStrike" cap="none">
                          <a:solidFill>
                            <a:schemeClr val="dk1"/>
                          </a:solidFill>
                          <a:latin typeface="Arial"/>
                          <a:ea typeface="Arial"/>
                          <a:cs typeface="Arial"/>
                          <a:sym typeface="Arial"/>
                        </a:rPr>
                        <a:t>(4-color </a:t>
                      </a:r>
                      <a:r>
                        <a:rPr lang="en-US" sz="900" u="none" strike="noStrike" cap="none">
                          <a:latin typeface="Arial"/>
                          <a:ea typeface="Arial"/>
                          <a:cs typeface="Arial"/>
                          <a:sym typeface="Arial"/>
                        </a:rPr>
                        <a:t>offset printing)</a:t>
                      </a:r>
                      <a:endParaRPr/>
                    </a:p>
                  </a:txBody>
                  <a:tcPr marL="180000" marR="180000" marT="36000" marB="36000" anchor="ctr"/>
                </a:tc>
                <a:extLst>
                  <a:ext uri="{0D108BD9-81ED-4DB2-BD59-A6C34878D82A}">
                    <a16:rowId xmlns:a16="http://schemas.microsoft.com/office/drawing/2014/main" val="10002"/>
                  </a:ext>
                </a:extLst>
              </a:tr>
              <a:tr h="373625">
                <a:tc>
                  <a:txBody>
                    <a:bodyPr/>
                    <a:lstStyle/>
                    <a:p>
                      <a:pPr marL="0" marR="0" lvl="0" indent="0" algn="ctr" rtl="0">
                        <a:lnSpc>
                          <a:spcPct val="90000"/>
                        </a:lnSpc>
                        <a:spcBef>
                          <a:spcPts val="0"/>
                        </a:spcBef>
                        <a:spcAft>
                          <a:spcPts val="0"/>
                        </a:spcAft>
                        <a:buNone/>
                      </a:pPr>
                      <a:r>
                        <a:rPr lang="en-US" sz="1050" b="1" i="0" u="none" strike="noStrike" cap="none">
                          <a:latin typeface="Arial"/>
                          <a:ea typeface="Arial"/>
                          <a:cs typeface="Arial"/>
                          <a:sym typeface="Arial"/>
                        </a:rPr>
                        <a:t>Application deadline</a:t>
                      </a:r>
                      <a:endParaRPr/>
                    </a:p>
                  </a:txBody>
                  <a:tcPr marL="88250" marR="88250" marT="36000" marB="0" anchor="ctr">
                    <a:solidFill>
                      <a:srgbClr val="CB0003"/>
                    </a:solidFill>
                  </a:tcPr>
                </a:tc>
                <a:tc>
                  <a:txBody>
                    <a:bodyPr/>
                    <a:lstStyle/>
                    <a:p>
                      <a:pPr marL="0" marR="0" lvl="0" indent="0" algn="l" rtl="0">
                        <a:lnSpc>
                          <a:spcPct val="110000"/>
                        </a:lnSpc>
                        <a:spcBef>
                          <a:spcPts val="0"/>
                        </a:spcBef>
                        <a:spcAft>
                          <a:spcPts val="0"/>
                        </a:spcAft>
                        <a:buNone/>
                      </a:pPr>
                      <a:r>
                        <a:rPr lang="en-US" sz="900" u="none" strike="noStrike" cap="none" dirty="0">
                          <a:latin typeface="Arial"/>
                          <a:ea typeface="Arial"/>
                          <a:cs typeface="Arial"/>
                          <a:sym typeface="Arial"/>
                        </a:rPr>
                        <a:t>- </a:t>
                      </a:r>
                      <a:r>
                        <a:rPr lang="en-US" sz="900" u="none" strike="noStrike" cap="none" dirty="0">
                          <a:solidFill>
                            <a:srgbClr val="FF0000"/>
                          </a:solidFill>
                          <a:latin typeface="Arial"/>
                          <a:ea typeface="Arial"/>
                          <a:cs typeface="Arial"/>
                          <a:sym typeface="Arial"/>
                        </a:rPr>
                        <a:t>60</a:t>
                      </a:r>
                      <a:r>
                        <a:rPr lang="en-US" sz="900" u="none" strike="noStrike" cap="none" dirty="0">
                          <a:latin typeface="Arial"/>
                          <a:ea typeface="Arial"/>
                          <a:cs typeface="Arial"/>
                          <a:sym typeface="Arial"/>
                        </a:rPr>
                        <a:t> days before publication</a:t>
                      </a:r>
                      <a:endParaRPr dirty="0"/>
                    </a:p>
                  </a:txBody>
                  <a:tcPr marL="180000" marR="180000" marT="36000" marB="36000" anchor="ctr"/>
                </a:tc>
                <a:extLst>
                  <a:ext uri="{0D108BD9-81ED-4DB2-BD59-A6C34878D82A}">
                    <a16:rowId xmlns:a16="http://schemas.microsoft.com/office/drawing/2014/main" val="10003"/>
                  </a:ext>
                </a:extLst>
              </a:tr>
              <a:tr h="373625">
                <a:tc>
                  <a:txBody>
                    <a:bodyPr/>
                    <a:lstStyle/>
                    <a:p>
                      <a:pPr marL="0" marR="0" lvl="0" indent="0" algn="ctr" rtl="0">
                        <a:lnSpc>
                          <a:spcPct val="90000"/>
                        </a:lnSpc>
                        <a:spcBef>
                          <a:spcPts val="0"/>
                        </a:spcBef>
                        <a:spcAft>
                          <a:spcPts val="0"/>
                        </a:spcAft>
                        <a:buNone/>
                      </a:pPr>
                      <a:r>
                        <a:rPr lang="en-US" sz="1050" b="1" i="0" u="none" strike="noStrike" cap="none">
                          <a:latin typeface="Arial"/>
                          <a:ea typeface="Arial"/>
                          <a:cs typeface="Arial"/>
                          <a:sym typeface="Arial"/>
                        </a:rPr>
                        <a:t>Material deadline</a:t>
                      </a:r>
                      <a:endParaRPr/>
                    </a:p>
                  </a:txBody>
                  <a:tcPr marL="88250" marR="88250" marT="36000" marB="0" anchor="ctr">
                    <a:solidFill>
                      <a:srgbClr val="CB0003"/>
                    </a:solidFill>
                  </a:tcPr>
                </a:tc>
                <a:tc>
                  <a:txBody>
                    <a:bodyPr/>
                    <a:lstStyle/>
                    <a:p>
                      <a:pPr marL="0" marR="0" lvl="0" indent="0" algn="l" rtl="0">
                        <a:lnSpc>
                          <a:spcPct val="110000"/>
                        </a:lnSpc>
                        <a:spcBef>
                          <a:spcPts val="0"/>
                        </a:spcBef>
                        <a:spcAft>
                          <a:spcPts val="0"/>
                        </a:spcAft>
                        <a:buNone/>
                      </a:pPr>
                      <a:r>
                        <a:rPr lang="en-US" sz="900" u="none" strike="noStrike" cap="none" dirty="0">
                          <a:latin typeface="Arial"/>
                          <a:ea typeface="Arial"/>
                          <a:cs typeface="Arial"/>
                          <a:sym typeface="Arial"/>
                        </a:rPr>
                        <a:t>- Approximately </a:t>
                      </a:r>
                      <a:r>
                        <a:rPr lang="en-US" sz="900" u="none" strike="noStrike" cap="none" dirty="0">
                          <a:solidFill>
                            <a:srgbClr val="FF0000"/>
                          </a:solidFill>
                          <a:latin typeface="Arial"/>
                          <a:ea typeface="Arial"/>
                          <a:cs typeface="Arial"/>
                          <a:sym typeface="Arial"/>
                        </a:rPr>
                        <a:t>40</a:t>
                      </a:r>
                      <a:r>
                        <a:rPr lang="en-US" sz="900" u="none" strike="noStrike" cap="none" dirty="0">
                          <a:latin typeface="Arial"/>
                          <a:ea typeface="Arial"/>
                          <a:cs typeface="Arial"/>
                          <a:sym typeface="Arial"/>
                        </a:rPr>
                        <a:t> days before publication</a:t>
                      </a:r>
                      <a:endParaRPr dirty="0"/>
                    </a:p>
                  </a:txBody>
                  <a:tcPr marL="180000" marR="180000" marT="36000" marB="36000" anchor="ctr"/>
                </a:tc>
                <a:extLst>
                  <a:ext uri="{0D108BD9-81ED-4DB2-BD59-A6C34878D82A}">
                    <a16:rowId xmlns:a16="http://schemas.microsoft.com/office/drawing/2014/main" val="10004"/>
                  </a:ext>
                </a:extLst>
              </a:tr>
            </a:tbl>
          </a:graphicData>
        </a:graphic>
      </p:graphicFrame>
      <p:sp>
        <p:nvSpPr>
          <p:cNvPr id="893" name="Google Shape;893;p16"/>
          <p:cNvSpPr txBox="1"/>
          <p:nvPr/>
        </p:nvSpPr>
        <p:spPr>
          <a:xfrm>
            <a:off x="475131" y="1268433"/>
            <a:ext cx="4633260" cy="68679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600">
                <a:solidFill>
                  <a:schemeClr val="dk1"/>
                </a:solidFill>
                <a:latin typeface="Arial"/>
                <a:ea typeface="Arial"/>
                <a:cs typeface="Arial"/>
                <a:sym typeface="Arial"/>
              </a:rPr>
              <a:t>The JAL Group in-flight magazine,</a:t>
            </a:r>
            <a:endParaRPr/>
          </a:p>
          <a:p>
            <a:pPr marL="0" marR="0" lvl="0" indent="0" algn="l" rtl="0">
              <a:lnSpc>
                <a:spcPct val="125000"/>
              </a:lnSpc>
              <a:spcBef>
                <a:spcPts val="0"/>
              </a:spcBef>
              <a:spcAft>
                <a:spcPts val="0"/>
              </a:spcAft>
              <a:buNone/>
            </a:pPr>
            <a:r>
              <a:rPr lang="en-US" sz="1600">
                <a:solidFill>
                  <a:schemeClr val="dk1"/>
                </a:solidFill>
                <a:latin typeface="Arial"/>
                <a:ea typeface="Arial"/>
                <a:cs typeface="Arial"/>
                <a:sym typeface="Arial"/>
              </a:rPr>
              <a:t>read by approx. 2.90 million passengers monthly.</a:t>
            </a:r>
            <a:endParaRPr/>
          </a:p>
        </p:txBody>
      </p:sp>
      <p:sp>
        <p:nvSpPr>
          <p:cNvPr id="894" name="Google Shape;894;p16"/>
          <p:cNvSpPr txBox="1"/>
          <p:nvPr/>
        </p:nvSpPr>
        <p:spPr>
          <a:xfrm>
            <a:off x="539732" y="2226679"/>
            <a:ext cx="15141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readers per month</a:t>
            </a:r>
            <a:r>
              <a:rPr lang="en-US" sz="1100" baseline="30000">
                <a:solidFill>
                  <a:schemeClr val="dk1"/>
                </a:solidFill>
                <a:latin typeface="Arial"/>
                <a:ea typeface="Arial"/>
                <a:cs typeface="Arial"/>
                <a:sym typeface="Arial"/>
              </a:rPr>
              <a:t>*1</a:t>
            </a:r>
            <a:endParaRPr/>
          </a:p>
        </p:txBody>
      </p:sp>
      <p:sp>
        <p:nvSpPr>
          <p:cNvPr id="895" name="Google Shape;895;p16"/>
          <p:cNvSpPr txBox="1"/>
          <p:nvPr/>
        </p:nvSpPr>
        <p:spPr>
          <a:xfrm>
            <a:off x="2299658" y="2208376"/>
            <a:ext cx="1282232" cy="461665"/>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None/>
            </a:pPr>
            <a:r>
              <a:rPr lang="en-US" sz="1600" b="1" dirty="0">
                <a:solidFill>
                  <a:schemeClr val="dk1"/>
                </a:solidFill>
                <a:latin typeface="Arial"/>
                <a:ea typeface="Arial"/>
                <a:cs typeface="Arial"/>
                <a:sym typeface="Arial"/>
              </a:rPr>
              <a:t>2,510,000</a:t>
            </a:r>
            <a:r>
              <a:rPr lang="en-US" sz="18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readers</a:t>
            </a:r>
            <a:endParaRPr sz="1800" dirty="0">
              <a:solidFill>
                <a:schemeClr val="dk1"/>
              </a:solidFill>
              <a:latin typeface="Arial"/>
              <a:ea typeface="Arial"/>
              <a:cs typeface="Arial"/>
              <a:sym typeface="Arial"/>
            </a:endParaRPr>
          </a:p>
        </p:txBody>
      </p:sp>
      <p:sp>
        <p:nvSpPr>
          <p:cNvPr id="896" name="Google Shape;896;p16"/>
          <p:cNvSpPr txBox="1"/>
          <p:nvPr/>
        </p:nvSpPr>
        <p:spPr>
          <a:xfrm>
            <a:off x="1828176" y="2305439"/>
            <a:ext cx="774964"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a:solidFill>
                  <a:schemeClr val="dk1"/>
                </a:solidFill>
                <a:latin typeface="Arial"/>
                <a:ea typeface="Arial"/>
                <a:cs typeface="Arial"/>
                <a:sym typeface="Arial"/>
              </a:rPr>
              <a:t>Domestic  flights</a:t>
            </a:r>
            <a:endParaRPr/>
          </a:p>
        </p:txBody>
      </p:sp>
      <p:sp>
        <p:nvSpPr>
          <p:cNvPr id="897" name="Google Shape;897;p16"/>
          <p:cNvSpPr txBox="1"/>
          <p:nvPr/>
        </p:nvSpPr>
        <p:spPr>
          <a:xfrm>
            <a:off x="3961504" y="2203101"/>
            <a:ext cx="1060074" cy="461665"/>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None/>
            </a:pPr>
            <a:r>
              <a:rPr lang="en-US" sz="1600" b="1" dirty="0">
                <a:solidFill>
                  <a:schemeClr val="dk1"/>
                </a:solidFill>
                <a:latin typeface="Arial"/>
                <a:ea typeface="Arial"/>
                <a:cs typeface="Arial"/>
                <a:sym typeface="Arial"/>
              </a:rPr>
              <a:t>360,000</a:t>
            </a:r>
            <a:r>
              <a:rPr lang="en-US" sz="18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readers</a:t>
            </a:r>
            <a:endParaRPr sz="1800" dirty="0">
              <a:solidFill>
                <a:schemeClr val="dk1"/>
              </a:solidFill>
              <a:latin typeface="Arial"/>
              <a:ea typeface="Arial"/>
              <a:cs typeface="Arial"/>
              <a:sym typeface="Arial"/>
            </a:endParaRPr>
          </a:p>
        </p:txBody>
      </p:sp>
      <p:sp>
        <p:nvSpPr>
          <p:cNvPr id="898" name="Google Shape;898;p16"/>
          <p:cNvSpPr txBox="1"/>
          <p:nvPr/>
        </p:nvSpPr>
        <p:spPr>
          <a:xfrm>
            <a:off x="3449139" y="2299839"/>
            <a:ext cx="779284"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a:solidFill>
                  <a:schemeClr val="dk1"/>
                </a:solidFill>
                <a:latin typeface="Arial"/>
                <a:ea typeface="Arial"/>
                <a:cs typeface="Arial"/>
                <a:sym typeface="Arial"/>
              </a:rPr>
              <a:t>International flights</a:t>
            </a:r>
            <a:endParaRPr/>
          </a:p>
        </p:txBody>
      </p:sp>
      <p:sp>
        <p:nvSpPr>
          <p:cNvPr id="899" name="Google Shape;899;p16"/>
          <p:cNvSpPr txBox="1"/>
          <p:nvPr/>
        </p:nvSpPr>
        <p:spPr>
          <a:xfrm>
            <a:off x="539732" y="2652033"/>
            <a:ext cx="4258484" cy="526554"/>
          </a:xfrm>
          <a:prstGeom prst="rect">
            <a:avLst/>
          </a:prstGeom>
          <a:noFill/>
          <a:ln>
            <a:noFill/>
          </a:ln>
        </p:spPr>
        <p:txBody>
          <a:bodyPr spcFirstLastPara="1" wrap="square" lIns="91425" tIns="45700" rIns="91425" bIns="45700" anchor="t" anchorCtr="0">
            <a:spAutoFit/>
          </a:bodyPr>
          <a:lstStyle/>
          <a:p>
            <a:pPr marL="76200" marR="0" lvl="0" indent="-76200" algn="l" rtl="0">
              <a:lnSpc>
                <a:spcPct val="110000"/>
              </a:lnSpc>
              <a:spcBef>
                <a:spcPts val="0"/>
              </a:spcBef>
              <a:spcAft>
                <a:spcPts val="0"/>
              </a:spcAft>
              <a:buNone/>
            </a:pPr>
            <a:r>
              <a:rPr lang="en-US" sz="800" dirty="0">
                <a:solidFill>
                  <a:schemeClr val="dk1"/>
                </a:solidFill>
                <a:latin typeface="Arial"/>
                <a:ea typeface="Arial"/>
                <a:cs typeface="Arial"/>
                <a:sym typeface="Arial"/>
              </a:rPr>
              <a:t>*	1: JAL Group monthly report average from April 2022 – March 2023</a:t>
            </a:r>
            <a:endParaRPr dirty="0"/>
          </a:p>
          <a:p>
            <a:pPr marL="76200" marR="0" lvl="0" indent="-76200" algn="l" rtl="0">
              <a:lnSpc>
                <a:spcPct val="110000"/>
              </a:lnSpc>
              <a:spcBef>
                <a:spcPts val="250"/>
              </a:spcBef>
              <a:spcAft>
                <a:spcPts val="0"/>
              </a:spcAft>
              <a:buNone/>
            </a:pPr>
            <a:r>
              <a:rPr lang="en-US" sz="800" dirty="0">
                <a:solidFill>
                  <a:schemeClr val="dk1"/>
                </a:solidFill>
                <a:latin typeface="Arial"/>
                <a:ea typeface="Arial"/>
                <a:cs typeface="Arial"/>
                <a:sym typeface="Arial"/>
              </a:rPr>
              <a:t>*	The number of copies of the in-flight magazine is not disclosed due to its circular nature where one copy is read by passengers who sit in the same seat</a:t>
            </a:r>
            <a:endParaRPr dirty="0"/>
          </a:p>
        </p:txBody>
      </p:sp>
      <p:sp>
        <p:nvSpPr>
          <p:cNvPr id="900" name="Google Shape;900;p16"/>
          <p:cNvSpPr txBox="1"/>
          <p:nvPr/>
        </p:nvSpPr>
        <p:spPr>
          <a:xfrm>
            <a:off x="5091823" y="3159061"/>
            <a:ext cx="4878720" cy="38497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800">
                <a:solidFill>
                  <a:schemeClr val="dk1"/>
                </a:solidFill>
                <a:latin typeface="Arial"/>
                <a:ea typeface="Arial"/>
                <a:cs typeface="Arial"/>
                <a:sym typeface="Arial"/>
              </a:rPr>
              <a:t>*2: The onboard start and end dates may change for various reasons such as late aircraft arrivals.</a:t>
            </a:r>
            <a:endParaRPr/>
          </a:p>
          <a:p>
            <a:pPr marL="0" marR="0" lvl="0" indent="0" algn="l" rtl="0">
              <a:lnSpc>
                <a:spcPct val="125000"/>
              </a:lnSpc>
              <a:spcBef>
                <a:spcPts val="0"/>
              </a:spcBef>
              <a:spcAft>
                <a:spcPts val="0"/>
              </a:spcAft>
              <a:buNone/>
            </a:pPr>
            <a:r>
              <a:rPr lang="en-US" sz="800">
                <a:solidFill>
                  <a:schemeClr val="dk1"/>
                </a:solidFill>
                <a:latin typeface="Arial"/>
                <a:ea typeface="Arial"/>
                <a:cs typeface="Arial"/>
                <a:sym typeface="Arial"/>
              </a:rPr>
              <a:t>*3: May not be deployed onboard on some flights due to flight schedules, late aircraft arrivals, etc.</a:t>
            </a:r>
            <a:endParaRPr/>
          </a:p>
        </p:txBody>
      </p:sp>
      <p:sp>
        <p:nvSpPr>
          <p:cNvPr id="901" name="Google Shape;901;p16"/>
          <p:cNvSpPr txBox="1"/>
          <p:nvPr/>
        </p:nvSpPr>
        <p:spPr>
          <a:xfrm>
            <a:off x="5108391" y="6572060"/>
            <a:ext cx="5429932" cy="611666"/>
          </a:xfrm>
          <a:prstGeom prst="rect">
            <a:avLst/>
          </a:prstGeom>
          <a:noFill/>
          <a:ln>
            <a:noFill/>
          </a:ln>
        </p:spPr>
        <p:txBody>
          <a:bodyPr spcFirstLastPara="1" wrap="square" lIns="91425" tIns="45700" rIns="91425" bIns="45700" anchor="t" anchorCtr="0">
            <a:spAutoFit/>
          </a:bodyPr>
          <a:lstStyle/>
          <a:p>
            <a:pPr marL="84138" marR="0" lvl="0" indent="-84138" algn="l" rtl="0">
              <a:lnSpc>
                <a:spcPct val="125000"/>
              </a:lnSpc>
              <a:spcBef>
                <a:spcPts val="0"/>
              </a:spcBef>
              <a:spcAft>
                <a:spcPts val="0"/>
              </a:spcAft>
              <a:buNone/>
            </a:pPr>
            <a:r>
              <a:rPr lang="en-US" sz="900" dirty="0">
                <a:solidFill>
                  <a:schemeClr val="dk1"/>
                </a:solidFill>
                <a:latin typeface="Arial"/>
                <a:ea typeface="Arial"/>
                <a:cs typeface="Arial"/>
                <a:sym typeface="Arial"/>
              </a:rPr>
              <a:t>*	The above are rates for the ad spaces.</a:t>
            </a:r>
            <a:endParaRPr dirty="0"/>
          </a:p>
          <a:p>
            <a:pPr marL="84138" marR="0" lvl="0" indent="-84138" algn="l" rtl="0">
              <a:lnSpc>
                <a:spcPct val="125000"/>
              </a:lnSpc>
              <a:spcBef>
                <a:spcPts val="0"/>
              </a:spcBef>
              <a:spcAft>
                <a:spcPts val="0"/>
              </a:spcAft>
              <a:buNone/>
            </a:pPr>
            <a:r>
              <a:rPr lang="en-US" sz="900" dirty="0">
                <a:solidFill>
                  <a:schemeClr val="dk1"/>
                </a:solidFill>
                <a:latin typeface="Arial"/>
                <a:ea typeface="Arial"/>
                <a:cs typeface="Arial"/>
                <a:sym typeface="Arial"/>
              </a:rPr>
              <a:t>*	As a general rule, we will create space for the second inside front cover only when an ad is published in both domestic and international editions of the magazine. This space is not regularly available.</a:t>
            </a:r>
            <a:endParaRPr dirty="0"/>
          </a:p>
        </p:txBody>
      </p:sp>
      <p:sp>
        <p:nvSpPr>
          <p:cNvPr id="902" name="Google Shape;902;p16"/>
          <p:cNvSpPr txBox="1"/>
          <p:nvPr/>
        </p:nvSpPr>
        <p:spPr>
          <a:xfrm>
            <a:off x="9892967" y="3893201"/>
            <a:ext cx="479247" cy="182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500" b="1">
                <a:solidFill>
                  <a:schemeClr val="lt1"/>
                </a:solidFill>
                <a:latin typeface="Arial"/>
                <a:ea typeface="Arial"/>
                <a:cs typeface="Arial"/>
                <a:sym typeface="Arial"/>
              </a:rPr>
              <a:t>(mm)</a:t>
            </a:r>
            <a:endParaRPr/>
          </a:p>
        </p:txBody>
      </p:sp>
      <p:sp>
        <p:nvSpPr>
          <p:cNvPr id="903" name="Google Shape;903;p16"/>
          <p:cNvSpPr txBox="1"/>
          <p:nvPr/>
        </p:nvSpPr>
        <p:spPr>
          <a:xfrm>
            <a:off x="9873287" y="5872482"/>
            <a:ext cx="479247" cy="182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500" b="1">
                <a:solidFill>
                  <a:schemeClr val="lt1"/>
                </a:solidFill>
                <a:latin typeface="Arial"/>
                <a:ea typeface="Arial"/>
                <a:cs typeface="Arial"/>
                <a:sym typeface="Arial"/>
              </a:rPr>
              <a:t>(mm)</a:t>
            </a:r>
            <a:endParaRPr/>
          </a:p>
        </p:txBody>
      </p:sp>
      <p:sp>
        <p:nvSpPr>
          <p:cNvPr id="904" name="Google Shape;904;p16"/>
          <p:cNvSpPr txBox="1"/>
          <p:nvPr/>
        </p:nvSpPr>
        <p:spPr>
          <a:xfrm>
            <a:off x="708256" y="6459108"/>
            <a:ext cx="4584656" cy="60012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Main  contents include overseas special feature, domestic special feature, interviews, columns, essays, JAL Group information, and flight map.</a:t>
            </a:r>
            <a:endParaRPr sz="1000" dirty="0">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Foreign language pages are in English and Chinese (Simplified).</a:t>
            </a:r>
            <a:endParaRPr sz="1000" dirty="0">
              <a:solidFill>
                <a:schemeClr val="dk1"/>
              </a:solidFill>
              <a:latin typeface="Arial"/>
              <a:ea typeface="Arial"/>
              <a:cs typeface="Arial"/>
              <a:sym typeface="Arial"/>
            </a:endParaRPr>
          </a:p>
        </p:txBody>
      </p:sp>
      <p:sp>
        <p:nvSpPr>
          <p:cNvPr id="905" name="Google Shape;905;p16"/>
          <p:cNvSpPr txBox="1"/>
          <p:nvPr/>
        </p:nvSpPr>
        <p:spPr>
          <a:xfrm>
            <a:off x="9283465" y="3480027"/>
            <a:ext cx="1408348" cy="21377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700">
                <a:solidFill>
                  <a:schemeClr val="dk1"/>
                </a:solidFill>
                <a:latin typeface="Arial"/>
                <a:ea typeface="Arial"/>
                <a:cs typeface="Arial"/>
                <a:sym typeface="Arial"/>
              </a:rPr>
              <a:t>Units: yen/tax not required</a:t>
            </a:r>
            <a:endParaRPr/>
          </a:p>
        </p:txBody>
      </p:sp>
      <p:sp>
        <p:nvSpPr>
          <p:cNvPr id="906" name="Google Shape;906;p16"/>
          <p:cNvSpPr/>
          <p:nvPr/>
        </p:nvSpPr>
        <p:spPr>
          <a:xfrm>
            <a:off x="2898405" y="4871820"/>
            <a:ext cx="1662435" cy="197441"/>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International Edition</a:t>
            </a:r>
            <a:endParaRPr/>
          </a:p>
        </p:txBody>
      </p:sp>
      <p:sp>
        <p:nvSpPr>
          <p:cNvPr id="907" name="Google Shape;907;p16"/>
          <p:cNvSpPr/>
          <p:nvPr/>
        </p:nvSpPr>
        <p:spPr>
          <a:xfrm>
            <a:off x="2898405" y="3285762"/>
            <a:ext cx="1576575" cy="209060"/>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Domestic Edition</a:t>
            </a:r>
            <a:endParaRPr sz="1100" b="1">
              <a:solidFill>
                <a:schemeClr val="lt1"/>
              </a:solidFill>
              <a:latin typeface="Arial"/>
              <a:ea typeface="Arial"/>
              <a:cs typeface="Arial"/>
              <a:sym typeface="Arial"/>
            </a:endParaRPr>
          </a:p>
        </p:txBody>
      </p:sp>
      <p:pic>
        <p:nvPicPr>
          <p:cNvPr id="908" name="Google Shape;908;p16"/>
          <p:cNvPicPr preferRelativeResize="0"/>
          <p:nvPr/>
        </p:nvPicPr>
        <p:blipFill rotWithShape="1">
          <a:blip r:embed="rId4">
            <a:alphaModFix/>
          </a:blip>
          <a:srcRect/>
          <a:stretch/>
        </p:blipFill>
        <p:spPr>
          <a:xfrm>
            <a:off x="3522400" y="3874267"/>
            <a:ext cx="785936" cy="816422"/>
          </a:xfrm>
          <a:prstGeom prst="rect">
            <a:avLst/>
          </a:prstGeom>
          <a:noFill/>
          <a:ln>
            <a:noFill/>
          </a:ln>
          <a:effectLst>
            <a:outerShdw blurRad="50800" dist="38100" dir="2700000" algn="tl" rotWithShape="0">
              <a:schemeClr val="dk2">
                <a:alpha val="40000"/>
              </a:schemeClr>
            </a:outerShdw>
          </a:effectLst>
        </p:spPr>
      </p:pic>
      <p:sp>
        <p:nvSpPr>
          <p:cNvPr id="909" name="Google Shape;909;p16"/>
          <p:cNvSpPr txBox="1"/>
          <p:nvPr/>
        </p:nvSpPr>
        <p:spPr>
          <a:xfrm>
            <a:off x="2910302" y="3581627"/>
            <a:ext cx="845297" cy="38497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800">
                <a:solidFill>
                  <a:schemeClr val="dk1"/>
                </a:solidFill>
                <a:latin typeface="Arial"/>
                <a:ea typeface="Arial"/>
                <a:cs typeface="Arial"/>
                <a:sym typeface="Arial"/>
              </a:rPr>
              <a:t>Pages in Japanese</a:t>
            </a:r>
            <a:endParaRPr/>
          </a:p>
        </p:txBody>
      </p:sp>
      <p:sp>
        <p:nvSpPr>
          <p:cNvPr id="910" name="Google Shape;910;p16"/>
          <p:cNvSpPr txBox="1"/>
          <p:nvPr/>
        </p:nvSpPr>
        <p:spPr>
          <a:xfrm>
            <a:off x="2698575" y="4221954"/>
            <a:ext cx="681747"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Japanese text</a:t>
            </a:r>
            <a:endParaRPr/>
          </a:p>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Cover</a:t>
            </a:r>
            <a:endParaRPr/>
          </a:p>
        </p:txBody>
      </p:sp>
      <p:sp>
        <p:nvSpPr>
          <p:cNvPr id="911" name="Google Shape;911;p16"/>
          <p:cNvSpPr txBox="1"/>
          <p:nvPr/>
        </p:nvSpPr>
        <p:spPr>
          <a:xfrm>
            <a:off x="4139243" y="3464309"/>
            <a:ext cx="785935"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Pages in Foreign languages</a:t>
            </a:r>
            <a:endParaRPr/>
          </a:p>
        </p:txBody>
      </p:sp>
      <p:sp>
        <p:nvSpPr>
          <p:cNvPr id="912" name="Google Shape;912;p16"/>
          <p:cNvSpPr/>
          <p:nvPr/>
        </p:nvSpPr>
        <p:spPr>
          <a:xfrm>
            <a:off x="3328596" y="4323289"/>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13" name="Google Shape;913;p16"/>
          <p:cNvSpPr/>
          <p:nvPr/>
        </p:nvSpPr>
        <p:spPr>
          <a:xfrm>
            <a:off x="3579200" y="3736800"/>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14" name="Google Shape;914;p16"/>
          <p:cNvSpPr/>
          <p:nvPr/>
        </p:nvSpPr>
        <p:spPr>
          <a:xfrm flipH="1">
            <a:off x="4061292" y="3736800"/>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915" name="Google Shape;915;p16"/>
          <p:cNvPicPr preferRelativeResize="0"/>
          <p:nvPr/>
        </p:nvPicPr>
        <p:blipFill rotWithShape="1">
          <a:blip r:embed="rId4">
            <a:alphaModFix/>
          </a:blip>
          <a:srcRect/>
          <a:stretch/>
        </p:blipFill>
        <p:spPr>
          <a:xfrm>
            <a:off x="3522400" y="5429862"/>
            <a:ext cx="785936" cy="816422"/>
          </a:xfrm>
          <a:prstGeom prst="rect">
            <a:avLst/>
          </a:prstGeom>
          <a:noFill/>
          <a:ln>
            <a:noFill/>
          </a:ln>
          <a:effectLst>
            <a:outerShdw blurRad="50800" dist="38100" dir="2700000" algn="tl" rotWithShape="0">
              <a:schemeClr val="dk2">
                <a:alpha val="40000"/>
              </a:schemeClr>
            </a:outerShdw>
          </a:effectLst>
        </p:spPr>
      </p:pic>
      <p:sp>
        <p:nvSpPr>
          <p:cNvPr id="916" name="Google Shape;916;p16"/>
          <p:cNvSpPr txBox="1"/>
          <p:nvPr/>
        </p:nvSpPr>
        <p:spPr>
          <a:xfrm>
            <a:off x="2910303" y="5148319"/>
            <a:ext cx="845296" cy="38497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800">
                <a:solidFill>
                  <a:schemeClr val="dk1"/>
                </a:solidFill>
                <a:latin typeface="Arial"/>
                <a:ea typeface="Arial"/>
                <a:cs typeface="Arial"/>
                <a:sym typeface="Arial"/>
              </a:rPr>
              <a:t>Pages in Japanese</a:t>
            </a:r>
            <a:endParaRPr/>
          </a:p>
        </p:txBody>
      </p:sp>
      <p:sp>
        <p:nvSpPr>
          <p:cNvPr id="917" name="Google Shape;917;p16"/>
          <p:cNvSpPr txBox="1"/>
          <p:nvPr/>
        </p:nvSpPr>
        <p:spPr>
          <a:xfrm>
            <a:off x="2749115" y="5685520"/>
            <a:ext cx="684718"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Japanese text</a:t>
            </a:r>
            <a:endParaRPr/>
          </a:p>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Cover</a:t>
            </a:r>
            <a:endParaRPr/>
          </a:p>
        </p:txBody>
      </p:sp>
      <p:sp>
        <p:nvSpPr>
          <p:cNvPr id="918" name="Google Shape;918;p16"/>
          <p:cNvSpPr txBox="1"/>
          <p:nvPr/>
        </p:nvSpPr>
        <p:spPr>
          <a:xfrm>
            <a:off x="4069719" y="5014252"/>
            <a:ext cx="785934"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Pages in foreign languages</a:t>
            </a:r>
            <a:endParaRPr/>
          </a:p>
        </p:txBody>
      </p:sp>
      <p:sp>
        <p:nvSpPr>
          <p:cNvPr id="919" name="Google Shape;919;p16"/>
          <p:cNvSpPr/>
          <p:nvPr/>
        </p:nvSpPr>
        <p:spPr>
          <a:xfrm>
            <a:off x="3328596" y="5878884"/>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20" name="Google Shape;920;p16"/>
          <p:cNvSpPr/>
          <p:nvPr/>
        </p:nvSpPr>
        <p:spPr>
          <a:xfrm>
            <a:off x="3579200" y="5292395"/>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21" name="Google Shape;921;p16"/>
          <p:cNvSpPr/>
          <p:nvPr/>
        </p:nvSpPr>
        <p:spPr>
          <a:xfrm flipH="1">
            <a:off x="4061292" y="5292395"/>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22" name="Google Shape;922;p16"/>
          <p:cNvSpPr txBox="1"/>
          <p:nvPr/>
        </p:nvSpPr>
        <p:spPr>
          <a:xfrm>
            <a:off x="4366085" y="4147126"/>
            <a:ext cx="772102"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Back cover</a:t>
            </a:r>
            <a:endParaRPr/>
          </a:p>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(advertisement)</a:t>
            </a:r>
            <a:endParaRPr/>
          </a:p>
        </p:txBody>
      </p:sp>
      <p:sp>
        <p:nvSpPr>
          <p:cNvPr id="923" name="Google Shape;923;p16"/>
          <p:cNvSpPr/>
          <p:nvPr/>
        </p:nvSpPr>
        <p:spPr>
          <a:xfrm>
            <a:off x="4186981" y="4323289"/>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24" name="Google Shape;924;p16"/>
          <p:cNvSpPr txBox="1"/>
          <p:nvPr/>
        </p:nvSpPr>
        <p:spPr>
          <a:xfrm>
            <a:off x="4322457" y="5685519"/>
            <a:ext cx="785934" cy="53886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Back cover</a:t>
            </a:r>
            <a:endParaRPr/>
          </a:p>
          <a:p>
            <a:pPr marL="0" marR="0" lvl="0" indent="0" algn="ctr" rtl="0">
              <a:lnSpc>
                <a:spcPct val="125000"/>
              </a:lnSpc>
              <a:spcBef>
                <a:spcPts val="0"/>
              </a:spcBef>
              <a:spcAft>
                <a:spcPts val="0"/>
              </a:spcAft>
              <a:buNone/>
            </a:pPr>
            <a:r>
              <a:rPr lang="en-US" sz="800">
                <a:solidFill>
                  <a:schemeClr val="dk1"/>
                </a:solidFill>
                <a:latin typeface="Arial"/>
                <a:ea typeface="Arial"/>
                <a:cs typeface="Arial"/>
                <a:sym typeface="Arial"/>
              </a:rPr>
              <a:t>(advertisement)</a:t>
            </a:r>
            <a:endParaRPr/>
          </a:p>
        </p:txBody>
      </p:sp>
      <p:sp>
        <p:nvSpPr>
          <p:cNvPr id="925" name="Google Shape;925;p16"/>
          <p:cNvSpPr/>
          <p:nvPr/>
        </p:nvSpPr>
        <p:spPr>
          <a:xfrm>
            <a:off x="4186981" y="5878884"/>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aphicFrame>
        <p:nvGraphicFramePr>
          <p:cNvPr id="926" name="Google Shape;926;p16"/>
          <p:cNvGraphicFramePr/>
          <p:nvPr>
            <p:extLst>
              <p:ext uri="{D42A27DB-BD31-4B8C-83A1-F6EECF244321}">
                <p14:modId xmlns:p14="http://schemas.microsoft.com/office/powerpoint/2010/main" val="2538970663"/>
              </p:ext>
            </p:extLst>
          </p:nvPr>
        </p:nvGraphicFramePr>
        <p:xfrm>
          <a:off x="5155339" y="3653490"/>
          <a:ext cx="5352525" cy="2871740"/>
        </p:xfrm>
        <a:graphic>
          <a:graphicData uri="http://schemas.openxmlformats.org/drawingml/2006/table">
            <a:tbl>
              <a:tblPr firstCol="1" bandRow="1">
                <a:noFill/>
                <a:tableStyleId>{5CA08412-EBED-43D8-91C8-966EEBCD4851}</a:tableStyleId>
              </a:tblPr>
              <a:tblGrid>
                <a:gridCol w="1654650">
                  <a:extLst>
                    <a:ext uri="{9D8B030D-6E8A-4147-A177-3AD203B41FA5}">
                      <a16:colId xmlns:a16="http://schemas.microsoft.com/office/drawing/2014/main" val="20000"/>
                    </a:ext>
                  </a:extLst>
                </a:gridCol>
                <a:gridCol w="932075">
                  <a:extLst>
                    <a:ext uri="{9D8B030D-6E8A-4147-A177-3AD203B41FA5}">
                      <a16:colId xmlns:a16="http://schemas.microsoft.com/office/drawing/2014/main" val="20001"/>
                    </a:ext>
                  </a:extLst>
                </a:gridCol>
                <a:gridCol w="931150">
                  <a:extLst>
                    <a:ext uri="{9D8B030D-6E8A-4147-A177-3AD203B41FA5}">
                      <a16:colId xmlns:a16="http://schemas.microsoft.com/office/drawing/2014/main" val="20002"/>
                    </a:ext>
                  </a:extLst>
                </a:gridCol>
                <a:gridCol w="932425">
                  <a:extLst>
                    <a:ext uri="{9D8B030D-6E8A-4147-A177-3AD203B41FA5}">
                      <a16:colId xmlns:a16="http://schemas.microsoft.com/office/drawing/2014/main" val="20003"/>
                    </a:ext>
                  </a:extLst>
                </a:gridCol>
                <a:gridCol w="902225">
                  <a:extLst>
                    <a:ext uri="{9D8B030D-6E8A-4147-A177-3AD203B41FA5}">
                      <a16:colId xmlns:a16="http://schemas.microsoft.com/office/drawing/2014/main" val="20004"/>
                    </a:ext>
                  </a:extLst>
                </a:gridCol>
              </a:tblGrid>
              <a:tr h="288521">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Japanese Page</a:t>
                      </a:r>
                      <a:endParaRPr/>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Domestic</a:t>
                      </a:r>
                      <a:endParaRPr/>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International</a:t>
                      </a:r>
                      <a:endParaRPr/>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Both</a:t>
                      </a:r>
                      <a:endParaRPr/>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700"/>
                        <a:buFont typeface="Arial"/>
                        <a:buNone/>
                      </a:pPr>
                      <a:r>
                        <a:rPr lang="en-US" sz="700" b="1" i="0" u="none" strike="noStrike" cap="none">
                          <a:solidFill>
                            <a:schemeClr val="lt1"/>
                          </a:solidFill>
                          <a:latin typeface="Arial"/>
                          <a:ea typeface="Arial"/>
                          <a:cs typeface="Arial"/>
                          <a:sym typeface="Arial"/>
                        </a:rPr>
                        <a:t>Ad size (height x width)</a:t>
                      </a:r>
                      <a:endParaRPr/>
                    </a:p>
                  </a:txBody>
                  <a:tcPr marL="0" marR="0" marT="36000" marB="0" anchor="ctr">
                    <a:solidFill>
                      <a:srgbClr val="CB0003"/>
                    </a:solidFill>
                  </a:tcPr>
                </a:tc>
                <a:extLst>
                  <a:ext uri="{0D108BD9-81ED-4DB2-BD59-A6C34878D82A}">
                    <a16:rowId xmlns:a16="http://schemas.microsoft.com/office/drawing/2014/main" val="10000"/>
                  </a:ext>
                </a:extLst>
              </a:tr>
              <a:tr h="288521">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Inside front cover spread</a:t>
                      </a:r>
                      <a:endParaRPr/>
                    </a:p>
                  </a:txBody>
                  <a:tcPr marL="36000" marR="36000" marT="36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2,900,000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2,350,000</a:t>
                      </a:r>
                      <a:endParaRPr/>
                    </a:p>
                  </a:txBody>
                  <a:tcPr marL="216000" marR="216000" marT="108000" marB="0" anchor="ctr"/>
                </a:tc>
                <a:tc>
                  <a:txBody>
                    <a:bodyPr/>
                    <a:lstStyle/>
                    <a:p>
                      <a:pPr marL="0" marR="0" lvl="0" indent="0" algn="ctr" rtl="0">
                        <a:lnSpc>
                          <a:spcPct val="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4,550,000</a:t>
                      </a:r>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280×420</a:t>
                      </a:r>
                      <a:endParaRPr dirty="0"/>
                    </a:p>
                  </a:txBody>
                  <a:tcPr marL="216000" marR="216000" marT="108000" marB="0" anchor="ctr"/>
                </a:tc>
                <a:extLst>
                  <a:ext uri="{0D108BD9-81ED-4DB2-BD59-A6C34878D82A}">
                    <a16:rowId xmlns:a16="http://schemas.microsoft.com/office/drawing/2014/main" val="10001"/>
                  </a:ext>
                </a:extLst>
              </a:tr>
              <a:tr h="288521">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Second inside front cover  spread</a:t>
                      </a:r>
                      <a:endParaRPr/>
                    </a:p>
                  </a:txBody>
                  <a:tcPr marL="36000" marR="36000" marT="36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4,400,000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280×420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2"/>
                  </a:ext>
                </a:extLst>
              </a:tr>
              <a:tr h="288521">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FP, Facing Content</a:t>
                      </a:r>
                      <a:endParaRPr/>
                    </a:p>
                  </a:txBody>
                  <a:tcPr marL="36000" marR="36000" marT="36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1,600,000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1,250,000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2,600,000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280×210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3"/>
                  </a:ext>
                </a:extLst>
              </a:tr>
              <a:tr h="288521">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FP, Facing Editorial</a:t>
                      </a:r>
                      <a:endParaRPr sz="800" b="0" i="0" u="none" strike="noStrike" cap="none">
                        <a:solidFill>
                          <a:schemeClr val="dk1"/>
                        </a:solidFill>
                        <a:latin typeface="Arial"/>
                        <a:ea typeface="Arial"/>
                        <a:cs typeface="Arial"/>
                        <a:sym typeface="Arial"/>
                      </a:endParaRPr>
                    </a:p>
                  </a:txBody>
                  <a:tcPr marL="36000" marR="36000" marT="36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1,550,000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1,200,000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2,350,000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280×210</a:t>
                      </a:r>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4"/>
                  </a:ext>
                </a:extLst>
              </a:tr>
              <a:tr h="275051">
                <a:tc>
                  <a:txBody>
                    <a:bodyPr/>
                    <a:lstStyle/>
                    <a:p>
                      <a:pPr marL="0" marR="0" lvl="0" indent="0" algn="ctr" rtl="0">
                        <a:lnSpc>
                          <a:spcPct val="0"/>
                        </a:lnSpc>
                        <a:spcBef>
                          <a:spcPts val="0"/>
                        </a:spcBef>
                        <a:spcAft>
                          <a:spcPts val="0"/>
                        </a:spcAft>
                        <a:buClr>
                          <a:schemeClr val="dk1"/>
                        </a:buClr>
                        <a:buSzPts val="800"/>
                        <a:buFont typeface="Arial"/>
                        <a:buNone/>
                      </a:pPr>
                      <a:r>
                        <a:rPr lang="en-US" sz="800" b="0" i="0" u="none" strike="noStrike" cap="none" dirty="0">
                          <a:solidFill>
                            <a:schemeClr val="dk1"/>
                          </a:solidFill>
                          <a:latin typeface="Arial"/>
                          <a:ea typeface="Arial"/>
                          <a:cs typeface="Arial"/>
                          <a:sym typeface="Arial"/>
                        </a:rPr>
                        <a:t>Spread</a:t>
                      </a:r>
                      <a:endParaRPr sz="800" b="0" i="0" u="none" strike="noStrike" cap="none" dirty="0">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endParaRPr sz="800" u="none" strike="noStrike" cap="none" dirty="0">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2,650,000</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2,150,000</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4,150,000</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280×420</a:t>
                      </a:r>
                      <a:endParaRPr dirty="0"/>
                    </a:p>
                  </a:txBody>
                  <a:tcPr marL="216000" marR="216000" marT="108000" marB="0" anchor="ctr"/>
                </a:tc>
                <a:extLst>
                  <a:ext uri="{0D108BD9-81ED-4DB2-BD59-A6C34878D82A}">
                    <a16:rowId xmlns:a16="http://schemas.microsoft.com/office/drawing/2014/main" val="10005"/>
                  </a:ext>
                </a:extLst>
              </a:tr>
              <a:tr h="288521">
                <a:tc>
                  <a:txBody>
                    <a:bodyPr/>
                    <a:lstStyle/>
                    <a:p>
                      <a:pPr marL="0" marR="0" lvl="0" indent="0" algn="ctr" rtl="0">
                        <a:lnSpc>
                          <a:spcPct val="10000"/>
                        </a:lnSpc>
                        <a:spcBef>
                          <a:spcPts val="0"/>
                        </a:spcBef>
                        <a:spcAft>
                          <a:spcPts val="0"/>
                        </a:spcAft>
                        <a:buClr>
                          <a:schemeClr val="dk1"/>
                        </a:buClr>
                        <a:buSzPts val="800"/>
                        <a:buFont typeface="Arial"/>
                        <a:buNone/>
                      </a:pPr>
                      <a:r>
                        <a:rPr lang="en-US" sz="800" b="0" i="0" u="none" strike="noStrike" cap="none" dirty="0">
                          <a:solidFill>
                            <a:schemeClr val="dk1"/>
                          </a:solidFill>
                          <a:latin typeface="Arial"/>
                          <a:ea typeface="Arial"/>
                          <a:cs typeface="Arial"/>
                          <a:sym typeface="Arial"/>
                        </a:rPr>
                        <a:t>FP</a:t>
                      </a:r>
                      <a:endParaRPr dirty="0"/>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r>
                        <a:rPr lang="en-US" sz="800" b="0" i="0" u="none" strike="noStrike" cap="none" dirty="0">
                          <a:solidFill>
                            <a:schemeClr val="dk1"/>
                          </a:solidFill>
                          <a:latin typeface="Arial"/>
                          <a:ea typeface="Arial"/>
                          <a:cs typeface="Arial"/>
                          <a:sym typeface="Arial"/>
                        </a:rPr>
                        <a:t>(Foreign language page)</a:t>
                      </a:r>
                      <a:endParaRPr dirty="0"/>
                    </a:p>
                  </a:txBody>
                  <a:tcPr marL="216000" marR="216000" marT="108000" marB="0" anchor="ctr">
                    <a:solidFill>
                      <a:srgbClr val="E1E1E1"/>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1,100,000</a:t>
                      </a:r>
                      <a:endParaRPr dirty="0"/>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1,100,000</a:t>
                      </a:r>
                      <a:endParaRPr dirty="0"/>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2,000,000</a:t>
                      </a:r>
                      <a:endParaRPr dirty="0"/>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280×210</a:t>
                      </a:r>
                      <a:endParaRPr dirty="0"/>
                    </a:p>
                  </a:txBody>
                  <a:tcPr marL="216000" marR="216000" marT="108000" marB="0" anchor="ctr"/>
                </a:tc>
                <a:extLst>
                  <a:ext uri="{0D108BD9-81ED-4DB2-BD59-A6C34878D82A}">
                    <a16:rowId xmlns:a16="http://schemas.microsoft.com/office/drawing/2014/main" val="10006"/>
                  </a:ext>
                </a:extLst>
              </a:tr>
              <a:tr h="288521">
                <a:tc>
                  <a:txBody>
                    <a:bodyPr/>
                    <a:lstStyle/>
                    <a:p>
                      <a:pPr marL="0" marR="0" lvl="0" indent="0" algn="ctr" rtl="0">
                        <a:lnSpc>
                          <a:spcPct val="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Spread</a:t>
                      </a:r>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(Foreign language page)</a:t>
                      </a:r>
                      <a:endParaRPr sz="700" b="0" i="0" u="none" strike="noStrike" cap="none">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2,150,000</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2,150,000</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3,700,000</a:t>
                      </a:r>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280×420</a:t>
                      </a:r>
                      <a:endParaRPr/>
                    </a:p>
                  </a:txBody>
                  <a:tcPr marL="216000" marR="216000" marT="108000" marB="0" anchor="ctr"/>
                </a:tc>
                <a:extLst>
                  <a:ext uri="{0D108BD9-81ED-4DB2-BD59-A6C34878D82A}">
                    <a16:rowId xmlns:a16="http://schemas.microsoft.com/office/drawing/2014/main" val="10007"/>
                  </a:ext>
                </a:extLst>
              </a:tr>
              <a:tr h="288521">
                <a:tc>
                  <a:txBody>
                    <a:bodyPr/>
                    <a:lstStyle/>
                    <a:p>
                      <a:pPr marL="0" marR="0" lvl="0" indent="0" algn="ctr" rtl="0">
                        <a:lnSpc>
                          <a:spcPct val="1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Inside back cover</a:t>
                      </a:r>
                      <a:endParaRPr/>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1,250,000</a:t>
                      </a:r>
                      <a:endParaRPr/>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1,250,000</a:t>
                      </a:r>
                      <a:endParaRPr dirty="0"/>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2,300,000</a:t>
                      </a:r>
                      <a:endParaRPr/>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280×210</a:t>
                      </a:r>
                      <a:endParaRPr/>
                    </a:p>
                  </a:txBody>
                  <a:tcPr marL="216000" marR="216000" marT="108000" marB="0" anchor="ctr">
                    <a:solidFill>
                      <a:srgbClr val="D8D8D8"/>
                    </a:solidFill>
                  </a:tcPr>
                </a:tc>
                <a:extLst>
                  <a:ext uri="{0D108BD9-81ED-4DB2-BD59-A6C34878D82A}">
                    <a16:rowId xmlns:a16="http://schemas.microsoft.com/office/drawing/2014/main" val="10008"/>
                  </a:ext>
                </a:extLst>
              </a:tr>
              <a:tr h="288521">
                <a:tc>
                  <a:txBody>
                    <a:bodyPr/>
                    <a:lstStyle/>
                    <a:p>
                      <a:pPr marL="0" marR="0" lvl="0" indent="0" algn="ctr" rtl="0">
                        <a:lnSpc>
                          <a:spcPct val="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Outside back cover</a:t>
                      </a:r>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2,250,000</a:t>
                      </a:r>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1,800,000</a:t>
                      </a:r>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a:t>
                      </a:r>
                      <a:endParaRPr dirty="0"/>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280×200</a:t>
                      </a:r>
                      <a:endParaRPr dirty="0"/>
                    </a:p>
                  </a:txBody>
                  <a:tcPr marL="216000" marR="216000" marT="108000" marB="0" anchor="ctr"/>
                </a:tc>
                <a:extLst>
                  <a:ext uri="{0D108BD9-81ED-4DB2-BD59-A6C34878D82A}">
                    <a16:rowId xmlns:a16="http://schemas.microsoft.com/office/drawing/2014/main" val="10009"/>
                  </a:ext>
                </a:extLst>
              </a:tr>
            </a:tbl>
          </a:graphicData>
        </a:graphic>
      </p:graphicFrame>
      <p:sp>
        <p:nvSpPr>
          <p:cNvPr id="2" name="Rectangle 1">
            <a:extLst>
              <a:ext uri="{FF2B5EF4-FFF2-40B4-BE49-F238E27FC236}">
                <a16:creationId xmlns:a16="http://schemas.microsoft.com/office/drawing/2014/main" id="{4DA5A47E-49C0-DAB5-B152-ED740834062A}"/>
              </a:ext>
            </a:extLst>
          </p:cNvPr>
          <p:cNvSpPr>
            <a:spLocks noChangeArrowheads="1"/>
          </p:cNvSpPr>
          <p:nvPr/>
        </p:nvSpPr>
        <p:spPr bwMode="auto">
          <a:xfrm>
            <a:off x="0" y="0"/>
            <a:ext cx="10691813"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0" i="0" u="none" strike="noStrike" cap="none" normalizeH="0" baseline="0">
                <a:ln>
                  <a:noFill/>
                </a:ln>
                <a:solidFill>
                  <a:srgbClr val="202124"/>
                </a:solidFill>
                <a:effectLst/>
                <a:latin typeface="Arial Unicode MS"/>
                <a:ea typeface="inherit"/>
              </a:rPr>
              <a:t>article</a:t>
            </a:r>
            <a:r>
              <a:rPr kumimoji="0" lang="ja-JP" altLang="ja-JP" sz="700" b="0" i="0" u="none" strike="noStrike" cap="none" normalizeH="0" baseline="0">
                <a:ln>
                  <a:noFill/>
                </a:ln>
                <a:solidFill>
                  <a:schemeClr val="tx1"/>
                </a:solidFill>
                <a:effectLst/>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p18"/>
          <p:cNvPicPr preferRelativeResize="0"/>
          <p:nvPr/>
        </p:nvPicPr>
        <p:blipFill rotWithShape="1">
          <a:blip r:embed="rId3">
            <a:alphaModFix/>
          </a:blip>
          <a:srcRect/>
          <a:stretch/>
        </p:blipFill>
        <p:spPr>
          <a:xfrm>
            <a:off x="826985" y="2845173"/>
            <a:ext cx="4091600" cy="1963528"/>
          </a:xfrm>
          <a:prstGeom prst="rect">
            <a:avLst/>
          </a:prstGeom>
          <a:solidFill>
            <a:schemeClr val="lt1"/>
          </a:solidFill>
          <a:ln>
            <a:noFill/>
          </a:ln>
          <a:effectLst>
            <a:outerShdw blurRad="622463" dist="38100" dir="2700000" sx="101000" sy="101000" algn="tl" rotWithShape="0">
              <a:srgbClr val="ACB8CA">
                <a:alpha val="63921"/>
              </a:srgbClr>
            </a:outerShdw>
          </a:effectLst>
        </p:spPr>
      </p:pic>
      <p:sp>
        <p:nvSpPr>
          <p:cNvPr id="949" name="Google Shape;949;p18"/>
          <p:cNvSpPr txBox="1"/>
          <p:nvPr/>
        </p:nvSpPr>
        <p:spPr>
          <a:xfrm>
            <a:off x="786644" y="687304"/>
            <a:ext cx="5501730" cy="48545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Front monitor commercials (Domestic flights)</a:t>
            </a:r>
            <a:r>
              <a:rPr lang="en-US" sz="2000" b="1">
                <a:solidFill>
                  <a:srgbClr val="000000"/>
                </a:solidFill>
                <a:latin typeface="Arial"/>
                <a:ea typeface="Arial"/>
                <a:cs typeface="Arial"/>
                <a:sym typeface="Arial"/>
              </a:rPr>
              <a:t> </a:t>
            </a:r>
            <a:endParaRPr/>
          </a:p>
        </p:txBody>
      </p:sp>
      <p:cxnSp>
        <p:nvCxnSpPr>
          <p:cNvPr id="950" name="Google Shape;950;p18"/>
          <p:cNvCxnSpPr/>
          <p:nvPr/>
        </p:nvCxnSpPr>
        <p:spPr>
          <a:xfrm>
            <a:off x="772005" y="1257114"/>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951" name="Google Shape;951;p18"/>
          <p:cNvGraphicFramePr/>
          <p:nvPr>
            <p:extLst>
              <p:ext uri="{D42A27DB-BD31-4B8C-83A1-F6EECF244321}">
                <p14:modId xmlns:p14="http://schemas.microsoft.com/office/powerpoint/2010/main" val="1972294270"/>
              </p:ext>
            </p:extLst>
          </p:nvPr>
        </p:nvGraphicFramePr>
        <p:xfrm>
          <a:off x="5516133" y="1288857"/>
          <a:ext cx="4959300" cy="3434900"/>
        </p:xfrm>
        <a:graphic>
          <a:graphicData uri="http://schemas.openxmlformats.org/drawingml/2006/table">
            <a:tbl>
              <a:tblPr firstCol="1" bandRow="1">
                <a:noFill/>
                <a:tableStyleId>{5CA08412-EBED-43D8-91C8-966EEBCD4851}</a:tableStyleId>
              </a:tblPr>
              <a:tblGrid>
                <a:gridCol w="1330200">
                  <a:extLst>
                    <a:ext uri="{9D8B030D-6E8A-4147-A177-3AD203B41FA5}">
                      <a16:colId xmlns:a16="http://schemas.microsoft.com/office/drawing/2014/main" val="20000"/>
                    </a:ext>
                  </a:extLst>
                </a:gridCol>
                <a:gridCol w="3629100">
                  <a:extLst>
                    <a:ext uri="{9D8B030D-6E8A-4147-A177-3AD203B41FA5}">
                      <a16:colId xmlns:a16="http://schemas.microsoft.com/office/drawing/2014/main" val="20001"/>
                    </a:ext>
                  </a:extLst>
                </a:gridCol>
              </a:tblGrid>
              <a:tr h="531075">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media</a:t>
                      </a:r>
                      <a:endParaRPr/>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Front monitors on domestic flights </a:t>
                      </a:r>
                      <a:endParaRPr/>
                    </a:p>
                  </a:txBody>
                  <a:tcPr marL="36000" marR="36000" marT="36000" marB="36000" anchor="ctr"/>
                </a:tc>
                <a:extLst>
                  <a:ext uri="{0D108BD9-81ED-4DB2-BD59-A6C34878D82A}">
                    <a16:rowId xmlns:a16="http://schemas.microsoft.com/office/drawing/2014/main" val="10000"/>
                  </a:ext>
                </a:extLst>
              </a:tr>
              <a:tr h="682675">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period </a:t>
                      </a:r>
                      <a:endParaRPr/>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- 1 month (from the 1st to the last day of each month)</a:t>
                      </a:r>
                      <a:endParaRPr/>
                    </a:p>
                    <a:p>
                      <a:pPr marL="80963" marR="0" lvl="0" indent="-80963" algn="l" rtl="0">
                        <a:lnSpc>
                          <a:spcPct val="130000"/>
                        </a:lnSpc>
                        <a:spcBef>
                          <a:spcPts val="0"/>
                        </a:spcBef>
                        <a:spcAft>
                          <a:spcPts val="0"/>
                        </a:spcAft>
                        <a:buNone/>
                      </a:pPr>
                      <a:r>
                        <a:rPr lang="en-US" sz="1000" u="none" strike="noStrike" cap="none">
                          <a:latin typeface="Arial"/>
                          <a:ea typeface="Arial"/>
                          <a:cs typeface="Arial"/>
                          <a:sym typeface="Arial"/>
                        </a:rPr>
                        <a:t>* The start and end dates of screening may change due to circumstances such as late aircraft arrivals.</a:t>
                      </a:r>
                      <a:endParaRPr/>
                    </a:p>
                  </a:txBody>
                  <a:tcPr marL="36000" marR="36000" marT="36000" marB="36000" anchor="ctr"/>
                </a:tc>
                <a:extLst>
                  <a:ext uri="{0D108BD9-81ED-4DB2-BD59-A6C34878D82A}">
                    <a16:rowId xmlns:a16="http://schemas.microsoft.com/office/drawing/2014/main" val="10001"/>
                  </a:ext>
                </a:extLst>
              </a:tr>
              <a:tr h="571100">
                <a:tc>
                  <a:txBody>
                    <a:bodyPr/>
                    <a:lstStyle/>
                    <a:p>
                      <a:pPr marL="0" marR="0" lvl="0" indent="0" algn="ctr" rtl="0">
                        <a:spcBef>
                          <a:spcPts val="0"/>
                        </a:spcBef>
                        <a:spcAft>
                          <a:spcPts val="0"/>
                        </a:spcAft>
                        <a:buNone/>
                      </a:pPr>
                      <a:r>
                        <a:rPr lang="en-US" sz="900" b="1" i="0" u="none" strike="noStrike" cap="none">
                          <a:latin typeface="Arial"/>
                          <a:ea typeface="Arial"/>
                          <a:cs typeface="Arial"/>
                          <a:sym typeface="Arial"/>
                        </a:rPr>
                        <a:t>Length of commercial</a:t>
                      </a:r>
                      <a:endParaRPr/>
                    </a:p>
                    <a:p>
                      <a:pPr marL="0" marR="0" lvl="0" indent="0" algn="ctr" rtl="0">
                        <a:spcBef>
                          <a:spcPts val="0"/>
                        </a:spcBef>
                        <a:spcAft>
                          <a:spcPts val="0"/>
                        </a:spcAft>
                        <a:buNone/>
                      </a:pPr>
                      <a:r>
                        <a:rPr lang="en-US" sz="900" b="1" i="0" u="none" strike="noStrike" cap="none">
                          <a:latin typeface="Arial"/>
                          <a:ea typeface="Arial"/>
                          <a:cs typeface="Arial"/>
                          <a:sym typeface="Arial"/>
                        </a:rPr>
                        <a:t> (Number of seconds on screen)</a:t>
                      </a:r>
                      <a:endParaRPr/>
                    </a:p>
                  </a:txBody>
                  <a:tcPr marL="36000" marR="36000" marT="36000" marB="36000" anchor="ctr">
                    <a:solidFill>
                      <a:srgbClr val="CB0003"/>
                    </a:solidFill>
                  </a:tcPr>
                </a:tc>
                <a:tc>
                  <a:txBody>
                    <a:bodyPr/>
                    <a:lstStyle/>
                    <a:p>
                      <a:pPr marL="80963" marR="0" lvl="0" indent="-80963" algn="l" rtl="0">
                        <a:lnSpc>
                          <a:spcPct val="130000"/>
                        </a:lnSpc>
                        <a:spcBef>
                          <a:spcPts val="0"/>
                        </a:spcBef>
                        <a:spcAft>
                          <a:spcPts val="0"/>
                        </a:spcAft>
                        <a:buNone/>
                      </a:pPr>
                      <a:r>
                        <a:rPr lang="en-US" sz="1050" u="none" strike="noStrike" cap="none">
                          <a:latin typeface="Arial"/>
                          <a:ea typeface="Arial"/>
                          <a:cs typeface="Arial"/>
                          <a:sym typeface="Arial"/>
                        </a:rPr>
                        <a:t>- 15 sec/30 sec/60 sec/90 sec </a:t>
                      </a:r>
                      <a:br>
                        <a:rPr lang="en-US" sz="1050" u="none" strike="noStrike" cap="none">
                          <a:latin typeface="Arial"/>
                          <a:ea typeface="Arial"/>
                          <a:cs typeface="Arial"/>
                          <a:sym typeface="Arial"/>
                        </a:rPr>
                      </a:br>
                      <a:r>
                        <a:rPr lang="en-US" sz="1000" u="none" strike="noStrike" cap="none">
                          <a:latin typeface="Arial"/>
                          <a:ea typeface="Arial"/>
                          <a:cs typeface="Arial"/>
                          <a:sym typeface="Arial"/>
                        </a:rPr>
                        <a:t>* The screening order will be decided at our discretion. </a:t>
                      </a:r>
                      <a:endParaRPr sz="1050" u="none" strike="noStrike" cap="none">
                        <a:latin typeface="Arial"/>
                        <a:ea typeface="Arial"/>
                        <a:cs typeface="Arial"/>
                        <a:sym typeface="Arial"/>
                      </a:endParaRPr>
                    </a:p>
                  </a:txBody>
                  <a:tcPr marL="36000" marR="36000" marT="36000" marB="36000" anchor="ctr"/>
                </a:tc>
                <a:extLst>
                  <a:ext uri="{0D108BD9-81ED-4DB2-BD59-A6C34878D82A}">
                    <a16:rowId xmlns:a16="http://schemas.microsoft.com/office/drawing/2014/main" val="10002"/>
                  </a:ext>
                </a:extLst>
              </a:tr>
              <a:tr h="56215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Number of flights screened on</a:t>
                      </a:r>
                      <a:endParaRPr/>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dirty="0">
                          <a:latin typeface="Arial"/>
                          <a:ea typeface="Arial"/>
                          <a:cs typeface="Arial"/>
                          <a:sym typeface="Arial"/>
                        </a:rPr>
                        <a:t>- About 8,200 flights/month</a:t>
                      </a:r>
                      <a:r>
                        <a:rPr kumimoji="0" lang="en-US" altLang="ja-JP" sz="105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050" b="0" i="0" u="none" strike="noStrike" kern="0" cap="none" spc="0" normalizeH="0" baseline="30000" noProof="0" dirty="0">
                          <a:ln>
                            <a:noFill/>
                          </a:ln>
                          <a:solidFill>
                            <a:srgbClr val="000000"/>
                          </a:solidFill>
                          <a:effectLst/>
                          <a:uLnTx/>
                          <a:uFillTx/>
                          <a:latin typeface="Arial"/>
                          <a:ea typeface="Arial"/>
                          <a:cs typeface="Arial"/>
                          <a:sym typeface="Arial"/>
                        </a:rPr>
                        <a:t>1</a:t>
                      </a:r>
                      <a:endParaRPr baseline="30000" dirty="0"/>
                    </a:p>
                  </a:txBody>
                  <a:tcPr marL="36000" marR="36000" marT="36000" marB="36000" anchor="ctr"/>
                </a:tc>
                <a:extLst>
                  <a:ext uri="{0D108BD9-81ED-4DB2-BD59-A6C34878D82A}">
                    <a16:rowId xmlns:a16="http://schemas.microsoft.com/office/drawing/2014/main" val="10003"/>
                  </a:ext>
                </a:extLst>
              </a:tr>
              <a:tr h="54395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routes</a:t>
                      </a:r>
                      <a:endParaRPr/>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dirty="0">
                          <a:latin typeface="Arial"/>
                          <a:ea typeface="Arial"/>
                          <a:cs typeface="Arial"/>
                          <a:sym typeface="Arial"/>
                        </a:rPr>
                        <a:t>- Domestic routes operated by JAL*</a:t>
                      </a:r>
                      <a:r>
                        <a:rPr kumimoji="0" lang="en-US" sz="1050" b="0" i="0" u="none" strike="noStrike" kern="0" cap="none" spc="0" normalizeH="0" baseline="30000" noProof="0" dirty="0">
                          <a:ln>
                            <a:noFill/>
                          </a:ln>
                          <a:solidFill>
                            <a:srgbClr val="000000"/>
                          </a:solidFill>
                          <a:effectLst/>
                          <a:uLnTx/>
                          <a:uFillTx/>
                          <a:latin typeface="Arial"/>
                          <a:ea typeface="Arial"/>
                          <a:cs typeface="Arial"/>
                          <a:sym typeface="Arial"/>
                        </a:rPr>
                        <a:t>2</a:t>
                      </a:r>
                      <a:endParaRPr dirty="0"/>
                    </a:p>
                  </a:txBody>
                  <a:tcPr marL="36000" marR="36000" marT="36000" marB="36000" anchor="ctr"/>
                </a:tc>
                <a:extLst>
                  <a:ext uri="{0D108BD9-81ED-4DB2-BD59-A6C34878D82A}">
                    <a16:rowId xmlns:a16="http://schemas.microsoft.com/office/drawing/2014/main" val="10004"/>
                  </a:ext>
                </a:extLst>
              </a:tr>
              <a:tr h="54395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Material deadline</a:t>
                      </a:r>
                      <a:endParaRPr/>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- 35 days before the start of screening</a:t>
                      </a:r>
                      <a:endParaRPr dirty="0"/>
                    </a:p>
                  </a:txBody>
                  <a:tcPr marL="36000" marR="36000" marT="36000" marB="36000" anchor="ctr"/>
                </a:tc>
                <a:extLst>
                  <a:ext uri="{0D108BD9-81ED-4DB2-BD59-A6C34878D82A}">
                    <a16:rowId xmlns:a16="http://schemas.microsoft.com/office/drawing/2014/main" val="10005"/>
                  </a:ext>
                </a:extLst>
              </a:tr>
            </a:tbl>
          </a:graphicData>
        </a:graphic>
      </p:graphicFrame>
      <p:graphicFrame>
        <p:nvGraphicFramePr>
          <p:cNvPr id="952" name="Google Shape;952;p18"/>
          <p:cNvGraphicFramePr/>
          <p:nvPr/>
        </p:nvGraphicFramePr>
        <p:xfrm>
          <a:off x="5516134" y="4805052"/>
          <a:ext cx="4959275" cy="872400"/>
        </p:xfrm>
        <a:graphic>
          <a:graphicData uri="http://schemas.openxmlformats.org/drawingml/2006/table">
            <a:tbl>
              <a:tblPr firstCol="1" bandRow="1">
                <a:noFill/>
                <a:tableStyleId>{5CA08412-EBED-43D8-91C8-966EEBCD4851}</a:tableStyleId>
              </a:tblPr>
              <a:tblGrid>
                <a:gridCol w="1142750">
                  <a:extLst>
                    <a:ext uri="{9D8B030D-6E8A-4147-A177-3AD203B41FA5}">
                      <a16:colId xmlns:a16="http://schemas.microsoft.com/office/drawing/2014/main" val="20000"/>
                    </a:ext>
                  </a:extLst>
                </a:gridCol>
                <a:gridCol w="949425">
                  <a:extLst>
                    <a:ext uri="{9D8B030D-6E8A-4147-A177-3AD203B41FA5}">
                      <a16:colId xmlns:a16="http://schemas.microsoft.com/office/drawing/2014/main" val="20001"/>
                    </a:ext>
                  </a:extLst>
                </a:gridCol>
                <a:gridCol w="949425">
                  <a:extLst>
                    <a:ext uri="{9D8B030D-6E8A-4147-A177-3AD203B41FA5}">
                      <a16:colId xmlns:a16="http://schemas.microsoft.com/office/drawing/2014/main" val="20002"/>
                    </a:ext>
                  </a:extLst>
                </a:gridCol>
                <a:gridCol w="949425">
                  <a:extLst>
                    <a:ext uri="{9D8B030D-6E8A-4147-A177-3AD203B41FA5}">
                      <a16:colId xmlns:a16="http://schemas.microsoft.com/office/drawing/2014/main" val="20003"/>
                    </a:ext>
                  </a:extLst>
                </a:gridCol>
                <a:gridCol w="968250">
                  <a:extLst>
                    <a:ext uri="{9D8B030D-6E8A-4147-A177-3AD203B41FA5}">
                      <a16:colId xmlns:a16="http://schemas.microsoft.com/office/drawing/2014/main" val="20004"/>
                    </a:ext>
                  </a:extLst>
                </a:gridCol>
              </a:tblGrid>
              <a:tr h="436200">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a:solidFill>
                            <a:schemeClr val="lt1"/>
                          </a:solidFill>
                          <a:latin typeface="Arial"/>
                          <a:ea typeface="Arial"/>
                          <a:cs typeface="Arial"/>
                          <a:sym typeface="Arial"/>
                        </a:rPr>
                        <a:t>Rate table</a:t>
                      </a:r>
                      <a:endParaRPr/>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a:solidFill>
                            <a:schemeClr val="lt1"/>
                          </a:solidFill>
                          <a:latin typeface="Arial"/>
                          <a:ea typeface="Arial"/>
                          <a:cs typeface="Arial"/>
                          <a:sym typeface="Arial"/>
                        </a:rPr>
                        <a:t>15 seconds</a:t>
                      </a:r>
                      <a:endParaRPr/>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a:solidFill>
                            <a:schemeClr val="lt1"/>
                          </a:solidFill>
                          <a:latin typeface="Arial"/>
                          <a:ea typeface="Arial"/>
                          <a:cs typeface="Arial"/>
                          <a:sym typeface="Arial"/>
                        </a:rPr>
                        <a:t>30 seconds</a:t>
                      </a:r>
                      <a:endParaRPr/>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a:solidFill>
                            <a:schemeClr val="lt1"/>
                          </a:solidFill>
                          <a:latin typeface="Arial"/>
                          <a:ea typeface="Arial"/>
                          <a:cs typeface="Arial"/>
                          <a:sym typeface="Arial"/>
                        </a:rPr>
                        <a:t>60 seconds</a:t>
                      </a:r>
                      <a:endParaRPr/>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00"/>
                        <a:buFont typeface="Arial"/>
                        <a:buNone/>
                      </a:pPr>
                      <a:r>
                        <a:rPr lang="en-US" sz="1000" b="1" i="0" u="none" strike="noStrike" cap="none">
                          <a:solidFill>
                            <a:schemeClr val="lt1"/>
                          </a:solidFill>
                          <a:latin typeface="Arial"/>
                          <a:ea typeface="Arial"/>
                          <a:cs typeface="Arial"/>
                          <a:sym typeface="Arial"/>
                        </a:rPr>
                        <a:t>90 seconds</a:t>
                      </a:r>
                      <a:endParaRPr/>
                    </a:p>
                  </a:txBody>
                  <a:tcPr marL="36000" marR="36000" marT="0" marB="0" anchor="ctr">
                    <a:solidFill>
                      <a:srgbClr val="CB0003"/>
                    </a:solidFill>
                  </a:tcPr>
                </a:tc>
                <a:extLst>
                  <a:ext uri="{0D108BD9-81ED-4DB2-BD59-A6C34878D82A}">
                    <a16:rowId xmlns:a16="http://schemas.microsoft.com/office/drawing/2014/main" val="10000"/>
                  </a:ext>
                </a:extLst>
              </a:tr>
              <a:tr h="436200">
                <a:tc>
                  <a:txBody>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Rates </a:t>
                      </a:r>
                      <a:endParaRPr sz="11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(yen/tax not required)</a:t>
                      </a:r>
                      <a:endParaRPr/>
                    </a:p>
                  </a:txBody>
                  <a:tcPr marL="36000" marR="36000" marT="0" marB="0" anchor="ctr">
                    <a:solidFill>
                      <a:srgbClr val="F0F0F0"/>
                    </a:solidFill>
                  </a:tcPr>
                </a:tc>
                <a:tc>
                  <a:txBody>
                    <a:bodyPr/>
                    <a:lstStyle/>
                    <a:p>
                      <a:pPr marL="0" marR="0" lvl="0" indent="0" algn="ctr" rtl="0">
                        <a:lnSpc>
                          <a:spcPct val="9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1,800,000</a:t>
                      </a:r>
                      <a:endParaRPr sz="1050" u="none" strike="noStrike" cap="none">
                        <a:latin typeface="Arial"/>
                        <a:ea typeface="Arial"/>
                        <a:cs typeface="Arial"/>
                        <a:sym typeface="Arial"/>
                      </a:endParaRPr>
                    </a:p>
                  </a:txBody>
                  <a:tcPr marL="36000" marR="36000" marT="0" marB="0" anchor="ctr"/>
                </a:tc>
                <a:tc>
                  <a:txBody>
                    <a:bodyPr/>
                    <a:lstStyle/>
                    <a:p>
                      <a:pPr marL="0" marR="0" lvl="0" indent="0" algn="ctr" rtl="0">
                        <a:lnSpc>
                          <a:spcPct val="9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2,500,000</a:t>
                      </a:r>
                      <a:endParaRPr sz="1050" u="none" strike="noStrike" cap="none">
                        <a:latin typeface="Arial"/>
                        <a:ea typeface="Arial"/>
                        <a:cs typeface="Arial"/>
                        <a:sym typeface="Arial"/>
                      </a:endParaRPr>
                    </a:p>
                  </a:txBody>
                  <a:tcPr marL="36000" marR="36000" marT="0" marB="0" anchor="ctr"/>
                </a:tc>
                <a:tc>
                  <a:txBody>
                    <a:bodyPr/>
                    <a:lstStyle/>
                    <a:p>
                      <a:pPr marL="0" marR="0" lvl="0" indent="0" algn="ctr" rtl="0">
                        <a:lnSpc>
                          <a:spcPct val="9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3,900,000</a:t>
                      </a:r>
                      <a:endParaRPr sz="1050" u="none" strike="noStrike" cap="none">
                        <a:latin typeface="Arial"/>
                        <a:ea typeface="Arial"/>
                        <a:cs typeface="Arial"/>
                        <a:sym typeface="Arial"/>
                      </a:endParaRPr>
                    </a:p>
                  </a:txBody>
                  <a:tcPr marL="36000" marR="36000" marT="0" marB="0" anchor="ctr"/>
                </a:tc>
                <a:tc>
                  <a:txBody>
                    <a:bodyPr/>
                    <a:lstStyle/>
                    <a:p>
                      <a:pPr marL="0" marR="0" lvl="0" indent="0" algn="ctr" rtl="0">
                        <a:lnSpc>
                          <a:spcPct val="9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4,900,000</a:t>
                      </a:r>
                      <a:endParaRPr sz="1050" u="none" strike="noStrike" cap="none">
                        <a:latin typeface="Arial"/>
                        <a:ea typeface="Arial"/>
                        <a:cs typeface="Arial"/>
                        <a:sym typeface="Arial"/>
                      </a:endParaRPr>
                    </a:p>
                  </a:txBody>
                  <a:tcPr marL="36000" marR="36000" marT="0" marB="0" anchor="ctr"/>
                </a:tc>
                <a:extLst>
                  <a:ext uri="{0D108BD9-81ED-4DB2-BD59-A6C34878D82A}">
                    <a16:rowId xmlns:a16="http://schemas.microsoft.com/office/drawing/2014/main" val="10001"/>
                  </a:ext>
                </a:extLst>
              </a:tr>
            </a:tbl>
          </a:graphicData>
        </a:graphic>
      </p:graphicFrame>
      <p:sp>
        <p:nvSpPr>
          <p:cNvPr id="953" name="Google Shape;953;p18"/>
          <p:cNvSpPr txBox="1"/>
          <p:nvPr/>
        </p:nvSpPr>
        <p:spPr>
          <a:xfrm>
            <a:off x="5412150" y="5754803"/>
            <a:ext cx="4959301" cy="15550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900" b="0" i="0" u="none" strike="noStrike" kern="0" cap="none" spc="0" normalizeH="0" baseline="0" noProof="0" dirty="0">
                <a:ln>
                  <a:noFill/>
                </a:ln>
                <a:solidFill>
                  <a:srgbClr val="000000"/>
                </a:solidFill>
                <a:effectLst/>
                <a:uLnTx/>
                <a:uFillTx/>
                <a:latin typeface="Arial"/>
                <a:ea typeface="Arial"/>
                <a:cs typeface="Arial"/>
                <a:sym typeface="Arial"/>
              </a:rPr>
              <a:t>*1</a:t>
            </a:r>
            <a:r>
              <a:rPr kumimoji="0" lang="ja-JP" altLang="en-US" sz="9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900" b="0" i="0" u="none" strike="noStrike" kern="0" cap="none" spc="0" normalizeH="0" baseline="0" noProof="0" dirty="0">
                <a:ln>
                  <a:noFill/>
                </a:ln>
                <a:solidFill>
                  <a:srgbClr val="000000"/>
                </a:solidFill>
                <a:effectLst/>
                <a:uLnTx/>
                <a:uFillTx/>
                <a:latin typeface="Arial"/>
                <a:ea typeface="Arial"/>
                <a:cs typeface="Arial"/>
                <a:sym typeface="Arial"/>
              </a:rPr>
              <a:t>Monthly average from April 2022 to March 2023.(JAL’s inner data)</a:t>
            </a:r>
            <a:endParaRPr lang="en-US" sz="900" dirty="0">
              <a:solidFill>
                <a:schemeClr val="dk1"/>
              </a:solidFill>
              <a:latin typeface="Arial"/>
              <a:ea typeface="Arial"/>
              <a:cs typeface="Arial"/>
              <a:sym typeface="Arial"/>
            </a:endParaRPr>
          </a:p>
          <a:p>
            <a:pPr marL="285750" indent="-285750">
              <a:lnSpc>
                <a:spcPct val="135000"/>
              </a:lnSpc>
            </a:pPr>
            <a:r>
              <a:rPr kumimoji="0" lang="en-US" altLang="ja-JP" sz="900" b="0" i="0" u="none" strike="noStrike" kern="0" cap="none" spc="0" normalizeH="0" baseline="0" noProof="0" dirty="0">
                <a:ln>
                  <a:noFill/>
                </a:ln>
                <a:solidFill>
                  <a:srgbClr val="000000"/>
                </a:solidFill>
                <a:effectLst/>
                <a:uLnTx/>
                <a:uFillTx/>
                <a:latin typeface="Arial"/>
                <a:ea typeface="Arial"/>
                <a:cs typeface="Arial"/>
                <a:sym typeface="Arial"/>
              </a:rPr>
              <a:t>*2</a:t>
            </a:r>
            <a:r>
              <a:rPr kumimoji="0" lang="ja-JP" altLang="en-US" sz="900" b="0" i="0" u="none" strike="noStrike" kern="0" cap="none" spc="0" normalizeH="0" baseline="0" noProof="0" dirty="0">
                <a:ln>
                  <a:noFill/>
                </a:ln>
                <a:solidFill>
                  <a:srgbClr val="000000"/>
                </a:solidFill>
                <a:effectLst/>
                <a:uLnTx/>
                <a:uFillTx/>
                <a:latin typeface="Arial"/>
                <a:ea typeface="Arial"/>
                <a:cs typeface="Arial"/>
                <a:sym typeface="Arial"/>
              </a:rPr>
              <a:t>：</a:t>
            </a:r>
            <a:r>
              <a:rPr lang="en-US" sz="900" dirty="0">
                <a:solidFill>
                  <a:schemeClr val="dk1"/>
                </a:solidFill>
                <a:latin typeface="Arial"/>
                <a:ea typeface="Arial"/>
                <a:cs typeface="Arial"/>
                <a:sym typeface="Arial"/>
              </a:rPr>
              <a:t>(1)Commercials may not be shown in some cases on routes with a flight time of 70 minutes or less (Haneda–</a:t>
            </a:r>
            <a:r>
              <a:rPr lang="en-US" sz="900" dirty="0" err="1">
                <a:solidFill>
                  <a:schemeClr val="dk1"/>
                </a:solidFill>
                <a:latin typeface="Arial"/>
                <a:ea typeface="Arial"/>
                <a:cs typeface="Arial"/>
                <a:sym typeface="Arial"/>
              </a:rPr>
              <a:t>Itami</a:t>
            </a:r>
            <a:r>
              <a:rPr lang="en-US" sz="900" dirty="0">
                <a:solidFill>
                  <a:schemeClr val="dk1"/>
                </a:solidFill>
                <a:latin typeface="Arial"/>
                <a:ea typeface="Arial"/>
                <a:cs typeface="Arial"/>
                <a:sym typeface="Arial"/>
              </a:rPr>
              <a:t>, Kansai, Akita, Komatsu, Okayama, Tokushima, Takamatsu, about 1,390 flights/month in total) due to available service time.</a:t>
            </a:r>
            <a:endParaRPr lang="en-US" sz="900" dirty="0"/>
          </a:p>
          <a:p>
            <a:pPr marL="285750" marR="0" lvl="0" indent="-285750" algn="l" rtl="0">
              <a:lnSpc>
                <a:spcPct val="135000"/>
              </a:lnSpc>
              <a:spcBef>
                <a:spcPts val="0"/>
              </a:spcBef>
              <a:spcAft>
                <a:spcPts val="0"/>
              </a:spcAft>
              <a:buNone/>
            </a:pPr>
            <a:r>
              <a:rPr lang="en-US" sz="900" dirty="0">
                <a:solidFill>
                  <a:schemeClr val="dk1"/>
                </a:solidFill>
                <a:latin typeface="Arial"/>
                <a:ea typeface="Arial"/>
                <a:cs typeface="Arial"/>
                <a:sym typeface="Arial"/>
              </a:rPr>
              <a:t>　</a:t>
            </a:r>
            <a:r>
              <a:rPr lang="ja-JP" altLang="en-US" sz="900" dirty="0">
                <a:solidFill>
                  <a:schemeClr val="dk1"/>
                </a:solidFill>
                <a:latin typeface="Arial"/>
                <a:ea typeface="Arial"/>
                <a:cs typeface="Arial"/>
                <a:sym typeface="Arial"/>
              </a:rPr>
              <a:t>　</a:t>
            </a:r>
            <a:r>
              <a:rPr lang="en-US" sz="900" dirty="0">
                <a:solidFill>
                  <a:srgbClr val="FF0000"/>
                </a:solidFill>
                <a:latin typeface="Arial"/>
                <a:ea typeface="Arial"/>
                <a:cs typeface="Arial"/>
                <a:sym typeface="Arial"/>
              </a:rPr>
              <a:t>(2)Commercials will not be shown on aircraft without screening equipment (including the new Airbus-900 and Boeing 787-800 aircrafts).</a:t>
            </a:r>
            <a:endParaRPr sz="900" dirty="0"/>
          </a:p>
          <a:p>
            <a:pPr marL="285750" marR="0" lvl="0" indent="-285750" algn="l" rtl="0">
              <a:lnSpc>
                <a:spcPct val="135000"/>
              </a:lnSpc>
              <a:spcBef>
                <a:spcPts val="0"/>
              </a:spcBef>
              <a:spcAft>
                <a:spcPts val="0"/>
              </a:spcAft>
              <a:buNone/>
            </a:pPr>
            <a:r>
              <a:rPr lang="en-US" sz="900" dirty="0">
                <a:solidFill>
                  <a:srgbClr val="FF0000"/>
                </a:solidFill>
                <a:latin typeface="Arial"/>
                <a:ea typeface="Arial"/>
                <a:cs typeface="Arial"/>
                <a:sym typeface="Arial"/>
              </a:rPr>
              <a:t>  </a:t>
            </a:r>
            <a:r>
              <a:rPr lang="ja-JP" altLang="en-US" sz="900" dirty="0">
                <a:solidFill>
                  <a:srgbClr val="FF0000"/>
                </a:solidFill>
                <a:latin typeface="Arial"/>
                <a:ea typeface="Arial"/>
                <a:cs typeface="Arial"/>
                <a:sym typeface="Arial"/>
              </a:rPr>
              <a:t>　</a:t>
            </a:r>
            <a:r>
              <a:rPr lang="en-US" sz="900" dirty="0">
                <a:solidFill>
                  <a:srgbClr val="FF0000"/>
                </a:solidFill>
                <a:latin typeface="Arial"/>
                <a:ea typeface="Arial"/>
                <a:cs typeface="Arial"/>
                <a:sym typeface="Arial"/>
              </a:rPr>
              <a:t>  (3) Commercials will not be shown if the flight is operated by a group airline even if the flight number is JAL.　　</a:t>
            </a:r>
            <a:endParaRPr sz="900" dirty="0"/>
          </a:p>
        </p:txBody>
      </p:sp>
      <p:sp>
        <p:nvSpPr>
          <p:cNvPr id="954" name="Google Shape;954;p18"/>
          <p:cNvSpPr txBox="1"/>
          <p:nvPr/>
        </p:nvSpPr>
        <p:spPr>
          <a:xfrm>
            <a:off x="826985" y="4968412"/>
            <a:ext cx="4192416" cy="55675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400">
                <a:solidFill>
                  <a:schemeClr val="dk1"/>
                </a:solidFill>
                <a:latin typeface="Arial"/>
                <a:ea typeface="Arial"/>
                <a:cs typeface="Arial"/>
                <a:sym typeface="Arial"/>
              </a:rPr>
              <a:t>The flow up to the screening of commercials on domestic flights (shown once after takeoff)</a:t>
            </a:r>
            <a:endParaRPr/>
          </a:p>
        </p:txBody>
      </p:sp>
      <p:grpSp>
        <p:nvGrpSpPr>
          <p:cNvPr id="955" name="Google Shape;955;p18"/>
          <p:cNvGrpSpPr/>
          <p:nvPr/>
        </p:nvGrpSpPr>
        <p:grpSpPr>
          <a:xfrm>
            <a:off x="761733" y="5845137"/>
            <a:ext cx="4322987" cy="1276061"/>
            <a:chOff x="761733" y="5583877"/>
            <a:chExt cx="4322987" cy="1276061"/>
          </a:xfrm>
        </p:grpSpPr>
        <p:sp>
          <p:nvSpPr>
            <p:cNvPr id="956" name="Google Shape;956;p18"/>
            <p:cNvSpPr/>
            <p:nvPr/>
          </p:nvSpPr>
          <p:spPr>
            <a:xfrm>
              <a:off x="826985" y="5583877"/>
              <a:ext cx="733796" cy="127606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8" name="Google Shape;958;p18"/>
            <p:cNvSpPr/>
            <p:nvPr/>
          </p:nvSpPr>
          <p:spPr>
            <a:xfrm>
              <a:off x="1608003" y="6004502"/>
              <a:ext cx="625555" cy="853200"/>
            </a:xfrm>
            <a:prstGeom prst="rect">
              <a:avLst/>
            </a:prstGeom>
            <a:solidFill>
              <a:srgbClr val="CB0003">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59" name="Google Shape;959;p18"/>
            <p:cNvSpPr/>
            <p:nvPr/>
          </p:nvSpPr>
          <p:spPr>
            <a:xfrm>
              <a:off x="2280780" y="6004502"/>
              <a:ext cx="2100178" cy="853200"/>
            </a:xfrm>
            <a:custGeom>
              <a:avLst/>
              <a:gdLst/>
              <a:ahLst/>
              <a:cxnLst/>
              <a:rect l="l" t="t" r="r" b="b"/>
              <a:pathLst>
                <a:path w="2100178" h="853200" extrusionOk="0">
                  <a:moveTo>
                    <a:pt x="0" y="0"/>
                  </a:moveTo>
                  <a:lnTo>
                    <a:pt x="1474623" y="0"/>
                  </a:lnTo>
                  <a:lnTo>
                    <a:pt x="1546108" y="0"/>
                  </a:lnTo>
                  <a:lnTo>
                    <a:pt x="2100178" y="0"/>
                  </a:lnTo>
                  <a:lnTo>
                    <a:pt x="2100178" y="853200"/>
                  </a:lnTo>
                  <a:lnTo>
                    <a:pt x="1546108" y="853200"/>
                  </a:lnTo>
                  <a:lnTo>
                    <a:pt x="1474623" y="853200"/>
                  </a:lnTo>
                  <a:lnTo>
                    <a:pt x="0" y="853200"/>
                  </a:lnTo>
                  <a:close/>
                </a:path>
              </a:pathLst>
            </a:cu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60" name="Google Shape;960;p18"/>
            <p:cNvSpPr/>
            <p:nvPr/>
          </p:nvSpPr>
          <p:spPr>
            <a:xfrm>
              <a:off x="4428180" y="6004502"/>
              <a:ext cx="537012" cy="853200"/>
            </a:xfrm>
            <a:prstGeom prst="rect">
              <a:avLst/>
            </a:prstGeom>
            <a:solidFill>
              <a:srgbClr val="CB0003">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61" name="Google Shape;961;p18"/>
            <p:cNvSpPr txBox="1"/>
            <p:nvPr/>
          </p:nvSpPr>
          <p:spPr>
            <a:xfrm>
              <a:off x="761733" y="5668522"/>
              <a:ext cx="862670" cy="25462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800">
                  <a:solidFill>
                    <a:schemeClr val="dk1"/>
                  </a:solidFill>
                  <a:latin typeface="Arial"/>
                  <a:ea typeface="Arial"/>
                  <a:cs typeface="Arial"/>
                  <a:sym typeface="Arial"/>
                </a:rPr>
                <a:t>Before takeoff</a:t>
              </a:r>
              <a:endParaRPr/>
            </a:p>
          </p:txBody>
        </p:sp>
        <p:sp>
          <p:nvSpPr>
            <p:cNvPr id="962" name="Google Shape;962;p18"/>
            <p:cNvSpPr txBox="1"/>
            <p:nvPr/>
          </p:nvSpPr>
          <p:spPr>
            <a:xfrm>
              <a:off x="832304" y="6120009"/>
              <a:ext cx="737586"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a:solidFill>
                    <a:schemeClr val="dk1"/>
                  </a:solidFill>
                  <a:latin typeface="Arial"/>
                  <a:ea typeface="Arial"/>
                  <a:cs typeface="Arial"/>
                  <a:sym typeface="Arial"/>
                </a:rPr>
                <a:t>Safety</a:t>
              </a:r>
              <a:endParaRPr/>
            </a:p>
            <a:p>
              <a:pPr marL="0" marR="0" lvl="0" indent="0" algn="ctr" rtl="0">
                <a:spcBef>
                  <a:spcPts val="0"/>
                </a:spcBef>
                <a:spcAft>
                  <a:spcPts val="0"/>
                </a:spcAft>
                <a:buNone/>
              </a:pPr>
              <a:r>
                <a:rPr lang="en-US" sz="700">
                  <a:solidFill>
                    <a:schemeClr val="dk1"/>
                  </a:solidFill>
                  <a:latin typeface="Arial"/>
                  <a:ea typeface="Arial"/>
                  <a:cs typeface="Arial"/>
                  <a:sym typeface="Arial"/>
                </a:rPr>
                <a:t>video</a:t>
              </a:r>
              <a:endParaRPr/>
            </a:p>
            <a:p>
              <a:pPr marL="0" marR="0" lvl="0" indent="0" algn="ctr" rtl="0">
                <a:spcBef>
                  <a:spcPts val="0"/>
                </a:spcBef>
                <a:spcAft>
                  <a:spcPts val="0"/>
                </a:spcAft>
                <a:buNone/>
              </a:pPr>
              <a:r>
                <a:rPr lang="en-US" sz="700">
                  <a:solidFill>
                    <a:schemeClr val="dk1"/>
                  </a:solidFill>
                  <a:latin typeface="Arial"/>
                  <a:ea typeface="Arial"/>
                  <a:cs typeface="Arial"/>
                  <a:sym typeface="Arial"/>
                </a:rPr>
                <a:t>screening</a:t>
              </a:r>
              <a:endParaRPr/>
            </a:p>
          </p:txBody>
        </p:sp>
        <p:sp>
          <p:nvSpPr>
            <p:cNvPr id="963" name="Google Shape;963;p18"/>
            <p:cNvSpPr txBox="1"/>
            <p:nvPr/>
          </p:nvSpPr>
          <p:spPr>
            <a:xfrm>
              <a:off x="806640" y="6501115"/>
              <a:ext cx="78177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a:solidFill>
                    <a:schemeClr val="dk1"/>
                  </a:solidFill>
                  <a:latin typeface="Arial"/>
                  <a:ea typeface="Arial"/>
                  <a:cs typeface="Arial"/>
                  <a:sym typeface="Arial"/>
                </a:rPr>
                <a:t>"For Your</a:t>
              </a:r>
              <a:endParaRPr/>
            </a:p>
            <a:p>
              <a:pPr marL="0" marR="0" lvl="0" indent="0" algn="ctr" rtl="0">
                <a:spcBef>
                  <a:spcPts val="0"/>
                </a:spcBef>
                <a:spcAft>
                  <a:spcPts val="0"/>
                </a:spcAft>
                <a:buNone/>
              </a:pPr>
              <a:r>
                <a:rPr lang="en-US" sz="700">
                  <a:solidFill>
                    <a:schemeClr val="dk1"/>
                  </a:solidFill>
                  <a:latin typeface="Arial"/>
                  <a:ea typeface="Arial"/>
                  <a:cs typeface="Arial"/>
                  <a:sym typeface="Arial"/>
                </a:rPr>
                <a:t> Own Safety"</a:t>
              </a:r>
              <a:endParaRPr/>
            </a:p>
          </p:txBody>
        </p:sp>
        <p:sp>
          <p:nvSpPr>
            <p:cNvPr id="965" name="Google Shape;965;p18"/>
            <p:cNvSpPr txBox="1"/>
            <p:nvPr/>
          </p:nvSpPr>
          <p:spPr>
            <a:xfrm>
              <a:off x="1616988" y="6128974"/>
              <a:ext cx="6208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chemeClr val="dk1"/>
                  </a:solidFill>
                  <a:latin typeface="Arial"/>
                  <a:ea typeface="Arial"/>
                  <a:cs typeface="Arial"/>
                  <a:sym typeface="Arial"/>
                </a:rPr>
                <a:t>Seat</a:t>
              </a:r>
              <a:endParaRPr/>
            </a:p>
            <a:p>
              <a:pPr marL="0" marR="0" lvl="0" indent="0" algn="ctr" rtl="0">
                <a:spcBef>
                  <a:spcPts val="0"/>
                </a:spcBef>
                <a:spcAft>
                  <a:spcPts val="0"/>
                </a:spcAft>
                <a:buNone/>
              </a:pPr>
              <a:r>
                <a:rPr lang="en-US" sz="900">
                  <a:solidFill>
                    <a:schemeClr val="dk1"/>
                  </a:solidFill>
                  <a:latin typeface="Arial"/>
                  <a:ea typeface="Arial"/>
                  <a:cs typeface="Arial"/>
                  <a:sym typeface="Arial"/>
                </a:rPr>
                <a:t>belt</a:t>
              </a:r>
              <a:endParaRPr/>
            </a:p>
            <a:p>
              <a:pPr marL="0" marR="0" lvl="0" indent="0" algn="ctr" rtl="0">
                <a:spcBef>
                  <a:spcPts val="0"/>
                </a:spcBef>
                <a:spcAft>
                  <a:spcPts val="0"/>
                </a:spcAft>
                <a:buNone/>
              </a:pPr>
              <a:r>
                <a:rPr lang="en-US" sz="900">
                  <a:solidFill>
                    <a:schemeClr val="dk1"/>
                  </a:solidFill>
                  <a:latin typeface="Arial"/>
                  <a:ea typeface="Arial"/>
                  <a:cs typeface="Arial"/>
                  <a:sym typeface="Arial"/>
                </a:rPr>
                <a:t>sign</a:t>
              </a:r>
              <a:endParaRPr/>
            </a:p>
            <a:p>
              <a:pPr marL="0" marR="0" lvl="0" indent="0" algn="ctr" rtl="0">
                <a:spcBef>
                  <a:spcPts val="0"/>
                </a:spcBef>
                <a:spcAft>
                  <a:spcPts val="0"/>
                </a:spcAft>
                <a:buNone/>
              </a:pPr>
              <a:r>
                <a:rPr lang="en-US" sz="900">
                  <a:solidFill>
                    <a:schemeClr val="dk1"/>
                  </a:solidFill>
                  <a:latin typeface="Arial"/>
                  <a:ea typeface="Arial"/>
                  <a:cs typeface="Arial"/>
                  <a:sym typeface="Arial"/>
                </a:rPr>
                <a:t>etc.</a:t>
              </a:r>
              <a:endParaRPr/>
            </a:p>
          </p:txBody>
        </p:sp>
        <p:sp>
          <p:nvSpPr>
            <p:cNvPr id="966" name="Google Shape;966;p18"/>
            <p:cNvSpPr txBox="1"/>
            <p:nvPr/>
          </p:nvSpPr>
          <p:spPr>
            <a:xfrm>
              <a:off x="2784500" y="6142124"/>
              <a:ext cx="1081643" cy="31694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100" b="1">
                  <a:solidFill>
                    <a:schemeClr val="lt1"/>
                  </a:solidFill>
                  <a:latin typeface="Arial"/>
                  <a:ea typeface="Arial"/>
                  <a:cs typeface="Arial"/>
                  <a:sym typeface="Arial"/>
                </a:rPr>
                <a:t>Commercials</a:t>
              </a:r>
              <a:endParaRPr/>
            </a:p>
          </p:txBody>
        </p:sp>
        <p:sp>
          <p:nvSpPr>
            <p:cNvPr id="967" name="Google Shape;967;p18"/>
            <p:cNvSpPr txBox="1"/>
            <p:nvPr/>
          </p:nvSpPr>
          <p:spPr>
            <a:xfrm>
              <a:off x="2334091" y="6403757"/>
              <a:ext cx="2046867" cy="28520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100" b="1">
                  <a:solidFill>
                    <a:schemeClr val="lt1"/>
                  </a:solidFill>
                  <a:latin typeface="Arial"/>
                  <a:ea typeface="Arial"/>
                  <a:cs typeface="Arial"/>
                  <a:sym typeface="Arial"/>
                </a:rPr>
                <a:t>(1)(2)(3)(4)(5)(6)(7)(8)(9)</a:t>
              </a:r>
              <a:endParaRPr/>
            </a:p>
          </p:txBody>
        </p:sp>
        <p:sp>
          <p:nvSpPr>
            <p:cNvPr id="968" name="Google Shape;968;p18"/>
            <p:cNvSpPr txBox="1"/>
            <p:nvPr/>
          </p:nvSpPr>
          <p:spPr>
            <a:xfrm>
              <a:off x="4350924" y="6214286"/>
              <a:ext cx="733796"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800" dirty="0">
                  <a:solidFill>
                    <a:schemeClr val="dk1"/>
                  </a:solidFill>
                  <a:latin typeface="Arial"/>
                  <a:ea typeface="Arial"/>
                  <a:cs typeface="Arial"/>
                  <a:sym typeface="Arial"/>
                </a:rPr>
                <a:t>JAL</a:t>
              </a:r>
              <a:endParaRPr sz="800" dirty="0"/>
            </a:p>
            <a:p>
              <a:pPr marL="0" marR="0" lvl="0" indent="0" algn="ctr" rtl="0">
                <a:lnSpc>
                  <a:spcPct val="145000"/>
                </a:lnSpc>
                <a:spcBef>
                  <a:spcPts val="0"/>
                </a:spcBef>
                <a:spcAft>
                  <a:spcPts val="0"/>
                </a:spcAft>
                <a:buNone/>
              </a:pPr>
              <a:r>
                <a:rPr lang="en-US" sz="800" dirty="0">
                  <a:solidFill>
                    <a:schemeClr val="dk1"/>
                  </a:solidFill>
                </a:rPr>
                <a:t>Information</a:t>
              </a:r>
              <a:endParaRPr sz="800" dirty="0"/>
            </a:p>
          </p:txBody>
        </p:sp>
      </p:grpSp>
      <p:pic>
        <p:nvPicPr>
          <p:cNvPr id="969" name="Google Shape;969;p18"/>
          <p:cNvPicPr preferRelativeResize="0"/>
          <p:nvPr/>
        </p:nvPicPr>
        <p:blipFill rotWithShape="1">
          <a:blip r:embed="rId4">
            <a:alphaModFix/>
          </a:blip>
          <a:srcRect/>
          <a:stretch/>
        </p:blipFill>
        <p:spPr>
          <a:xfrm rot="-1800000">
            <a:off x="1711683" y="5417043"/>
            <a:ext cx="339937" cy="339937"/>
          </a:xfrm>
          <a:prstGeom prst="rect">
            <a:avLst/>
          </a:prstGeom>
          <a:noFill/>
          <a:ln>
            <a:noFill/>
          </a:ln>
        </p:spPr>
      </p:pic>
      <p:sp>
        <p:nvSpPr>
          <p:cNvPr id="970" name="Google Shape;970;p18"/>
          <p:cNvSpPr txBox="1"/>
          <p:nvPr/>
        </p:nvSpPr>
        <p:spPr>
          <a:xfrm>
            <a:off x="1920780" y="5585210"/>
            <a:ext cx="1778978" cy="269176"/>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900">
                <a:solidFill>
                  <a:schemeClr val="dk1"/>
                </a:solidFill>
                <a:latin typeface="Arial"/>
                <a:ea typeface="Arial"/>
                <a:cs typeface="Arial"/>
                <a:sym typeface="Arial"/>
              </a:rPr>
              <a:t>takeoff (about 10 minutes after)</a:t>
            </a:r>
            <a:endParaRPr/>
          </a:p>
        </p:txBody>
      </p:sp>
      <p:cxnSp>
        <p:nvCxnSpPr>
          <p:cNvPr id="971" name="Google Shape;971;p18"/>
          <p:cNvCxnSpPr/>
          <p:nvPr/>
        </p:nvCxnSpPr>
        <p:spPr>
          <a:xfrm>
            <a:off x="1583291" y="5415540"/>
            <a:ext cx="11187" cy="1689851"/>
          </a:xfrm>
          <a:prstGeom prst="straightConnector1">
            <a:avLst/>
          </a:prstGeom>
          <a:noFill/>
          <a:ln w="9525" cap="flat" cmpd="sng">
            <a:solidFill>
              <a:schemeClr val="dk1"/>
            </a:solidFill>
            <a:prstDash val="solid"/>
            <a:miter lim="800000"/>
            <a:headEnd type="none" w="sm" len="sm"/>
            <a:tailEnd type="none" w="sm" len="sm"/>
          </a:ln>
        </p:spPr>
      </p:cxnSp>
      <p:sp>
        <p:nvSpPr>
          <p:cNvPr id="972" name="Google Shape;972;p18"/>
          <p:cNvSpPr txBox="1"/>
          <p:nvPr/>
        </p:nvSpPr>
        <p:spPr>
          <a:xfrm>
            <a:off x="785056" y="1326306"/>
            <a:ext cx="4560849" cy="85222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dirty="0">
                <a:solidFill>
                  <a:schemeClr val="dk1"/>
                </a:solidFill>
                <a:latin typeface="Arial"/>
                <a:ea typeface="Arial"/>
                <a:cs typeface="Arial"/>
                <a:sym typeface="Arial"/>
              </a:rPr>
              <a:t>Appeal to many customers by showing a commercial within JAL original program on the monitors at the front of the cabin aisle</a:t>
            </a:r>
            <a:endParaRPr dirty="0"/>
          </a:p>
        </p:txBody>
      </p:sp>
      <p:sp>
        <p:nvSpPr>
          <p:cNvPr id="973" name="Google Shape;973;p18"/>
          <p:cNvSpPr txBox="1"/>
          <p:nvPr/>
        </p:nvSpPr>
        <p:spPr>
          <a:xfrm>
            <a:off x="807956" y="2269552"/>
            <a:ext cx="144009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Arial"/>
                <a:ea typeface="Arial"/>
                <a:cs typeface="Arial"/>
                <a:sym typeface="Arial"/>
              </a:rPr>
              <a:t>Number of potential viewers per month</a:t>
            </a:r>
            <a:endParaRPr dirty="0"/>
          </a:p>
        </p:txBody>
      </p:sp>
      <p:sp>
        <p:nvSpPr>
          <p:cNvPr id="974" name="Google Shape;974;p18"/>
          <p:cNvSpPr txBox="1"/>
          <p:nvPr/>
        </p:nvSpPr>
        <p:spPr>
          <a:xfrm>
            <a:off x="2129247" y="2400253"/>
            <a:ext cx="3386885"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600" b="1" dirty="0">
                <a:solidFill>
                  <a:schemeClr val="dk1"/>
                </a:solidFill>
                <a:latin typeface="Arial"/>
                <a:ea typeface="Arial"/>
                <a:cs typeface="Arial"/>
                <a:sym typeface="Arial"/>
              </a:rPr>
              <a:t>996,000</a:t>
            </a:r>
            <a:r>
              <a:rPr kumimoji="0" lang="en-US" altLang="ja-JP" sz="16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600" b="0" i="0" u="none" strike="noStrike" kern="0" cap="none" spc="0" normalizeH="0" baseline="30000" noProof="0" dirty="0">
                <a:ln>
                  <a:noFill/>
                </a:ln>
                <a:solidFill>
                  <a:srgbClr val="000000"/>
                </a:solidFill>
                <a:effectLst/>
                <a:uLnTx/>
                <a:uFillTx/>
                <a:latin typeface="Arial"/>
                <a:ea typeface="Arial"/>
                <a:cs typeface="Arial"/>
                <a:sym typeface="Arial"/>
              </a:rPr>
              <a:t>1</a:t>
            </a:r>
            <a:r>
              <a:rPr lang="en-US" sz="18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passengers on domestic flights</a:t>
            </a:r>
            <a:endParaRPr sz="1800" dirty="0">
              <a:solidFill>
                <a:schemeClr val="dk1"/>
              </a:solidFill>
              <a:latin typeface="Arial"/>
              <a:ea typeface="Arial"/>
              <a:cs typeface="Arial"/>
              <a:sym typeface="Arial"/>
            </a:endParaRPr>
          </a:p>
        </p:txBody>
      </p:sp>
      <p:sp>
        <p:nvSpPr>
          <p:cNvPr id="975" name="Google Shape;975;p18"/>
          <p:cNvSpPr txBox="1"/>
          <p:nvPr/>
        </p:nvSpPr>
        <p:spPr>
          <a:xfrm>
            <a:off x="2187966" y="2275883"/>
            <a:ext cx="883579"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dk1"/>
                </a:solidFill>
                <a:latin typeface="Arial"/>
                <a:ea typeface="Arial"/>
                <a:cs typeface="Arial"/>
                <a:sym typeface="Arial"/>
              </a:rPr>
              <a:t>Approximately </a:t>
            </a:r>
            <a:endParaRPr dirty="0"/>
          </a:p>
        </p:txBody>
      </p:sp>
      <p:sp>
        <p:nvSpPr>
          <p:cNvPr id="976" name="Google Shape;976;p18"/>
          <p:cNvSpPr txBox="1"/>
          <p:nvPr/>
        </p:nvSpPr>
        <p:spPr>
          <a:xfrm>
            <a:off x="800586" y="470581"/>
            <a:ext cx="2265636" cy="30643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50">
                <a:solidFill>
                  <a:schemeClr val="dk1"/>
                </a:solidFill>
                <a:latin typeface="Arial"/>
                <a:ea typeface="Arial"/>
                <a:cs typeface="Arial"/>
                <a:sym typeface="Arial"/>
              </a:rPr>
              <a:t>Domestic Flight Commercials</a:t>
            </a:r>
            <a:endParaRPr/>
          </a:p>
        </p:txBody>
      </p:sp>
      <p:sp>
        <p:nvSpPr>
          <p:cNvPr id="977" name="Google Shape;977;p1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12</a:t>
            </a:fld>
            <a:endParaRPr>
              <a:latin typeface="Arial"/>
              <a:ea typeface="Arial"/>
              <a:cs typeface="Arial"/>
              <a:sym typeface="Arial"/>
            </a:endParaRPr>
          </a:p>
        </p:txBody>
      </p:sp>
      <p:sp>
        <p:nvSpPr>
          <p:cNvPr id="978" name="Google Shape;978;p18"/>
          <p:cNvSpPr txBox="1"/>
          <p:nvPr/>
        </p:nvSpPr>
        <p:spPr>
          <a:xfrm>
            <a:off x="2660781" y="4718388"/>
            <a:ext cx="2358265" cy="269176"/>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900">
                <a:solidFill>
                  <a:schemeClr val="dk1"/>
                </a:solidFill>
                <a:latin typeface="Arial"/>
                <a:ea typeface="Arial"/>
                <a:cs typeface="Arial"/>
                <a:sym typeface="Arial"/>
              </a:rPr>
              <a:t>* The above is for illustrative purposes</a:t>
            </a:r>
            <a:endParaRPr/>
          </a:p>
        </p:txBody>
      </p:sp>
      <p:sp>
        <p:nvSpPr>
          <p:cNvPr id="980" name="Google Shape;980;p18"/>
          <p:cNvSpPr txBox="1"/>
          <p:nvPr/>
        </p:nvSpPr>
        <p:spPr>
          <a:xfrm>
            <a:off x="359490" y="7113912"/>
            <a:ext cx="5462167" cy="46624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5000"/>
              </a:lnSpc>
              <a:spcBef>
                <a:spcPts val="0"/>
              </a:spcBef>
              <a:spcAft>
                <a:spcPts val="0"/>
              </a:spcAft>
              <a:buNone/>
            </a:pPr>
            <a:r>
              <a:rPr lang="en-US" sz="900" dirty="0">
                <a:solidFill>
                  <a:schemeClr val="dk1"/>
                </a:solidFill>
                <a:latin typeface="Arial"/>
                <a:ea typeface="Arial"/>
                <a:cs typeface="Arial"/>
                <a:sym typeface="Arial"/>
              </a:rPr>
              <a:t>* We don’t distribute earphones on board.</a:t>
            </a:r>
            <a:endParaRPr sz="900" dirty="0"/>
          </a:p>
          <a:p>
            <a:pPr marL="285750" marR="0" lvl="0" indent="-285750" algn="l" rtl="0">
              <a:lnSpc>
                <a:spcPct val="135000"/>
              </a:lnSpc>
              <a:spcBef>
                <a:spcPts val="0"/>
              </a:spcBef>
              <a:spcAft>
                <a:spcPts val="0"/>
              </a:spcAft>
              <a:buNone/>
            </a:pPr>
            <a:r>
              <a:rPr lang="en-US" sz="900" dirty="0">
                <a:solidFill>
                  <a:srgbClr val="FF0000"/>
                </a:solidFill>
                <a:latin typeface="Arial"/>
                <a:ea typeface="Arial"/>
                <a:cs typeface="Arial"/>
                <a:sym typeface="Arial"/>
              </a:rPr>
              <a:t>*  We won’t be able to provide any photography or recording of screening your CF on the actual flight.</a:t>
            </a:r>
            <a:endParaRPr sz="900" dirty="0"/>
          </a:p>
        </p:txBody>
      </p:sp>
      <p:sp>
        <p:nvSpPr>
          <p:cNvPr id="981" name="Google Shape;981;p18"/>
          <p:cNvSpPr txBox="1"/>
          <p:nvPr/>
        </p:nvSpPr>
        <p:spPr>
          <a:xfrm>
            <a:off x="6288374" y="601267"/>
            <a:ext cx="4049486" cy="57708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altLang="en-US" sz="1050" b="1" dirty="0">
                <a:solidFill>
                  <a:schemeClr val="dk1"/>
                </a:solidFill>
              </a:rPr>
              <a:t>＊</a:t>
            </a:r>
            <a:r>
              <a:rPr lang="en-US" sz="1050" b="1" dirty="0">
                <a:solidFill>
                  <a:schemeClr val="dk1"/>
                </a:solidFill>
                <a:latin typeface="Arial"/>
                <a:ea typeface="Arial"/>
                <a:cs typeface="Arial"/>
                <a:sym typeface="Arial"/>
              </a:rPr>
              <a:t>Rate for this menu changes </a:t>
            </a:r>
            <a:endParaRPr dirty="0"/>
          </a:p>
          <a:p>
            <a:pPr marL="0" marR="0" lvl="0" indent="0" algn="r" rtl="0">
              <a:spcBef>
                <a:spcPts val="0"/>
              </a:spcBef>
              <a:spcAft>
                <a:spcPts val="0"/>
              </a:spcAft>
              <a:buNone/>
            </a:pPr>
            <a:r>
              <a:rPr lang="en-US" sz="1050" b="1" dirty="0">
                <a:solidFill>
                  <a:schemeClr val="dk1"/>
                </a:solidFill>
                <a:latin typeface="Arial"/>
                <a:ea typeface="Arial"/>
                <a:cs typeface="Arial"/>
                <a:sym typeface="Arial"/>
              </a:rPr>
              <a:t>on a regular basis.</a:t>
            </a:r>
            <a:endParaRPr dirty="0"/>
          </a:p>
          <a:p>
            <a:pPr marL="0" marR="0" lvl="0" indent="0" algn="r" rtl="0">
              <a:spcBef>
                <a:spcPts val="0"/>
              </a:spcBef>
              <a:spcAft>
                <a:spcPts val="0"/>
              </a:spcAft>
              <a:buNone/>
            </a:pPr>
            <a:r>
              <a:rPr lang="en-US" sz="1050" b="1" dirty="0">
                <a:solidFill>
                  <a:schemeClr val="dk1"/>
                </a:solidFill>
                <a:latin typeface="Arial"/>
                <a:ea typeface="Arial"/>
                <a:cs typeface="Arial"/>
                <a:sym typeface="Arial"/>
              </a:rPr>
              <a:t>Below rate is valid until Sep screening.</a:t>
            </a:r>
            <a:endParaRPr sz="1050" b="1" dirty="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cxnSp>
        <p:nvCxnSpPr>
          <p:cNvPr id="1003" name="Google Shape;1003;p21"/>
          <p:cNvCxnSpPr/>
          <p:nvPr/>
        </p:nvCxnSpPr>
        <p:spPr>
          <a:xfrm>
            <a:off x="772005" y="963968"/>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004" name="Google Shape;1004;p21"/>
          <p:cNvGraphicFramePr/>
          <p:nvPr>
            <p:extLst>
              <p:ext uri="{D42A27DB-BD31-4B8C-83A1-F6EECF244321}">
                <p14:modId xmlns:p14="http://schemas.microsoft.com/office/powerpoint/2010/main" val="2818867253"/>
              </p:ext>
            </p:extLst>
          </p:nvPr>
        </p:nvGraphicFramePr>
        <p:xfrm>
          <a:off x="5352393" y="1053442"/>
          <a:ext cx="5100125" cy="5690053"/>
        </p:xfrm>
        <a:graphic>
          <a:graphicData uri="http://schemas.openxmlformats.org/drawingml/2006/table">
            <a:tbl>
              <a:tblPr firstCol="1" bandRow="1">
                <a:noFill/>
                <a:tableStyleId>{5CA08412-EBED-43D8-91C8-966EEBCD4851}</a:tableStyleId>
              </a:tblPr>
              <a:tblGrid>
                <a:gridCol w="882300">
                  <a:extLst>
                    <a:ext uri="{9D8B030D-6E8A-4147-A177-3AD203B41FA5}">
                      <a16:colId xmlns:a16="http://schemas.microsoft.com/office/drawing/2014/main" val="20000"/>
                    </a:ext>
                  </a:extLst>
                </a:gridCol>
                <a:gridCol w="4217825">
                  <a:extLst>
                    <a:ext uri="{9D8B030D-6E8A-4147-A177-3AD203B41FA5}">
                      <a16:colId xmlns:a16="http://schemas.microsoft.com/office/drawing/2014/main" val="20001"/>
                    </a:ext>
                  </a:extLst>
                </a:gridCol>
              </a:tblGrid>
              <a:tr h="586283">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media</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Individual monitors on domestic flights</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Applicable aircrafts: Airbus A350-900・Boeing 787-800 </a:t>
                      </a:r>
                      <a:endParaRPr/>
                    </a:p>
                  </a:txBody>
                  <a:tcPr marL="180000" marR="180000" marT="108000" marB="108000" anchor="ctr"/>
                </a:tc>
                <a:extLst>
                  <a:ext uri="{0D108BD9-81ED-4DB2-BD59-A6C34878D82A}">
                    <a16:rowId xmlns:a16="http://schemas.microsoft.com/office/drawing/2014/main" val="10000"/>
                  </a:ext>
                </a:extLst>
              </a:tr>
              <a:tr h="579809">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period </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00" u="none" strike="noStrike" cap="none">
                          <a:latin typeface="Arial"/>
                          <a:ea typeface="Arial"/>
                          <a:cs typeface="Arial"/>
                          <a:sym typeface="Arial"/>
                        </a:rPr>
                        <a:t>- 1 month (from the 1st to the last day of each month)</a:t>
                      </a:r>
                      <a:endParaRPr/>
                    </a:p>
                    <a:p>
                      <a:pPr marL="60325" marR="0" lvl="0" indent="-60325" algn="l" rtl="0">
                        <a:lnSpc>
                          <a:spcPct val="130000"/>
                        </a:lnSpc>
                        <a:spcBef>
                          <a:spcPts val="0"/>
                        </a:spcBef>
                        <a:spcAft>
                          <a:spcPts val="0"/>
                        </a:spcAft>
                        <a:buNone/>
                      </a:pPr>
                      <a:r>
                        <a:rPr lang="en-US" sz="900" u="none" strike="noStrike" cap="none">
                          <a:latin typeface="Arial"/>
                          <a:ea typeface="Arial"/>
                          <a:cs typeface="Arial"/>
                          <a:sym typeface="Arial"/>
                        </a:rPr>
                        <a:t>* The start and end dates of screening may change due to circumstances such as late aircraft arrivals.</a:t>
                      </a:r>
                      <a:endParaRPr/>
                    </a:p>
                  </a:txBody>
                  <a:tcPr marL="180000" marR="180000" marT="0" marB="0" anchor="ctr"/>
                </a:tc>
                <a:extLst>
                  <a:ext uri="{0D108BD9-81ED-4DB2-BD59-A6C34878D82A}">
                    <a16:rowId xmlns:a16="http://schemas.microsoft.com/office/drawing/2014/main" val="10001"/>
                  </a:ext>
                </a:extLst>
              </a:tr>
              <a:tr h="389352">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Length of commercial</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00"/>
                        <a:buFont typeface="Arial"/>
                        <a:buChar char="-"/>
                      </a:pPr>
                      <a:r>
                        <a:rPr lang="en-US" sz="1000" u="none" strike="noStrike" cap="none">
                          <a:latin typeface="Arial"/>
                          <a:ea typeface="Arial"/>
                          <a:cs typeface="Arial"/>
                          <a:sym typeface="Arial"/>
                        </a:rPr>
                        <a:t>15 seconds </a:t>
                      </a:r>
                      <a:endParaRPr/>
                    </a:p>
                    <a:p>
                      <a:pPr marL="0" marR="0" lvl="0" indent="0" algn="l" rtl="0">
                        <a:lnSpc>
                          <a:spcPct val="13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 The screening order will be decided at our discretion. </a:t>
                      </a:r>
                      <a:endParaRPr sz="1000" u="none" strike="noStrike" cap="none">
                        <a:latin typeface="Arial"/>
                        <a:ea typeface="Arial"/>
                        <a:cs typeface="Arial"/>
                        <a:sym typeface="Arial"/>
                      </a:endParaRPr>
                    </a:p>
                  </a:txBody>
                  <a:tcPr marL="180000" marR="180000" marT="0" marB="0" anchor="ctr"/>
                </a:tc>
                <a:extLst>
                  <a:ext uri="{0D108BD9-81ED-4DB2-BD59-A6C34878D82A}">
                    <a16:rowId xmlns:a16="http://schemas.microsoft.com/office/drawing/2014/main" val="10002"/>
                  </a:ext>
                </a:extLst>
              </a:tr>
              <a:tr h="790425">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Number of flights screened on</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a:t>
                      </a:r>
                      <a:r>
                        <a:rPr lang="en-US" sz="1050" u="none" strike="noStrike" cap="none" dirty="0">
                          <a:latin typeface="Arial"/>
                          <a:ea typeface="Arial"/>
                          <a:cs typeface="Arial"/>
                          <a:sym typeface="Arial"/>
                        </a:rPr>
                        <a:t>About 2,690 flights/month *</a:t>
                      </a:r>
                      <a:r>
                        <a:rPr lang="en-US" sz="1050" u="none" strike="noStrike" cap="none" baseline="30000" dirty="0">
                          <a:latin typeface="Arial"/>
                          <a:ea typeface="Arial"/>
                          <a:cs typeface="Arial"/>
                          <a:sym typeface="Arial"/>
                        </a:rPr>
                        <a:t>1</a:t>
                      </a:r>
                      <a:endParaRPr baseline="30000" dirty="0"/>
                    </a:p>
                    <a:p>
                      <a:pPr marL="0" marR="0" lvl="0" indent="0" algn="l" rtl="0">
                        <a:lnSpc>
                          <a:spcPct val="130000"/>
                        </a:lnSpc>
                        <a:spcBef>
                          <a:spcPts val="0"/>
                        </a:spcBef>
                        <a:spcAft>
                          <a:spcPts val="0"/>
                        </a:spcAft>
                        <a:buClr>
                          <a:srgbClr val="000000"/>
                        </a:buClr>
                        <a:buSzPts val="1050"/>
                        <a:buFont typeface="Arial"/>
                        <a:buNone/>
                      </a:pPr>
                      <a:r>
                        <a:rPr lang="en-US" sz="1050" b="0" i="0" u="none" strike="noStrike" cap="none" dirty="0">
                          <a:solidFill>
                            <a:srgbClr val="000000"/>
                          </a:solidFill>
                          <a:latin typeface="Arial"/>
                          <a:ea typeface="Arial"/>
                          <a:cs typeface="Arial"/>
                          <a:sym typeface="Arial"/>
                        </a:rPr>
                        <a:t>*CF can also be screened in the case of operating  international aircrafts on domestic flight routs.</a:t>
                      </a:r>
                      <a:endParaRPr sz="1000" b="0" i="0" u="none" strike="noStrike" cap="none" dirty="0">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31198">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routes</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00"/>
                        <a:buFont typeface="Arial"/>
                        <a:buChar char="-"/>
                      </a:pPr>
                      <a:r>
                        <a:rPr lang="en-US" sz="1000" u="none" strike="noStrike" cap="none">
                          <a:latin typeface="Arial"/>
                          <a:ea typeface="Arial"/>
                          <a:cs typeface="Arial"/>
                          <a:sym typeface="Arial"/>
                        </a:rPr>
                        <a:t>Haneda = Itami, New Chitose, Fukuoka, Naha, Itami=Naha</a:t>
                      </a:r>
                      <a:endParaRPr/>
                    </a:p>
                  </a:txBody>
                  <a:tcPr marL="180000" marR="180000" marT="108000" marB="108000" anchor="ctr"/>
                </a:tc>
                <a:extLst>
                  <a:ext uri="{0D108BD9-81ED-4DB2-BD59-A6C34878D82A}">
                    <a16:rowId xmlns:a16="http://schemas.microsoft.com/office/drawing/2014/main" val="10004"/>
                  </a:ext>
                </a:extLst>
              </a:tr>
              <a:tr h="582466">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Sales slots</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・5 slots</a:t>
                      </a:r>
                      <a:endParaRPr/>
                    </a:p>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Maximum slots one client can book is two/month.</a:t>
                      </a:r>
                      <a:endParaRPr sz="1050" u="none" strike="noStrike" cap="none" baseline="3000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5"/>
                  </a:ext>
                </a:extLst>
              </a:tr>
              <a:tr h="587799">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Application deadline</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solidFill>
                            <a:schemeClr val="tx1"/>
                          </a:solidFill>
                          <a:latin typeface="Arial"/>
                          <a:ea typeface="Arial"/>
                          <a:cs typeface="Arial"/>
                          <a:sym typeface="Arial"/>
                        </a:rPr>
                        <a:t>Booking deadline: 80 days prior to screening</a:t>
                      </a:r>
                      <a:endParaRPr dirty="0">
                        <a:solidFill>
                          <a:schemeClr val="tx1"/>
                        </a:solidFill>
                      </a:endParaRPr>
                    </a:p>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solidFill>
                            <a:schemeClr val="tx1"/>
                          </a:solidFill>
                          <a:latin typeface="Arial"/>
                          <a:ea typeface="Arial"/>
                          <a:cs typeface="Arial"/>
                          <a:sym typeface="Arial"/>
                        </a:rPr>
                        <a:t>Delivery day: around 60 days prior to screening</a:t>
                      </a:r>
                      <a:endParaRPr dirty="0">
                        <a:solidFill>
                          <a:schemeClr val="tx1"/>
                        </a:solidFill>
                      </a:endParaRPr>
                    </a:p>
                  </a:txBody>
                  <a:tcPr marL="180000" marR="180000" marT="108000" marB="108000" anchor="ctr"/>
                </a:tc>
                <a:extLst>
                  <a:ext uri="{0D108BD9-81ED-4DB2-BD59-A6C34878D82A}">
                    <a16:rowId xmlns:a16="http://schemas.microsoft.com/office/drawing/2014/main" val="10006"/>
                  </a:ext>
                </a:extLst>
              </a:tr>
              <a:tr h="786305">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Rate</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April ~ Sep screening 2024 : 2,100,000 yen / slot / month</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(tax not required)</a:t>
                      </a:r>
                      <a:endParaRPr dirty="0"/>
                    </a:p>
                  </a:txBody>
                  <a:tcPr marL="180000" marR="180000" marT="108000" marB="108000" anchor="ctr"/>
                </a:tc>
                <a:extLst>
                  <a:ext uri="{0D108BD9-81ED-4DB2-BD59-A6C34878D82A}">
                    <a16:rowId xmlns:a16="http://schemas.microsoft.com/office/drawing/2014/main" val="10007"/>
                  </a:ext>
                </a:extLst>
              </a:tr>
              <a:tr h="834273">
                <a:tc>
                  <a:txBody>
                    <a:bodyPr/>
                    <a:lstStyle/>
                    <a:p>
                      <a:pPr marL="0" marR="0" lvl="0" indent="0" algn="ctr" rtl="0">
                        <a:spcBef>
                          <a:spcPts val="0"/>
                        </a:spcBef>
                        <a:spcAft>
                          <a:spcPts val="0"/>
                        </a:spcAft>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00" u="none" strike="noStrike" cap="none" dirty="0">
                          <a:latin typeface="Arial"/>
                          <a:ea typeface="Arial"/>
                          <a:cs typeface="Arial"/>
                          <a:sym typeface="Arial"/>
                        </a:rPr>
                        <a:t>・CF can be skipped by the viewers.</a:t>
                      </a:r>
                      <a:endParaRPr dirty="0"/>
                    </a:p>
                  </a:txBody>
                  <a:tcPr marL="180000" marR="180000" marT="108000" marB="108000" anchor="ctr"/>
                </a:tc>
                <a:extLst>
                  <a:ext uri="{0D108BD9-81ED-4DB2-BD59-A6C34878D82A}">
                    <a16:rowId xmlns:a16="http://schemas.microsoft.com/office/drawing/2014/main" val="10008"/>
                  </a:ext>
                </a:extLst>
              </a:tr>
            </a:tbl>
          </a:graphicData>
        </a:graphic>
      </p:graphicFrame>
      <p:sp>
        <p:nvSpPr>
          <p:cNvPr id="1005" name="Google Shape;1005;p2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1006" name="Google Shape;1006;p21"/>
          <p:cNvSpPr txBox="1"/>
          <p:nvPr/>
        </p:nvSpPr>
        <p:spPr>
          <a:xfrm>
            <a:off x="2653057" y="4983092"/>
            <a:ext cx="2333721" cy="240772"/>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None/>
            </a:pPr>
            <a:r>
              <a:rPr lang="en-US" sz="800">
                <a:solidFill>
                  <a:schemeClr val="dk1"/>
                </a:solidFill>
                <a:latin typeface="Arial"/>
                <a:ea typeface="Arial"/>
                <a:cs typeface="Arial"/>
                <a:sym typeface="Arial"/>
              </a:rPr>
              <a:t>※Airbus A350-900</a:t>
            </a:r>
            <a:endParaRPr sz="800">
              <a:solidFill>
                <a:schemeClr val="dk1"/>
              </a:solidFill>
              <a:latin typeface="Arial"/>
              <a:ea typeface="Arial"/>
              <a:cs typeface="Arial"/>
              <a:sym typeface="Arial"/>
            </a:endParaRPr>
          </a:p>
        </p:txBody>
      </p:sp>
      <p:sp>
        <p:nvSpPr>
          <p:cNvPr id="1007" name="Google Shape;1007;p21"/>
          <p:cNvSpPr txBox="1"/>
          <p:nvPr/>
        </p:nvSpPr>
        <p:spPr>
          <a:xfrm>
            <a:off x="786644" y="485599"/>
            <a:ext cx="6949896" cy="4461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CF before movies </a:t>
            </a:r>
            <a:r>
              <a:rPr lang="en-US" sz="1400" b="1">
                <a:solidFill>
                  <a:schemeClr val="dk1"/>
                </a:solidFill>
                <a:latin typeface="Arial"/>
                <a:ea typeface="Arial"/>
                <a:cs typeface="Arial"/>
                <a:sym typeface="Arial"/>
              </a:rPr>
              <a:t>(Domestic flights / Airbus A350-900・Boeing 787-800 )</a:t>
            </a:r>
            <a:endParaRPr sz="1800" b="1">
              <a:solidFill>
                <a:schemeClr val="dk1"/>
              </a:solidFill>
              <a:latin typeface="Arial"/>
              <a:ea typeface="Arial"/>
              <a:cs typeface="Arial"/>
              <a:sym typeface="Arial"/>
            </a:endParaRPr>
          </a:p>
        </p:txBody>
      </p:sp>
      <p:sp>
        <p:nvSpPr>
          <p:cNvPr id="1008" name="Google Shape;1008;p21"/>
          <p:cNvSpPr txBox="1"/>
          <p:nvPr/>
        </p:nvSpPr>
        <p:spPr>
          <a:xfrm>
            <a:off x="674463" y="953876"/>
            <a:ext cx="4636492" cy="8309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300" dirty="0">
                <a:solidFill>
                  <a:schemeClr val="dk1"/>
                </a:solidFill>
                <a:latin typeface="Arial"/>
                <a:ea typeface="Arial"/>
                <a:cs typeface="Arial"/>
                <a:sym typeface="Arial"/>
              </a:rPr>
              <a:t>Outstanding Target Reach.  Get your message across before movies most customers will watch.</a:t>
            </a:r>
            <a:endParaRPr sz="1300" dirty="0">
              <a:solidFill>
                <a:schemeClr val="dk1"/>
              </a:solidFill>
              <a:latin typeface="Arial"/>
              <a:ea typeface="Arial"/>
              <a:cs typeface="Arial"/>
              <a:sym typeface="Arial"/>
            </a:endParaRPr>
          </a:p>
          <a:p>
            <a:pPr marL="0" marR="0" lvl="0" indent="0" algn="l" rtl="0">
              <a:lnSpc>
                <a:spcPct val="120000"/>
              </a:lnSpc>
              <a:spcBef>
                <a:spcPts val="0"/>
              </a:spcBef>
              <a:spcAft>
                <a:spcPts val="0"/>
              </a:spcAft>
              <a:buNone/>
            </a:pPr>
            <a:r>
              <a:rPr lang="en-US" sz="1300" dirty="0">
                <a:solidFill>
                  <a:schemeClr val="dk1"/>
                </a:solidFill>
                <a:latin typeface="Arial"/>
                <a:ea typeface="Arial"/>
                <a:cs typeface="Arial"/>
                <a:sym typeface="Arial"/>
              </a:rPr>
              <a:t>Total number of programs: 10ch </a:t>
            </a:r>
            <a:r>
              <a:rPr lang="en-US" sz="1100" dirty="0">
                <a:solidFill>
                  <a:schemeClr val="dk1"/>
                </a:solidFill>
                <a:latin typeface="Arial"/>
                <a:ea typeface="Arial"/>
                <a:cs typeface="Arial"/>
                <a:sym typeface="Arial"/>
              </a:rPr>
              <a:t>(as of Sep 2023) *</a:t>
            </a:r>
            <a:r>
              <a:rPr lang="en-US" sz="1100" baseline="30000" dirty="0">
                <a:solidFill>
                  <a:schemeClr val="dk1"/>
                </a:solidFill>
                <a:latin typeface="Arial"/>
                <a:ea typeface="Arial"/>
                <a:cs typeface="Arial"/>
                <a:sym typeface="Arial"/>
              </a:rPr>
              <a:t>2</a:t>
            </a:r>
            <a:endParaRPr sz="1100" baseline="30000" dirty="0">
              <a:solidFill>
                <a:schemeClr val="dk1"/>
              </a:solidFill>
              <a:latin typeface="Arial"/>
              <a:ea typeface="Arial"/>
              <a:cs typeface="Arial"/>
              <a:sym typeface="Arial"/>
            </a:endParaRPr>
          </a:p>
        </p:txBody>
      </p:sp>
      <p:grpSp>
        <p:nvGrpSpPr>
          <p:cNvPr id="1009" name="Google Shape;1009;p21"/>
          <p:cNvGrpSpPr/>
          <p:nvPr/>
        </p:nvGrpSpPr>
        <p:grpSpPr>
          <a:xfrm>
            <a:off x="741965" y="2169420"/>
            <a:ext cx="4904115" cy="471593"/>
            <a:chOff x="857207" y="2332804"/>
            <a:chExt cx="4904115" cy="471593"/>
          </a:xfrm>
        </p:grpSpPr>
        <p:sp>
          <p:nvSpPr>
            <p:cNvPr id="1010" name="Google Shape;1010;p21"/>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views per month</a:t>
              </a:r>
              <a:endParaRPr/>
            </a:p>
          </p:txBody>
        </p:sp>
        <p:sp>
          <p:nvSpPr>
            <p:cNvPr id="1011" name="Google Shape;1011;p21"/>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300,000</a:t>
              </a:r>
              <a:r>
                <a:rPr lang="en-US" sz="1200" dirty="0">
                  <a:solidFill>
                    <a:schemeClr val="dk1"/>
                  </a:solidFill>
                  <a:latin typeface="Arial"/>
                  <a:ea typeface="Arial"/>
                  <a:cs typeface="Arial"/>
                  <a:sym typeface="Arial"/>
                </a:rPr>
                <a:t> views</a:t>
              </a:r>
              <a:endParaRPr dirty="0"/>
            </a:p>
          </p:txBody>
        </p:sp>
        <p:sp>
          <p:nvSpPr>
            <p:cNvPr id="1012" name="Google Shape;1012;p21"/>
            <p:cNvSpPr txBox="1"/>
            <p:nvPr/>
          </p:nvSpPr>
          <p:spPr>
            <a:xfrm>
              <a:off x="3588964" y="2332804"/>
              <a:ext cx="159771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rgbClr val="FF0000"/>
                  </a:solidFill>
                  <a:latin typeface="Arial"/>
                  <a:ea typeface="Arial"/>
                  <a:cs typeface="Arial"/>
                  <a:sym typeface="Arial"/>
                </a:rPr>
                <a:t>*3 Just a reference. </a:t>
              </a:r>
              <a:endParaRPr sz="900" dirty="0"/>
            </a:p>
            <a:p>
              <a:pPr marL="0" marR="0" lvl="0" indent="0" algn="l" rtl="0">
                <a:spcBef>
                  <a:spcPts val="0"/>
                </a:spcBef>
                <a:spcAft>
                  <a:spcPts val="0"/>
                </a:spcAft>
                <a:buNone/>
              </a:pPr>
              <a:r>
                <a:rPr lang="en-US" sz="900" dirty="0">
                  <a:solidFill>
                    <a:srgbClr val="FF0000"/>
                  </a:solidFill>
                  <a:latin typeface="Arial"/>
                  <a:ea typeface="Arial"/>
                  <a:cs typeface="Arial"/>
                  <a:sym typeface="Arial"/>
                </a:rPr>
                <a:t>  Not guaranteed </a:t>
              </a:r>
              <a:endParaRPr sz="900" dirty="0"/>
            </a:p>
          </p:txBody>
        </p:sp>
      </p:grpSp>
      <p:grpSp>
        <p:nvGrpSpPr>
          <p:cNvPr id="1013" name="Google Shape;1013;p21"/>
          <p:cNvGrpSpPr/>
          <p:nvPr/>
        </p:nvGrpSpPr>
        <p:grpSpPr>
          <a:xfrm>
            <a:off x="494251" y="4860231"/>
            <a:ext cx="5021872" cy="1551739"/>
            <a:chOff x="494251" y="5115724"/>
            <a:chExt cx="5021872" cy="1551739"/>
          </a:xfrm>
        </p:grpSpPr>
        <p:sp>
          <p:nvSpPr>
            <p:cNvPr id="1014" name="Google Shape;1014;p21"/>
            <p:cNvSpPr/>
            <p:nvPr/>
          </p:nvSpPr>
          <p:spPr>
            <a:xfrm>
              <a:off x="4014683" y="6142268"/>
              <a:ext cx="1162130"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Seatbelt signs etc　</a:t>
              </a:r>
              <a:endParaRPr sz="900">
                <a:solidFill>
                  <a:schemeClr val="lt1"/>
                </a:solidFill>
                <a:latin typeface="Arial"/>
                <a:ea typeface="Arial"/>
                <a:cs typeface="Arial"/>
                <a:sym typeface="Arial"/>
              </a:endParaRPr>
            </a:p>
            <a:p>
              <a:pPr marL="0" marR="0" lvl="0" indent="0" algn="ctr" rtl="0">
                <a:spcBef>
                  <a:spcPts val="0"/>
                </a:spcBef>
                <a:spcAft>
                  <a:spcPts val="0"/>
                </a:spcAft>
                <a:buNone/>
              </a:pPr>
              <a:r>
                <a:rPr lang="en-US" sz="900">
                  <a:solidFill>
                    <a:schemeClr val="lt1"/>
                  </a:solidFill>
                  <a:latin typeface="Arial"/>
                  <a:ea typeface="Arial"/>
                  <a:cs typeface="Arial"/>
                  <a:sym typeface="Arial"/>
                </a:rPr>
                <a:t>→</a:t>
              </a:r>
              <a:endParaRPr sz="900">
                <a:solidFill>
                  <a:schemeClr val="lt1"/>
                </a:solidFill>
                <a:latin typeface="Arial"/>
                <a:ea typeface="Arial"/>
                <a:cs typeface="Arial"/>
                <a:sym typeface="Arial"/>
              </a:endParaRPr>
            </a:p>
            <a:p>
              <a:pPr marL="0" marR="0" lvl="0" indent="0" algn="ctr" rtl="0">
                <a:spcBef>
                  <a:spcPts val="0"/>
                </a:spcBef>
                <a:spcAft>
                  <a:spcPts val="0"/>
                </a:spcAft>
                <a:buNone/>
              </a:pPr>
              <a:r>
                <a:rPr lang="en-US" sz="1000">
                  <a:solidFill>
                    <a:schemeClr val="lt1"/>
                  </a:solidFill>
                  <a:latin typeface="Arial"/>
                  <a:ea typeface="Arial"/>
                  <a:cs typeface="Arial"/>
                  <a:sym typeface="Arial"/>
                </a:rPr>
                <a:t>Movie starts　</a:t>
              </a:r>
              <a:endParaRPr/>
            </a:p>
          </p:txBody>
        </p:sp>
        <p:sp>
          <p:nvSpPr>
            <p:cNvPr id="1015" name="Google Shape;1015;p21"/>
            <p:cNvSpPr/>
            <p:nvPr/>
          </p:nvSpPr>
          <p:spPr>
            <a:xfrm>
              <a:off x="1967862" y="5661523"/>
              <a:ext cx="919859" cy="43384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B0003"/>
                </a:solidFill>
                <a:latin typeface="Arial"/>
                <a:ea typeface="Arial"/>
                <a:cs typeface="Arial"/>
                <a:sym typeface="Arial"/>
              </a:endParaRPr>
            </a:p>
          </p:txBody>
        </p:sp>
        <p:sp>
          <p:nvSpPr>
            <p:cNvPr id="1016" name="Google Shape;1016;p21"/>
            <p:cNvSpPr txBox="1"/>
            <p:nvPr/>
          </p:nvSpPr>
          <p:spPr>
            <a:xfrm>
              <a:off x="1913099" y="5620423"/>
              <a:ext cx="1072355" cy="43960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Select a movie and play</a:t>
              </a:r>
              <a:endParaRPr sz="900" b="1">
                <a:solidFill>
                  <a:schemeClr val="lt1"/>
                </a:solidFill>
                <a:latin typeface="Arial"/>
                <a:ea typeface="Arial"/>
                <a:cs typeface="Arial"/>
                <a:sym typeface="Arial"/>
              </a:endParaRPr>
            </a:p>
          </p:txBody>
        </p:sp>
        <p:sp>
          <p:nvSpPr>
            <p:cNvPr id="1017" name="Google Shape;1017;p21"/>
            <p:cNvSpPr/>
            <p:nvPr/>
          </p:nvSpPr>
          <p:spPr>
            <a:xfrm rot="5400000">
              <a:off x="2931981" y="6381080"/>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8" name="Google Shape;1018;p21"/>
            <p:cNvSpPr/>
            <p:nvPr/>
          </p:nvSpPr>
          <p:spPr>
            <a:xfrm rot="5400000">
              <a:off x="1865615" y="6381080"/>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9" name="Google Shape;1019;p21"/>
            <p:cNvSpPr/>
            <p:nvPr/>
          </p:nvSpPr>
          <p:spPr>
            <a:xfrm>
              <a:off x="859480" y="5542214"/>
              <a:ext cx="4044238" cy="94343"/>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0" name="Google Shape;1020;p21"/>
            <p:cNvSpPr/>
            <p:nvPr/>
          </p:nvSpPr>
          <p:spPr>
            <a:xfrm rot="5400000">
              <a:off x="3946304" y="6381080"/>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1" name="Google Shape;1021;p21"/>
            <p:cNvSpPr/>
            <p:nvPr/>
          </p:nvSpPr>
          <p:spPr>
            <a:xfrm>
              <a:off x="976546" y="5661259"/>
              <a:ext cx="780330" cy="436615"/>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CB0003"/>
                </a:solidFill>
                <a:latin typeface="Arial"/>
                <a:ea typeface="Arial"/>
                <a:cs typeface="Arial"/>
                <a:sym typeface="Arial"/>
              </a:endParaRPr>
            </a:p>
          </p:txBody>
        </p:sp>
        <p:sp>
          <p:nvSpPr>
            <p:cNvPr id="1022" name="Google Shape;1022;p21"/>
            <p:cNvSpPr txBox="1"/>
            <p:nvPr/>
          </p:nvSpPr>
          <p:spPr>
            <a:xfrm>
              <a:off x="911754" y="5695027"/>
              <a:ext cx="940236" cy="25955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Main Menu</a:t>
              </a:r>
              <a:endParaRPr sz="900" b="1">
                <a:solidFill>
                  <a:schemeClr val="lt1"/>
                </a:solidFill>
                <a:latin typeface="Arial"/>
                <a:ea typeface="Arial"/>
                <a:cs typeface="Arial"/>
                <a:sym typeface="Arial"/>
              </a:endParaRPr>
            </a:p>
          </p:txBody>
        </p:sp>
        <p:sp>
          <p:nvSpPr>
            <p:cNvPr id="1023" name="Google Shape;1023;p21"/>
            <p:cNvSpPr/>
            <p:nvPr/>
          </p:nvSpPr>
          <p:spPr>
            <a:xfrm>
              <a:off x="3067393" y="6150166"/>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4" name="Google Shape;1024;p21"/>
            <p:cNvSpPr txBox="1"/>
            <p:nvPr/>
          </p:nvSpPr>
          <p:spPr>
            <a:xfrm>
              <a:off x="3089627" y="6177473"/>
              <a:ext cx="768300" cy="4110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CF</a:t>
              </a:r>
              <a:endParaRPr/>
            </a:p>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①②③</a:t>
              </a:r>
              <a:r>
                <a:rPr lang="en-US" sz="900" b="1">
                  <a:solidFill>
                    <a:schemeClr val="lt1"/>
                  </a:solidFill>
                </a:rPr>
                <a:t>④⑤</a:t>
              </a:r>
              <a:endParaRPr sz="900" b="1">
                <a:solidFill>
                  <a:schemeClr val="lt1"/>
                </a:solidFill>
                <a:latin typeface="Arial"/>
                <a:ea typeface="Arial"/>
                <a:cs typeface="Arial"/>
                <a:sym typeface="Arial"/>
              </a:endParaRPr>
            </a:p>
          </p:txBody>
        </p:sp>
        <p:grpSp>
          <p:nvGrpSpPr>
            <p:cNvPr id="1025" name="Google Shape;1025;p21"/>
            <p:cNvGrpSpPr/>
            <p:nvPr/>
          </p:nvGrpSpPr>
          <p:grpSpPr>
            <a:xfrm>
              <a:off x="841608" y="5115724"/>
              <a:ext cx="1489223" cy="702883"/>
              <a:chOff x="776101" y="5344323"/>
              <a:chExt cx="1489223" cy="702883"/>
            </a:xfrm>
          </p:grpSpPr>
          <p:pic>
            <p:nvPicPr>
              <p:cNvPr id="1026" name="Google Shape;1026;p21"/>
              <p:cNvPicPr preferRelativeResize="0"/>
              <p:nvPr/>
            </p:nvPicPr>
            <p:blipFill rotWithShape="1">
              <a:blip r:embed="rId3">
                <a:alphaModFix/>
              </a:blip>
              <a:srcRect/>
              <a:stretch/>
            </p:blipFill>
            <p:spPr>
              <a:xfrm rot="-1800000">
                <a:off x="819893" y="5388115"/>
                <a:ext cx="239286" cy="239286"/>
              </a:xfrm>
              <a:prstGeom prst="rect">
                <a:avLst/>
              </a:prstGeom>
              <a:noFill/>
              <a:ln>
                <a:noFill/>
              </a:ln>
            </p:spPr>
          </p:pic>
          <p:grpSp>
            <p:nvGrpSpPr>
              <p:cNvPr id="1027" name="Google Shape;1027;p21"/>
              <p:cNvGrpSpPr/>
              <p:nvPr/>
            </p:nvGrpSpPr>
            <p:grpSpPr>
              <a:xfrm>
                <a:off x="793973" y="5591568"/>
                <a:ext cx="1471351" cy="455638"/>
                <a:chOff x="793973" y="5504482"/>
                <a:chExt cx="1471351" cy="455638"/>
              </a:xfrm>
            </p:grpSpPr>
            <p:sp>
              <p:nvSpPr>
                <p:cNvPr id="1028" name="Google Shape;1028;p21"/>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9" name="Google Shape;1029;p21"/>
                <p:cNvSpPr txBox="1"/>
                <p:nvPr/>
              </p:nvSpPr>
              <p:spPr>
                <a:xfrm>
                  <a:off x="849105" y="5504482"/>
                  <a:ext cx="1383113" cy="45563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900" b="1">
                      <a:solidFill>
                        <a:schemeClr val="lt1"/>
                      </a:solidFill>
                      <a:latin typeface="Arial"/>
                      <a:ea typeface="Arial"/>
                      <a:cs typeface="Arial"/>
                      <a:sym typeface="Arial"/>
                    </a:rPr>
                    <a:t>Individual monitors</a:t>
                  </a:r>
                  <a:endParaRPr/>
                </a:p>
                <a:p>
                  <a:pPr marL="0" marR="0" lvl="0" indent="0" algn="ctr" rtl="0">
                    <a:lnSpc>
                      <a:spcPct val="145000"/>
                    </a:lnSpc>
                    <a:spcBef>
                      <a:spcPts val="0"/>
                    </a:spcBef>
                    <a:spcAft>
                      <a:spcPts val="0"/>
                    </a:spcAft>
                    <a:buNone/>
                  </a:pPr>
                  <a:endParaRPr sz="800" b="1">
                    <a:solidFill>
                      <a:schemeClr val="lt1"/>
                    </a:solidFill>
                    <a:latin typeface="Arial"/>
                    <a:ea typeface="Arial"/>
                    <a:cs typeface="Arial"/>
                    <a:sym typeface="Arial"/>
                  </a:endParaRPr>
                </a:p>
              </p:txBody>
            </p:sp>
          </p:grpSp>
        </p:grpSp>
        <p:pic>
          <p:nvPicPr>
            <p:cNvPr id="1030" name="Google Shape;1030;p21"/>
            <p:cNvPicPr preferRelativeResize="0"/>
            <p:nvPr/>
          </p:nvPicPr>
          <p:blipFill rotWithShape="1">
            <a:blip r:embed="rId4">
              <a:alphaModFix/>
            </a:blip>
            <a:srcRect/>
            <a:stretch/>
          </p:blipFill>
          <p:spPr>
            <a:xfrm>
              <a:off x="899465" y="6142267"/>
              <a:ext cx="912348" cy="525195"/>
            </a:xfrm>
            <a:prstGeom prst="round2SameRect">
              <a:avLst>
                <a:gd name="adj1" fmla="val 0"/>
                <a:gd name="adj2" fmla="val 0"/>
              </a:avLst>
            </a:prstGeom>
            <a:noFill/>
            <a:ln>
              <a:noFill/>
            </a:ln>
          </p:spPr>
        </p:pic>
        <p:pic>
          <p:nvPicPr>
            <p:cNvPr id="1031" name="Google Shape;1031;p21" descr="グラフィカル ユーザー インターフェイス が含まれている画像&#10;&#10;自動的に生成された説明"/>
            <p:cNvPicPr preferRelativeResize="0"/>
            <p:nvPr/>
          </p:nvPicPr>
          <p:blipFill rotWithShape="1">
            <a:blip r:embed="rId5">
              <a:alphaModFix/>
            </a:blip>
            <a:srcRect/>
            <a:stretch/>
          </p:blipFill>
          <p:spPr>
            <a:xfrm>
              <a:off x="1967862" y="6150166"/>
              <a:ext cx="919859" cy="517297"/>
            </a:xfrm>
            <a:prstGeom prst="rect">
              <a:avLst/>
            </a:prstGeom>
            <a:noFill/>
            <a:ln>
              <a:noFill/>
            </a:ln>
          </p:spPr>
        </p:pic>
        <p:sp>
          <p:nvSpPr>
            <p:cNvPr id="1032" name="Google Shape;1032;p21"/>
            <p:cNvSpPr txBox="1"/>
            <p:nvPr/>
          </p:nvSpPr>
          <p:spPr>
            <a:xfrm>
              <a:off x="494251" y="6244347"/>
              <a:ext cx="3435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033" name="Google Shape;1033;p21"/>
            <p:cNvSpPr txBox="1"/>
            <p:nvPr/>
          </p:nvSpPr>
          <p:spPr>
            <a:xfrm>
              <a:off x="2290173" y="5376310"/>
              <a:ext cx="3225950" cy="274883"/>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900">
                  <a:solidFill>
                    <a:schemeClr val="dk1"/>
                  </a:solidFill>
                  <a:latin typeface="Arial"/>
                  <a:ea typeface="Arial"/>
                  <a:cs typeface="Arial"/>
                  <a:sym typeface="Arial"/>
                </a:rPr>
                <a:t>The flow up to screening </a:t>
              </a:r>
              <a:endParaRPr/>
            </a:p>
          </p:txBody>
        </p:sp>
      </p:grpSp>
      <p:sp>
        <p:nvSpPr>
          <p:cNvPr id="1034" name="Google Shape;1034;p21"/>
          <p:cNvSpPr txBox="1"/>
          <p:nvPr/>
        </p:nvSpPr>
        <p:spPr>
          <a:xfrm>
            <a:off x="695539" y="6395080"/>
            <a:ext cx="4788176"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 When playing or skipping, a window (displaying play/skip) will appear over about 1/3 of the screen for a few seconds. CF can stop during in-flight announcement is proceeding.</a:t>
            </a:r>
            <a:endParaRPr/>
          </a:p>
        </p:txBody>
      </p:sp>
      <p:pic>
        <p:nvPicPr>
          <p:cNvPr id="1035" name="Google Shape;1035;p21"/>
          <p:cNvPicPr preferRelativeResize="0"/>
          <p:nvPr/>
        </p:nvPicPr>
        <p:blipFill rotWithShape="1">
          <a:blip r:embed="rId6">
            <a:alphaModFix/>
          </a:blip>
          <a:srcRect/>
          <a:stretch/>
        </p:blipFill>
        <p:spPr>
          <a:xfrm>
            <a:off x="824918" y="2646257"/>
            <a:ext cx="4066376" cy="2374337"/>
          </a:xfrm>
          <a:prstGeom prst="rect">
            <a:avLst/>
          </a:prstGeom>
          <a:noFill/>
          <a:ln>
            <a:noFill/>
          </a:ln>
        </p:spPr>
      </p:pic>
      <p:grpSp>
        <p:nvGrpSpPr>
          <p:cNvPr id="1037" name="Google Shape;1037;p21"/>
          <p:cNvGrpSpPr/>
          <p:nvPr/>
        </p:nvGrpSpPr>
        <p:grpSpPr>
          <a:xfrm>
            <a:off x="743901" y="1737581"/>
            <a:ext cx="4955693" cy="514965"/>
            <a:chOff x="857207" y="2315106"/>
            <a:chExt cx="4955693" cy="514965"/>
          </a:xfrm>
        </p:grpSpPr>
        <p:sp>
          <p:nvSpPr>
            <p:cNvPr id="1038" name="Google Shape;1038;p21"/>
            <p:cNvSpPr txBox="1"/>
            <p:nvPr/>
          </p:nvSpPr>
          <p:spPr>
            <a:xfrm>
              <a:off x="857207" y="2374283"/>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viewers per month</a:t>
              </a:r>
              <a:endParaRPr/>
            </a:p>
          </p:txBody>
        </p:sp>
        <p:sp>
          <p:nvSpPr>
            <p:cNvPr id="1039" name="Google Shape;1039;p21"/>
            <p:cNvSpPr txBox="1"/>
            <p:nvPr/>
          </p:nvSpPr>
          <p:spPr>
            <a:xfrm>
              <a:off x="2389418" y="2380758"/>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677,000</a:t>
              </a:r>
              <a:r>
                <a:rPr lang="en-US" sz="1200" dirty="0">
                  <a:solidFill>
                    <a:schemeClr val="dk1"/>
                  </a:solidFill>
                  <a:latin typeface="Arial"/>
                  <a:ea typeface="Arial"/>
                  <a:cs typeface="Arial"/>
                  <a:sym typeface="Arial"/>
                </a:rPr>
                <a:t> passengers *</a:t>
              </a:r>
              <a:r>
                <a:rPr lang="en-US" sz="1200" baseline="30000" dirty="0">
                  <a:solidFill>
                    <a:schemeClr val="dk1"/>
                  </a:solidFill>
                  <a:latin typeface="Arial"/>
                  <a:ea typeface="Arial"/>
                  <a:cs typeface="Arial"/>
                  <a:sym typeface="Arial"/>
                </a:rPr>
                <a:t>1</a:t>
              </a:r>
              <a:endParaRPr sz="1200" baseline="30000" dirty="0">
                <a:solidFill>
                  <a:schemeClr val="dk1"/>
                </a:solidFill>
                <a:latin typeface="Arial"/>
                <a:ea typeface="Arial"/>
                <a:cs typeface="Arial"/>
                <a:sym typeface="Arial"/>
              </a:endParaRPr>
            </a:p>
          </p:txBody>
        </p:sp>
        <p:sp>
          <p:nvSpPr>
            <p:cNvPr id="1040" name="Google Shape;1040;p21"/>
            <p:cNvSpPr txBox="1"/>
            <p:nvPr/>
          </p:nvSpPr>
          <p:spPr>
            <a:xfrm>
              <a:off x="2363651" y="2315106"/>
              <a:ext cx="874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Approximately </a:t>
              </a:r>
              <a:endParaRPr/>
            </a:p>
          </p:txBody>
        </p:sp>
      </p:grpSp>
      <p:sp>
        <p:nvSpPr>
          <p:cNvPr id="1041" name="Google Shape;1041;p21"/>
          <p:cNvSpPr txBox="1"/>
          <p:nvPr/>
        </p:nvSpPr>
        <p:spPr>
          <a:xfrm>
            <a:off x="2275519" y="2133636"/>
            <a:ext cx="874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Approximately </a:t>
            </a:r>
            <a:endParaRPr/>
          </a:p>
        </p:txBody>
      </p:sp>
      <p:sp>
        <p:nvSpPr>
          <p:cNvPr id="1042" name="Google Shape;1042;p21"/>
          <p:cNvSpPr txBox="1"/>
          <p:nvPr/>
        </p:nvSpPr>
        <p:spPr>
          <a:xfrm>
            <a:off x="6220180" y="554604"/>
            <a:ext cx="4049486" cy="4154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50" b="1">
                <a:solidFill>
                  <a:schemeClr val="dk1"/>
                </a:solidFill>
                <a:latin typeface="Arial"/>
                <a:ea typeface="Arial"/>
                <a:cs typeface="Arial"/>
                <a:sym typeface="Arial"/>
              </a:rPr>
              <a:t>※Rate for this menu changes </a:t>
            </a:r>
            <a:endParaRPr/>
          </a:p>
          <a:p>
            <a:pPr marL="0" marR="0" lvl="0" indent="0" algn="r" rtl="0">
              <a:spcBef>
                <a:spcPts val="0"/>
              </a:spcBef>
              <a:spcAft>
                <a:spcPts val="0"/>
              </a:spcAft>
              <a:buNone/>
            </a:pPr>
            <a:r>
              <a:rPr lang="en-US" sz="1050" b="1">
                <a:solidFill>
                  <a:schemeClr val="dk1"/>
                </a:solidFill>
                <a:latin typeface="Arial"/>
                <a:ea typeface="Arial"/>
                <a:cs typeface="Arial"/>
                <a:sym typeface="Arial"/>
              </a:rPr>
              <a:t>on a regular basis.</a:t>
            </a:r>
            <a:endParaRPr/>
          </a:p>
        </p:txBody>
      </p:sp>
      <p:sp>
        <p:nvSpPr>
          <p:cNvPr id="1043" name="Google Shape;1043;p21"/>
          <p:cNvSpPr txBox="1"/>
          <p:nvPr/>
        </p:nvSpPr>
        <p:spPr>
          <a:xfrm>
            <a:off x="695539" y="6942868"/>
            <a:ext cx="4589976"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FF0000"/>
                </a:solidFill>
                <a:latin typeface="Arial"/>
                <a:ea typeface="Arial"/>
                <a:cs typeface="Arial"/>
                <a:sym typeface="Arial"/>
              </a:rPr>
              <a:t>* We will not be able to provide any photography or recording of screening </a:t>
            </a:r>
            <a:endParaRPr dirty="0"/>
          </a:p>
          <a:p>
            <a:pPr marL="0" marR="0" lvl="0" indent="0" algn="l" rtl="0">
              <a:spcBef>
                <a:spcPts val="0"/>
              </a:spcBef>
              <a:spcAft>
                <a:spcPts val="0"/>
              </a:spcAft>
              <a:buNone/>
            </a:pPr>
            <a:r>
              <a:rPr lang="en-US" sz="1000" dirty="0">
                <a:solidFill>
                  <a:srgbClr val="FF0000"/>
                </a:solidFill>
                <a:latin typeface="Arial"/>
                <a:ea typeface="Arial"/>
                <a:cs typeface="Arial"/>
                <a:sym typeface="Arial"/>
              </a:rPr>
              <a:t>  your CF on the actual flight.</a:t>
            </a:r>
            <a:endParaRPr dirty="0"/>
          </a:p>
          <a:p>
            <a:pPr marL="0" marR="0" lvl="0" indent="0" algn="l" rtl="0">
              <a:spcBef>
                <a:spcPts val="0"/>
              </a:spcBef>
              <a:spcAft>
                <a:spcPts val="0"/>
              </a:spcAft>
              <a:buNone/>
            </a:pPr>
            <a:endParaRPr sz="1000" dirty="0">
              <a:solidFill>
                <a:schemeClr val="dk1"/>
              </a:solidFill>
              <a:latin typeface="Arial"/>
              <a:ea typeface="Arial"/>
              <a:cs typeface="Arial"/>
              <a:sym typeface="Arial"/>
            </a:endParaRPr>
          </a:p>
        </p:txBody>
      </p:sp>
      <p:sp>
        <p:nvSpPr>
          <p:cNvPr id="2" name="Google Shape;821;p15">
            <a:extLst>
              <a:ext uri="{FF2B5EF4-FFF2-40B4-BE49-F238E27FC236}">
                <a16:creationId xmlns:a16="http://schemas.microsoft.com/office/drawing/2014/main" id="{DB681CA7-B27C-9192-14C7-1C30A16DE1D2}"/>
              </a:ext>
            </a:extLst>
          </p:cNvPr>
          <p:cNvSpPr txBox="1"/>
          <p:nvPr/>
        </p:nvSpPr>
        <p:spPr>
          <a:xfrm>
            <a:off x="5346607" y="6803581"/>
            <a:ext cx="534520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dk1"/>
                </a:solidFill>
                <a:latin typeface="Arial"/>
                <a:ea typeface="Arial"/>
                <a:cs typeface="Arial"/>
                <a:sym typeface="Arial"/>
              </a:rPr>
              <a:t>*1：Monthly average from April 2022 to March 2023.(JAL’s inner data)</a:t>
            </a:r>
            <a:endParaRPr sz="900" dirty="0"/>
          </a:p>
          <a:p>
            <a:pPr marL="0" marR="0" lvl="0" indent="0" algn="l" rtl="0">
              <a:spcBef>
                <a:spcPts val="0"/>
              </a:spcBef>
              <a:spcAft>
                <a:spcPts val="0"/>
              </a:spcAft>
              <a:buNone/>
            </a:pPr>
            <a:r>
              <a:rPr lang="en-US" sz="900" dirty="0">
                <a:solidFill>
                  <a:schemeClr val="dk1"/>
                </a:solidFill>
                <a:latin typeface="Arial"/>
                <a:ea typeface="Arial"/>
                <a:cs typeface="Arial"/>
                <a:sym typeface="Arial"/>
              </a:rPr>
              <a:t>*2</a:t>
            </a:r>
            <a:r>
              <a:rPr lang="ja-JP" altLang="en-US" sz="900" dirty="0">
                <a:solidFill>
                  <a:schemeClr val="dk1"/>
                </a:solidFill>
              </a:rPr>
              <a:t>：</a:t>
            </a:r>
            <a:r>
              <a:rPr lang="en-US" altLang="ja-JP" sz="900" u="none" strike="noStrike" cap="none" dirty="0">
                <a:latin typeface="Arial"/>
                <a:ea typeface="Arial"/>
                <a:cs typeface="Arial"/>
                <a:sym typeface="Arial"/>
              </a:rPr>
              <a:t>Total number of movies differs every month.</a:t>
            </a:r>
            <a:r>
              <a:rPr lang="ja-JP" altLang="en-US" sz="900" dirty="0">
                <a:solidFill>
                  <a:schemeClr val="dk1"/>
                </a:solidFill>
                <a:latin typeface="Arial"/>
                <a:ea typeface="Arial"/>
                <a:cs typeface="Arial"/>
                <a:sym typeface="Arial"/>
              </a:rPr>
              <a:t> </a:t>
            </a:r>
            <a:endParaRPr lang="en-US" altLang="ja-JP" sz="900" dirty="0">
              <a:solidFill>
                <a:schemeClr val="dk1"/>
              </a:solidFill>
              <a:latin typeface="Arial"/>
              <a:ea typeface="Arial"/>
              <a:cs typeface="Arial"/>
              <a:sym typeface="Arial"/>
            </a:endParaRPr>
          </a:p>
          <a:p>
            <a:pPr marL="0" marR="0" lvl="0" indent="0" algn="l" rtl="0">
              <a:spcBef>
                <a:spcPts val="0"/>
              </a:spcBef>
              <a:spcAft>
                <a:spcPts val="0"/>
              </a:spcAft>
              <a:buNone/>
            </a:pPr>
            <a:r>
              <a:rPr lang="en-US" sz="900" dirty="0">
                <a:solidFill>
                  <a:schemeClr val="dk1"/>
                </a:solidFill>
              </a:rPr>
              <a:t>       </a:t>
            </a:r>
            <a:r>
              <a:rPr lang="en-US" sz="900" dirty="0">
                <a:solidFill>
                  <a:schemeClr val="dk1"/>
                </a:solidFill>
                <a:latin typeface="Arial"/>
                <a:ea typeface="Arial"/>
                <a:cs typeface="Arial"/>
                <a:sym typeface="Arial"/>
              </a:rPr>
              <a:t>The number of movies varies on the flights served by international aircraft.</a:t>
            </a:r>
            <a:endParaRPr sz="900" dirty="0"/>
          </a:p>
          <a:p>
            <a:pPr marL="0" marR="0" lvl="0" indent="0" algn="l" rtl="0">
              <a:spcBef>
                <a:spcPts val="0"/>
              </a:spcBef>
              <a:spcAft>
                <a:spcPts val="0"/>
              </a:spcAft>
              <a:buNone/>
            </a:pPr>
            <a:r>
              <a:rPr lang="en-US" sz="900" dirty="0">
                <a:solidFill>
                  <a:schemeClr val="dk1"/>
                </a:solidFill>
                <a:latin typeface="Arial"/>
                <a:ea typeface="Arial"/>
                <a:cs typeface="Arial"/>
                <a:sym typeface="Arial"/>
              </a:rPr>
              <a:t>*3：JAL’s inner data</a:t>
            </a:r>
            <a:endParaRPr sz="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22"/>
          <p:cNvSpPr/>
          <p:nvPr/>
        </p:nvSpPr>
        <p:spPr>
          <a:xfrm>
            <a:off x="1965429" y="5543855"/>
            <a:ext cx="919859" cy="43384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B0003"/>
              </a:solidFill>
              <a:latin typeface="Arial"/>
              <a:ea typeface="Arial"/>
              <a:cs typeface="Arial"/>
              <a:sym typeface="Arial"/>
            </a:endParaRPr>
          </a:p>
        </p:txBody>
      </p:sp>
      <p:cxnSp>
        <p:nvCxnSpPr>
          <p:cNvPr id="1050" name="Google Shape;1050;p22"/>
          <p:cNvCxnSpPr/>
          <p:nvPr/>
        </p:nvCxnSpPr>
        <p:spPr>
          <a:xfrm>
            <a:off x="772004" y="970102"/>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051" name="Google Shape;1051;p22"/>
          <p:cNvGraphicFramePr/>
          <p:nvPr>
            <p:extLst>
              <p:ext uri="{D42A27DB-BD31-4B8C-83A1-F6EECF244321}">
                <p14:modId xmlns:p14="http://schemas.microsoft.com/office/powerpoint/2010/main" val="2365894377"/>
              </p:ext>
            </p:extLst>
          </p:nvPr>
        </p:nvGraphicFramePr>
        <p:xfrm>
          <a:off x="5369618" y="1000752"/>
          <a:ext cx="5116400" cy="5380501"/>
        </p:xfrm>
        <a:graphic>
          <a:graphicData uri="http://schemas.openxmlformats.org/drawingml/2006/table">
            <a:tbl>
              <a:tblPr firstCol="1" bandRow="1">
                <a:noFill/>
                <a:tableStyleId>{5CA08412-EBED-43D8-91C8-966EEBCD4851}</a:tableStyleId>
              </a:tblPr>
              <a:tblGrid>
                <a:gridCol w="978950">
                  <a:extLst>
                    <a:ext uri="{9D8B030D-6E8A-4147-A177-3AD203B41FA5}">
                      <a16:colId xmlns:a16="http://schemas.microsoft.com/office/drawing/2014/main" val="20000"/>
                    </a:ext>
                  </a:extLst>
                </a:gridCol>
                <a:gridCol w="4137450">
                  <a:extLst>
                    <a:ext uri="{9D8B030D-6E8A-4147-A177-3AD203B41FA5}">
                      <a16:colId xmlns:a16="http://schemas.microsoft.com/office/drawing/2014/main" val="20001"/>
                    </a:ext>
                  </a:extLst>
                </a:gridCol>
              </a:tblGrid>
              <a:tr h="5972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media</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Individual monitors on domestic flights</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Applicable aircrafts: Airbus A350-900・Boeing 787-800 </a:t>
                      </a:r>
                      <a:endParaRPr sz="105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3995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period </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- 1 month (from the 1st to the last day of each month)</a:t>
                      </a:r>
                      <a:endParaRPr/>
                    </a:p>
                    <a:p>
                      <a:pPr marL="60325" marR="0" lvl="0" indent="-60325" algn="l" rtl="0">
                        <a:lnSpc>
                          <a:spcPct val="130000"/>
                        </a:lnSpc>
                        <a:spcBef>
                          <a:spcPts val="0"/>
                        </a:spcBef>
                        <a:spcAft>
                          <a:spcPts val="0"/>
                        </a:spcAft>
                        <a:buNone/>
                      </a:pPr>
                      <a:r>
                        <a:rPr lang="en-US" sz="1050" u="none" strike="noStrike" cap="none">
                          <a:latin typeface="Arial"/>
                          <a:ea typeface="Arial"/>
                          <a:cs typeface="Arial"/>
                          <a:sym typeface="Arial"/>
                        </a:rPr>
                        <a:t>* The start and end dates of screening may change due to circumstances such as late aircraft arrivals.</a:t>
                      </a:r>
                      <a:endParaRPr/>
                    </a:p>
                  </a:txBody>
                  <a:tcPr marL="180000" marR="180000" marT="0" marB="0" anchor="ctr"/>
                </a:tc>
                <a:extLst>
                  <a:ext uri="{0D108BD9-81ED-4DB2-BD59-A6C34878D82A}">
                    <a16:rowId xmlns:a16="http://schemas.microsoft.com/office/drawing/2014/main" val="10001"/>
                  </a:ext>
                </a:extLst>
              </a:tr>
              <a:tr h="3995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Length of commercial</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15 seconds </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The screening order will be decided at our discretion. </a:t>
                      </a:r>
                      <a:endParaRPr sz="1050" u="none" strike="noStrike" cap="none">
                        <a:latin typeface="Arial"/>
                        <a:ea typeface="Arial"/>
                        <a:cs typeface="Arial"/>
                        <a:sym typeface="Arial"/>
                      </a:endParaRPr>
                    </a:p>
                  </a:txBody>
                  <a:tcPr marL="180000" marR="180000" marT="0" marB="0" anchor="ctr"/>
                </a:tc>
                <a:extLst>
                  <a:ext uri="{0D108BD9-81ED-4DB2-BD59-A6C34878D82A}">
                    <a16:rowId xmlns:a16="http://schemas.microsoft.com/office/drawing/2014/main" val="10002"/>
                  </a:ext>
                </a:extLst>
              </a:tr>
              <a:tr h="3995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Number of flights screened on</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a:t>
                      </a:r>
                      <a:r>
                        <a:rPr lang="en-US" sz="1050" u="none" strike="noStrike" cap="none">
                          <a:latin typeface="Arial"/>
                          <a:ea typeface="Arial"/>
                          <a:cs typeface="Arial"/>
                          <a:sym typeface="Arial"/>
                        </a:rPr>
                        <a:t>About 2,580 flights/month *1</a:t>
                      </a:r>
                      <a:endParaRPr/>
                    </a:p>
                    <a:p>
                      <a:pPr marL="0" marR="0" lvl="0" indent="0" algn="l" rtl="0">
                        <a:lnSpc>
                          <a:spcPct val="13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*CF can also be screened in the case of operating  international aircrafts on domestic flight routs.</a:t>
                      </a:r>
                      <a:endParaRPr sz="1050" b="0" i="0" u="none" strike="noStrike" cap="none">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5004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routes</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Haneda = Itami, New Chitose, Fukuoka, Naha Itami=Naha</a:t>
                      </a:r>
                      <a:endParaRPr/>
                    </a:p>
                  </a:txBody>
                  <a:tcPr marL="180000" marR="180000" marT="108000" marB="108000" anchor="ctr"/>
                </a:tc>
                <a:extLst>
                  <a:ext uri="{0D108BD9-81ED-4DB2-BD59-A6C34878D82A}">
                    <a16:rowId xmlns:a16="http://schemas.microsoft.com/office/drawing/2014/main" val="10004"/>
                  </a:ext>
                </a:extLst>
              </a:tr>
              <a:tr h="3995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Sales slots</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5 slots</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Maximum slots one client can book is two/month.</a:t>
                      </a:r>
                      <a:endParaRPr/>
                    </a:p>
                  </a:txBody>
                  <a:tcPr marL="180000" marR="180000" marT="108000" marB="108000" anchor="ctr"/>
                </a:tc>
                <a:extLst>
                  <a:ext uri="{0D108BD9-81ED-4DB2-BD59-A6C34878D82A}">
                    <a16:rowId xmlns:a16="http://schemas.microsoft.com/office/drawing/2014/main" val="10005"/>
                  </a:ext>
                </a:extLst>
              </a:tr>
              <a:tr h="399500">
                <a:tc>
                  <a:txBody>
                    <a:bodyPr/>
                    <a:lstStyle/>
                    <a:p>
                      <a:pPr marL="0" marR="0" lvl="0" indent="0" algn="ctr" rtl="0">
                        <a:spcBef>
                          <a:spcPts val="0"/>
                        </a:spcBef>
                        <a:spcAft>
                          <a:spcPts val="0"/>
                        </a:spcAft>
                        <a:buNone/>
                      </a:pPr>
                      <a:r>
                        <a:rPr lang="en-US" sz="1050" b="1" i="0" u="none" strike="noStrike" cap="none" dirty="0">
                          <a:latin typeface="Arial"/>
                          <a:ea typeface="Arial"/>
                          <a:cs typeface="Arial"/>
                          <a:sym typeface="Arial"/>
                        </a:rPr>
                        <a:t>Application deadline</a:t>
                      </a:r>
                      <a:endParaRPr dirty="0"/>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solidFill>
                            <a:schemeClr val="tx1"/>
                          </a:solidFill>
                          <a:latin typeface="Arial"/>
                          <a:ea typeface="Arial"/>
                          <a:cs typeface="Arial"/>
                          <a:sym typeface="Arial"/>
                        </a:rPr>
                        <a:t>Booking deadline: 80 days prior to screening</a:t>
                      </a:r>
                      <a:endParaRPr dirty="0">
                        <a:solidFill>
                          <a:schemeClr val="tx1"/>
                        </a:solidFill>
                      </a:endParaRPr>
                    </a:p>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solidFill>
                            <a:schemeClr val="tx1"/>
                          </a:solidFill>
                          <a:latin typeface="Arial"/>
                          <a:ea typeface="Arial"/>
                          <a:cs typeface="Arial"/>
                          <a:sym typeface="Arial"/>
                        </a:rPr>
                        <a:t>Delivery day: around 60 days prior to screening</a:t>
                      </a:r>
                      <a:endParaRPr dirty="0">
                        <a:solidFill>
                          <a:schemeClr val="tx1"/>
                        </a:solidFill>
                      </a:endParaRPr>
                    </a:p>
                  </a:txBody>
                  <a:tcPr marL="180000" marR="180000" marT="108000" marB="108000" anchor="ctr"/>
                </a:tc>
                <a:extLst>
                  <a:ext uri="{0D108BD9-81ED-4DB2-BD59-A6C34878D82A}">
                    <a16:rowId xmlns:a16="http://schemas.microsoft.com/office/drawing/2014/main" val="10006"/>
                  </a:ext>
                </a:extLst>
              </a:tr>
              <a:tr h="39950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Rate</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April ~ Sep screening 2024 : 2,250,000 yen / slot / month</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(tax not required)</a:t>
                      </a:r>
                      <a:endParaRPr dirty="0"/>
                    </a:p>
                  </a:txBody>
                  <a:tcPr marL="180000" marR="180000" marT="108000" marB="108000" anchor="ctr"/>
                </a:tc>
                <a:extLst>
                  <a:ext uri="{0D108BD9-81ED-4DB2-BD59-A6C34878D82A}">
                    <a16:rowId xmlns:a16="http://schemas.microsoft.com/office/drawing/2014/main" val="10007"/>
                  </a:ext>
                </a:extLst>
              </a:tr>
              <a:tr h="597200">
                <a:tc>
                  <a:txBody>
                    <a:bodyPr/>
                    <a:lstStyle/>
                    <a:p>
                      <a:pPr marL="0" marR="0" lvl="0" indent="0" algn="ctr" rtl="0">
                        <a:spcBef>
                          <a:spcPts val="0"/>
                        </a:spcBef>
                        <a:spcAft>
                          <a:spcPts val="0"/>
                        </a:spcAft>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dirty="0">
                          <a:latin typeface="Arial"/>
                          <a:ea typeface="Arial"/>
                          <a:cs typeface="Arial"/>
                          <a:sym typeface="Arial"/>
                        </a:rPr>
                        <a:t>・CF can be skipped by the viewers.</a:t>
                      </a:r>
                      <a:endParaRPr dirty="0"/>
                    </a:p>
                  </a:txBody>
                  <a:tcPr marL="180000" marR="180000" marT="108000" marB="108000" anchor="ctr"/>
                </a:tc>
                <a:extLst>
                  <a:ext uri="{0D108BD9-81ED-4DB2-BD59-A6C34878D82A}">
                    <a16:rowId xmlns:a16="http://schemas.microsoft.com/office/drawing/2014/main" val="10008"/>
                  </a:ext>
                </a:extLst>
              </a:tr>
            </a:tbl>
          </a:graphicData>
        </a:graphic>
      </p:graphicFrame>
      <p:sp>
        <p:nvSpPr>
          <p:cNvPr id="1052" name="Google Shape;1052;p22"/>
          <p:cNvSpPr/>
          <p:nvPr/>
        </p:nvSpPr>
        <p:spPr>
          <a:xfrm rot="5400000">
            <a:off x="2924752" y="6250456"/>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3" name="Google Shape;1053;p22"/>
          <p:cNvSpPr/>
          <p:nvPr/>
        </p:nvSpPr>
        <p:spPr>
          <a:xfrm rot="5400000">
            <a:off x="1820286" y="6250456"/>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4" name="Google Shape;1054;p22"/>
          <p:cNvSpPr/>
          <p:nvPr/>
        </p:nvSpPr>
        <p:spPr>
          <a:xfrm>
            <a:off x="814151" y="5411590"/>
            <a:ext cx="4044238" cy="94343"/>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55" name="Google Shape;1055;p2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057" name="Google Shape;1057;p22"/>
          <p:cNvSpPr/>
          <p:nvPr/>
        </p:nvSpPr>
        <p:spPr>
          <a:xfrm rot="5400000">
            <a:off x="3900975" y="6250456"/>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8" name="Google Shape;1058;p22"/>
          <p:cNvSpPr/>
          <p:nvPr/>
        </p:nvSpPr>
        <p:spPr>
          <a:xfrm>
            <a:off x="3022064" y="6019542"/>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9" name="Google Shape;1059;p22"/>
          <p:cNvSpPr txBox="1"/>
          <p:nvPr/>
        </p:nvSpPr>
        <p:spPr>
          <a:xfrm>
            <a:off x="3034961" y="6054436"/>
            <a:ext cx="777600" cy="4110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CF</a:t>
            </a:r>
            <a:endParaRPr/>
          </a:p>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①②③</a:t>
            </a:r>
            <a:r>
              <a:rPr lang="en-US" sz="900" b="1">
                <a:solidFill>
                  <a:schemeClr val="lt1"/>
                </a:solidFill>
              </a:rPr>
              <a:t>④⑤</a:t>
            </a:r>
            <a:endParaRPr sz="900" b="1">
              <a:solidFill>
                <a:schemeClr val="lt1"/>
              </a:solidFill>
              <a:latin typeface="Arial"/>
              <a:ea typeface="Arial"/>
              <a:cs typeface="Arial"/>
              <a:sym typeface="Arial"/>
            </a:endParaRPr>
          </a:p>
        </p:txBody>
      </p:sp>
      <p:pic>
        <p:nvPicPr>
          <p:cNvPr id="1060" name="Google Shape;1060;p22" descr="グラフ, ウォーターフォール図&#10;&#10;自動的に生成された説明"/>
          <p:cNvPicPr preferRelativeResize="0"/>
          <p:nvPr/>
        </p:nvPicPr>
        <p:blipFill rotWithShape="1">
          <a:blip r:embed="rId3">
            <a:alphaModFix/>
          </a:blip>
          <a:srcRect/>
          <a:stretch/>
        </p:blipFill>
        <p:spPr>
          <a:xfrm>
            <a:off x="866349" y="6019542"/>
            <a:ext cx="910065" cy="511912"/>
          </a:xfrm>
          <a:prstGeom prst="rect">
            <a:avLst/>
          </a:prstGeom>
          <a:noFill/>
          <a:ln>
            <a:noFill/>
          </a:ln>
        </p:spPr>
      </p:pic>
      <p:sp>
        <p:nvSpPr>
          <p:cNvPr id="1061" name="Google Shape;1061;p22"/>
          <p:cNvSpPr txBox="1"/>
          <p:nvPr/>
        </p:nvSpPr>
        <p:spPr>
          <a:xfrm>
            <a:off x="448922" y="6113723"/>
            <a:ext cx="3435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pic>
        <p:nvPicPr>
          <p:cNvPr id="1062" name="Google Shape;1062;p22" descr="コンピューターのスクリーンショット&#10;&#10;自動的に生成された説明"/>
          <p:cNvPicPr preferRelativeResize="0"/>
          <p:nvPr/>
        </p:nvPicPr>
        <p:blipFill rotWithShape="1">
          <a:blip r:embed="rId4">
            <a:alphaModFix/>
          </a:blip>
          <a:srcRect/>
          <a:stretch/>
        </p:blipFill>
        <p:spPr>
          <a:xfrm>
            <a:off x="1932461" y="6019542"/>
            <a:ext cx="932839" cy="524722"/>
          </a:xfrm>
          <a:prstGeom prst="rect">
            <a:avLst/>
          </a:prstGeom>
          <a:noFill/>
          <a:ln>
            <a:noFill/>
          </a:ln>
        </p:spPr>
      </p:pic>
      <p:sp>
        <p:nvSpPr>
          <p:cNvPr id="1063" name="Google Shape;1063;p22"/>
          <p:cNvSpPr txBox="1"/>
          <p:nvPr/>
        </p:nvSpPr>
        <p:spPr>
          <a:xfrm>
            <a:off x="2687619" y="5072341"/>
            <a:ext cx="2333721" cy="240772"/>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None/>
            </a:pPr>
            <a:r>
              <a:rPr lang="en-US" sz="800">
                <a:solidFill>
                  <a:schemeClr val="dk1"/>
                </a:solidFill>
                <a:latin typeface="Arial"/>
                <a:ea typeface="Arial"/>
                <a:cs typeface="Arial"/>
                <a:sym typeface="Arial"/>
              </a:rPr>
              <a:t>※Airbus A350-900</a:t>
            </a:r>
            <a:endParaRPr sz="800">
              <a:solidFill>
                <a:schemeClr val="dk1"/>
              </a:solidFill>
              <a:latin typeface="Arial"/>
              <a:ea typeface="Arial"/>
              <a:cs typeface="Arial"/>
              <a:sym typeface="Arial"/>
            </a:endParaRPr>
          </a:p>
        </p:txBody>
      </p:sp>
      <p:sp>
        <p:nvSpPr>
          <p:cNvPr id="1064" name="Google Shape;1064;p22"/>
          <p:cNvSpPr txBox="1"/>
          <p:nvPr/>
        </p:nvSpPr>
        <p:spPr>
          <a:xfrm>
            <a:off x="540769" y="951998"/>
            <a:ext cx="4895210" cy="8309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300" dirty="0">
                <a:solidFill>
                  <a:schemeClr val="dk1"/>
                </a:solidFill>
                <a:latin typeface="Arial"/>
                <a:ea typeface="Arial"/>
                <a:cs typeface="Arial"/>
                <a:sym typeface="Arial"/>
              </a:rPr>
              <a:t>CFs before video programs including abundant titles such as domestic travel programs can appeal to people traveling Japan. Total number of programs: 87 </a:t>
            </a:r>
            <a:r>
              <a:rPr lang="en-US" sz="1300" dirty="0" err="1">
                <a:solidFill>
                  <a:schemeClr val="dk1"/>
                </a:solidFill>
                <a:latin typeface="Arial"/>
                <a:ea typeface="Arial"/>
                <a:cs typeface="Arial"/>
                <a:sym typeface="Arial"/>
              </a:rPr>
              <a:t>ch</a:t>
            </a:r>
            <a:r>
              <a:rPr lang="en-US" sz="1300" dirty="0">
                <a:solidFill>
                  <a:schemeClr val="dk1"/>
                </a:solidFill>
                <a:latin typeface="Arial"/>
                <a:ea typeface="Arial"/>
                <a:cs typeface="Arial"/>
                <a:sym typeface="Arial"/>
              </a:rPr>
              <a:t> </a:t>
            </a:r>
            <a:r>
              <a:rPr lang="en-US" sz="1100" dirty="0">
                <a:solidFill>
                  <a:schemeClr val="dk1"/>
                </a:solidFill>
                <a:latin typeface="Arial"/>
                <a:ea typeface="Arial"/>
                <a:cs typeface="Arial"/>
                <a:sym typeface="Arial"/>
              </a:rPr>
              <a:t>(as of Sep 2023) *</a:t>
            </a:r>
            <a:r>
              <a:rPr lang="en-US" sz="1100" baseline="30000" dirty="0">
                <a:solidFill>
                  <a:schemeClr val="dk1"/>
                </a:solidFill>
                <a:latin typeface="Arial"/>
                <a:ea typeface="Arial"/>
                <a:cs typeface="Arial"/>
                <a:sym typeface="Arial"/>
              </a:rPr>
              <a:t>2</a:t>
            </a:r>
            <a:endParaRPr sz="1300" baseline="30000" dirty="0">
              <a:solidFill>
                <a:schemeClr val="dk1"/>
              </a:solidFill>
              <a:latin typeface="Arial"/>
              <a:ea typeface="Arial"/>
              <a:cs typeface="Arial"/>
              <a:sym typeface="Arial"/>
            </a:endParaRPr>
          </a:p>
        </p:txBody>
      </p:sp>
      <p:grpSp>
        <p:nvGrpSpPr>
          <p:cNvPr id="1065" name="Google Shape;1065;p22"/>
          <p:cNvGrpSpPr/>
          <p:nvPr/>
        </p:nvGrpSpPr>
        <p:grpSpPr>
          <a:xfrm>
            <a:off x="949174" y="1795028"/>
            <a:ext cx="4904115" cy="502301"/>
            <a:chOff x="857207" y="2302096"/>
            <a:chExt cx="4904115" cy="502301"/>
          </a:xfrm>
        </p:grpSpPr>
        <p:sp>
          <p:nvSpPr>
            <p:cNvPr id="1066" name="Google Shape;1066;p22"/>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viewers per month</a:t>
              </a:r>
              <a:endParaRPr/>
            </a:p>
          </p:txBody>
        </p:sp>
        <p:sp>
          <p:nvSpPr>
            <p:cNvPr id="1067" name="Google Shape;1067;p22"/>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677,000</a:t>
              </a:r>
              <a:r>
                <a:rPr lang="en-US" sz="1200" dirty="0">
                  <a:solidFill>
                    <a:schemeClr val="dk1"/>
                  </a:solidFill>
                  <a:latin typeface="Arial"/>
                  <a:ea typeface="Arial"/>
                  <a:cs typeface="Arial"/>
                  <a:sym typeface="Arial"/>
                </a:rPr>
                <a:t> passengers *</a:t>
              </a:r>
              <a:r>
                <a:rPr lang="en-US" sz="1200" baseline="30000" dirty="0">
                  <a:solidFill>
                    <a:schemeClr val="dk1"/>
                  </a:solidFill>
                  <a:latin typeface="Arial"/>
                  <a:ea typeface="Arial"/>
                  <a:cs typeface="Arial"/>
                  <a:sym typeface="Arial"/>
                </a:rPr>
                <a:t>1</a:t>
              </a:r>
              <a:endParaRPr sz="1200" baseline="30000" dirty="0">
                <a:solidFill>
                  <a:schemeClr val="dk1"/>
                </a:solidFill>
                <a:latin typeface="Arial"/>
                <a:ea typeface="Arial"/>
                <a:cs typeface="Arial"/>
                <a:sym typeface="Arial"/>
              </a:endParaRPr>
            </a:p>
          </p:txBody>
        </p:sp>
        <p:sp>
          <p:nvSpPr>
            <p:cNvPr id="1068" name="Google Shape;1068;p22"/>
            <p:cNvSpPr txBox="1"/>
            <p:nvPr/>
          </p:nvSpPr>
          <p:spPr>
            <a:xfrm>
              <a:off x="2388825" y="2302096"/>
              <a:ext cx="874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Approximately </a:t>
              </a:r>
              <a:endParaRPr/>
            </a:p>
          </p:txBody>
        </p:sp>
      </p:grpSp>
      <p:grpSp>
        <p:nvGrpSpPr>
          <p:cNvPr id="1069" name="Google Shape;1069;p22"/>
          <p:cNvGrpSpPr/>
          <p:nvPr/>
        </p:nvGrpSpPr>
        <p:grpSpPr>
          <a:xfrm>
            <a:off x="796279" y="4985100"/>
            <a:ext cx="1489223" cy="702883"/>
            <a:chOff x="776101" y="5344323"/>
            <a:chExt cx="1489223" cy="702883"/>
          </a:xfrm>
        </p:grpSpPr>
        <p:pic>
          <p:nvPicPr>
            <p:cNvPr id="1070" name="Google Shape;1070;p22"/>
            <p:cNvPicPr preferRelativeResize="0"/>
            <p:nvPr/>
          </p:nvPicPr>
          <p:blipFill rotWithShape="1">
            <a:blip r:embed="rId5">
              <a:alphaModFix/>
            </a:blip>
            <a:srcRect/>
            <a:stretch/>
          </p:blipFill>
          <p:spPr>
            <a:xfrm rot="-1800000">
              <a:off x="819893" y="5388115"/>
              <a:ext cx="239286" cy="239286"/>
            </a:xfrm>
            <a:prstGeom prst="rect">
              <a:avLst/>
            </a:prstGeom>
            <a:noFill/>
            <a:ln>
              <a:noFill/>
            </a:ln>
          </p:spPr>
        </p:pic>
        <p:grpSp>
          <p:nvGrpSpPr>
            <p:cNvPr id="1071" name="Google Shape;1071;p22"/>
            <p:cNvGrpSpPr/>
            <p:nvPr/>
          </p:nvGrpSpPr>
          <p:grpSpPr>
            <a:xfrm>
              <a:off x="793973" y="5591568"/>
              <a:ext cx="1471351" cy="455638"/>
              <a:chOff x="793973" y="5504482"/>
              <a:chExt cx="1471351" cy="455638"/>
            </a:xfrm>
          </p:grpSpPr>
          <p:sp>
            <p:nvSpPr>
              <p:cNvPr id="1072" name="Google Shape;1072;p22"/>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3" name="Google Shape;1073;p22"/>
              <p:cNvSpPr txBox="1"/>
              <p:nvPr/>
            </p:nvSpPr>
            <p:spPr>
              <a:xfrm>
                <a:off x="849105" y="5504482"/>
                <a:ext cx="1383113" cy="45563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900" b="1">
                    <a:solidFill>
                      <a:schemeClr val="lt1"/>
                    </a:solidFill>
                    <a:latin typeface="Arial"/>
                    <a:ea typeface="Arial"/>
                    <a:cs typeface="Arial"/>
                    <a:sym typeface="Arial"/>
                  </a:rPr>
                  <a:t>Individual monitors</a:t>
                </a:r>
                <a:endParaRPr/>
              </a:p>
              <a:p>
                <a:pPr marL="0" marR="0" lvl="0" indent="0" algn="ctr" rtl="0">
                  <a:lnSpc>
                    <a:spcPct val="145000"/>
                  </a:lnSpc>
                  <a:spcBef>
                    <a:spcPts val="0"/>
                  </a:spcBef>
                  <a:spcAft>
                    <a:spcPts val="0"/>
                  </a:spcAft>
                  <a:buNone/>
                </a:pPr>
                <a:endParaRPr sz="800" b="1">
                  <a:solidFill>
                    <a:schemeClr val="lt1"/>
                  </a:solidFill>
                  <a:latin typeface="Arial"/>
                  <a:ea typeface="Arial"/>
                  <a:cs typeface="Arial"/>
                  <a:sym typeface="Arial"/>
                </a:endParaRPr>
              </a:p>
            </p:txBody>
          </p:sp>
        </p:grpSp>
      </p:grpSp>
      <p:sp>
        <p:nvSpPr>
          <p:cNvPr id="1074" name="Google Shape;1074;p22"/>
          <p:cNvSpPr txBox="1"/>
          <p:nvPr/>
        </p:nvSpPr>
        <p:spPr>
          <a:xfrm>
            <a:off x="2244844" y="5245686"/>
            <a:ext cx="3225950" cy="274883"/>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900">
                <a:solidFill>
                  <a:schemeClr val="dk1"/>
                </a:solidFill>
                <a:latin typeface="Arial"/>
                <a:ea typeface="Arial"/>
                <a:cs typeface="Arial"/>
                <a:sym typeface="Arial"/>
              </a:rPr>
              <a:t>The flow up to screening </a:t>
            </a:r>
            <a:endParaRPr/>
          </a:p>
        </p:txBody>
      </p:sp>
      <p:sp>
        <p:nvSpPr>
          <p:cNvPr id="1075" name="Google Shape;1075;p22"/>
          <p:cNvSpPr txBox="1"/>
          <p:nvPr/>
        </p:nvSpPr>
        <p:spPr>
          <a:xfrm>
            <a:off x="638570" y="406908"/>
            <a:ext cx="6949896" cy="4461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CF before videos </a:t>
            </a:r>
            <a:r>
              <a:rPr lang="en-US" sz="1400" b="1">
                <a:solidFill>
                  <a:schemeClr val="dk1"/>
                </a:solidFill>
                <a:latin typeface="Arial"/>
                <a:ea typeface="Arial"/>
                <a:cs typeface="Arial"/>
                <a:sym typeface="Arial"/>
              </a:rPr>
              <a:t>(Domestic flights / Airbus A350-900・Boeing 787-800 )</a:t>
            </a:r>
            <a:endParaRPr sz="1800" b="1">
              <a:solidFill>
                <a:schemeClr val="dk1"/>
              </a:solidFill>
              <a:latin typeface="Arial"/>
              <a:ea typeface="Arial"/>
              <a:cs typeface="Arial"/>
              <a:sym typeface="Arial"/>
            </a:endParaRPr>
          </a:p>
        </p:txBody>
      </p:sp>
      <p:sp>
        <p:nvSpPr>
          <p:cNvPr id="1076" name="Google Shape;1076;p22"/>
          <p:cNvSpPr txBox="1"/>
          <p:nvPr/>
        </p:nvSpPr>
        <p:spPr>
          <a:xfrm>
            <a:off x="468874" y="6631691"/>
            <a:ext cx="505744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 When playing or skipping, a window (displaying play/skip) will appear over about 1/3 of the screen for a few seconds. CF can stop during in-flight announcement is proceeding.</a:t>
            </a:r>
            <a:endParaRPr/>
          </a:p>
          <a:p>
            <a:pPr marL="0" marR="0" lvl="0" indent="0" algn="l" rtl="0">
              <a:spcBef>
                <a:spcPts val="0"/>
              </a:spcBef>
              <a:spcAft>
                <a:spcPts val="0"/>
              </a:spcAft>
              <a:buNone/>
            </a:pPr>
            <a:r>
              <a:rPr lang="en-US" sz="1100">
                <a:solidFill>
                  <a:srgbClr val="FF0000"/>
                </a:solidFill>
                <a:latin typeface="Arial"/>
                <a:ea typeface="Arial"/>
                <a:cs typeface="Arial"/>
                <a:sym typeface="Arial"/>
              </a:rPr>
              <a:t>*  We will not be able to provide any photography or recording of screening your CF on the actual flight.</a:t>
            </a: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1077" name="Google Shape;1077;p22"/>
          <p:cNvSpPr txBox="1"/>
          <p:nvPr/>
        </p:nvSpPr>
        <p:spPr>
          <a:xfrm>
            <a:off x="1868595" y="5503053"/>
            <a:ext cx="1072355" cy="43960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Select a video  and play</a:t>
            </a:r>
            <a:endParaRPr sz="900" b="1">
              <a:solidFill>
                <a:schemeClr val="lt1"/>
              </a:solidFill>
              <a:latin typeface="Arial"/>
              <a:ea typeface="Arial"/>
              <a:cs typeface="Arial"/>
              <a:sym typeface="Arial"/>
            </a:endParaRPr>
          </a:p>
        </p:txBody>
      </p:sp>
      <p:sp>
        <p:nvSpPr>
          <p:cNvPr id="1078" name="Google Shape;1078;p22"/>
          <p:cNvSpPr/>
          <p:nvPr/>
        </p:nvSpPr>
        <p:spPr>
          <a:xfrm>
            <a:off x="931217" y="5530635"/>
            <a:ext cx="780330" cy="436615"/>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CB0003"/>
              </a:solidFill>
              <a:latin typeface="Arial"/>
              <a:ea typeface="Arial"/>
              <a:cs typeface="Arial"/>
              <a:sym typeface="Arial"/>
            </a:endParaRPr>
          </a:p>
        </p:txBody>
      </p:sp>
      <p:sp>
        <p:nvSpPr>
          <p:cNvPr id="1079" name="Google Shape;1079;p22"/>
          <p:cNvSpPr txBox="1"/>
          <p:nvPr/>
        </p:nvSpPr>
        <p:spPr>
          <a:xfrm>
            <a:off x="866425" y="5564403"/>
            <a:ext cx="940236" cy="25955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b="1">
                <a:solidFill>
                  <a:schemeClr val="lt1"/>
                </a:solidFill>
                <a:latin typeface="Arial"/>
                <a:ea typeface="Arial"/>
                <a:cs typeface="Arial"/>
                <a:sym typeface="Arial"/>
              </a:rPr>
              <a:t>Main Menu</a:t>
            </a:r>
            <a:endParaRPr sz="900" b="1">
              <a:solidFill>
                <a:schemeClr val="lt1"/>
              </a:solidFill>
              <a:latin typeface="Arial"/>
              <a:ea typeface="Arial"/>
              <a:cs typeface="Arial"/>
              <a:sym typeface="Arial"/>
            </a:endParaRPr>
          </a:p>
        </p:txBody>
      </p:sp>
      <p:sp>
        <p:nvSpPr>
          <p:cNvPr id="1080" name="Google Shape;1080;p22"/>
          <p:cNvSpPr/>
          <p:nvPr/>
        </p:nvSpPr>
        <p:spPr>
          <a:xfrm>
            <a:off x="3969354" y="6011644"/>
            <a:ext cx="1162130"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Seatbelt signs etc　</a:t>
            </a:r>
            <a:endParaRPr sz="900">
              <a:solidFill>
                <a:schemeClr val="lt1"/>
              </a:solidFill>
              <a:latin typeface="Arial"/>
              <a:ea typeface="Arial"/>
              <a:cs typeface="Arial"/>
              <a:sym typeface="Arial"/>
            </a:endParaRPr>
          </a:p>
          <a:p>
            <a:pPr marL="0" marR="0" lvl="0" indent="0" algn="ctr" rtl="0">
              <a:spcBef>
                <a:spcPts val="0"/>
              </a:spcBef>
              <a:spcAft>
                <a:spcPts val="0"/>
              </a:spcAft>
              <a:buNone/>
            </a:pPr>
            <a:r>
              <a:rPr lang="en-US" sz="900">
                <a:solidFill>
                  <a:schemeClr val="lt1"/>
                </a:solidFill>
                <a:latin typeface="Arial"/>
                <a:ea typeface="Arial"/>
                <a:cs typeface="Arial"/>
                <a:sym typeface="Arial"/>
              </a:rPr>
              <a:t>→</a:t>
            </a:r>
            <a:endParaRPr sz="900">
              <a:solidFill>
                <a:schemeClr val="lt1"/>
              </a:solidFill>
              <a:latin typeface="Arial"/>
              <a:ea typeface="Arial"/>
              <a:cs typeface="Arial"/>
              <a:sym typeface="Arial"/>
            </a:endParaRPr>
          </a:p>
          <a:p>
            <a:pPr marL="0" marR="0" lvl="0" indent="0" algn="ctr" rtl="0">
              <a:spcBef>
                <a:spcPts val="0"/>
              </a:spcBef>
              <a:spcAft>
                <a:spcPts val="0"/>
              </a:spcAft>
              <a:buNone/>
            </a:pPr>
            <a:r>
              <a:rPr lang="en-US" sz="1000">
                <a:solidFill>
                  <a:schemeClr val="lt1"/>
                </a:solidFill>
                <a:latin typeface="Arial"/>
                <a:ea typeface="Arial"/>
                <a:cs typeface="Arial"/>
                <a:sym typeface="Arial"/>
              </a:rPr>
              <a:t>Video starts　</a:t>
            </a:r>
            <a:endParaRPr/>
          </a:p>
        </p:txBody>
      </p:sp>
      <p:pic>
        <p:nvPicPr>
          <p:cNvPr id="1081" name="Google Shape;1081;p22"/>
          <p:cNvPicPr preferRelativeResize="0"/>
          <p:nvPr/>
        </p:nvPicPr>
        <p:blipFill rotWithShape="1">
          <a:blip r:embed="rId6">
            <a:alphaModFix/>
          </a:blip>
          <a:srcRect/>
          <a:stretch/>
        </p:blipFill>
        <p:spPr>
          <a:xfrm>
            <a:off x="868018" y="2723571"/>
            <a:ext cx="4066376" cy="2374337"/>
          </a:xfrm>
          <a:prstGeom prst="rect">
            <a:avLst/>
          </a:prstGeom>
          <a:noFill/>
          <a:ln>
            <a:noFill/>
          </a:ln>
        </p:spPr>
      </p:pic>
      <p:grpSp>
        <p:nvGrpSpPr>
          <p:cNvPr id="1082" name="Google Shape;1082;p22"/>
          <p:cNvGrpSpPr/>
          <p:nvPr/>
        </p:nvGrpSpPr>
        <p:grpSpPr>
          <a:xfrm>
            <a:off x="949174" y="2258180"/>
            <a:ext cx="4904115" cy="471593"/>
            <a:chOff x="857207" y="2332804"/>
            <a:chExt cx="4904115" cy="471593"/>
          </a:xfrm>
        </p:grpSpPr>
        <p:sp>
          <p:nvSpPr>
            <p:cNvPr id="1083" name="Google Shape;1083;p22"/>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views per month</a:t>
              </a:r>
              <a:endParaRPr/>
            </a:p>
          </p:txBody>
        </p:sp>
        <p:sp>
          <p:nvSpPr>
            <p:cNvPr id="1084" name="Google Shape;1084;p22"/>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550,000</a:t>
              </a:r>
              <a:r>
                <a:rPr lang="en-US" sz="1200" dirty="0">
                  <a:solidFill>
                    <a:schemeClr val="dk1"/>
                  </a:solidFill>
                  <a:latin typeface="Arial"/>
                  <a:ea typeface="Arial"/>
                  <a:cs typeface="Arial"/>
                  <a:sym typeface="Arial"/>
                </a:rPr>
                <a:t> views</a:t>
              </a:r>
              <a:endParaRPr dirty="0"/>
            </a:p>
          </p:txBody>
        </p:sp>
        <p:sp>
          <p:nvSpPr>
            <p:cNvPr id="1085" name="Google Shape;1085;p22"/>
            <p:cNvSpPr txBox="1"/>
            <p:nvPr/>
          </p:nvSpPr>
          <p:spPr>
            <a:xfrm>
              <a:off x="3588964" y="2332804"/>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rgbClr val="FF0000"/>
                  </a:solidFill>
                  <a:latin typeface="Arial"/>
                  <a:ea typeface="Arial"/>
                  <a:cs typeface="Arial"/>
                  <a:sym typeface="Arial"/>
                </a:rPr>
                <a:t>*Just a reference. </a:t>
              </a:r>
              <a:endParaRPr dirty="0"/>
            </a:p>
            <a:p>
              <a:pPr marL="0" marR="0" lvl="0" indent="0" algn="l" rtl="0">
                <a:spcBef>
                  <a:spcPts val="0"/>
                </a:spcBef>
                <a:spcAft>
                  <a:spcPts val="0"/>
                </a:spcAft>
                <a:buNone/>
              </a:pPr>
              <a:r>
                <a:rPr lang="en-US" sz="1100" dirty="0">
                  <a:solidFill>
                    <a:srgbClr val="FF0000"/>
                  </a:solidFill>
                  <a:latin typeface="Arial"/>
                  <a:ea typeface="Arial"/>
                  <a:cs typeface="Arial"/>
                  <a:sym typeface="Arial"/>
                </a:rPr>
                <a:t>  Not guaranteed </a:t>
              </a:r>
              <a:endParaRPr dirty="0"/>
            </a:p>
          </p:txBody>
        </p:sp>
      </p:grpSp>
      <p:sp>
        <p:nvSpPr>
          <p:cNvPr id="1086" name="Google Shape;1086;p22"/>
          <p:cNvSpPr txBox="1"/>
          <p:nvPr/>
        </p:nvSpPr>
        <p:spPr>
          <a:xfrm>
            <a:off x="2480792" y="2234499"/>
            <a:ext cx="874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dk1"/>
                </a:solidFill>
                <a:latin typeface="Arial"/>
                <a:ea typeface="Arial"/>
                <a:cs typeface="Arial"/>
                <a:sym typeface="Arial"/>
              </a:rPr>
              <a:t>Approximately </a:t>
            </a:r>
            <a:endParaRPr dirty="0"/>
          </a:p>
        </p:txBody>
      </p:sp>
      <p:sp>
        <p:nvSpPr>
          <p:cNvPr id="1087" name="Google Shape;1087;p22"/>
          <p:cNvSpPr txBox="1"/>
          <p:nvPr/>
        </p:nvSpPr>
        <p:spPr>
          <a:xfrm>
            <a:off x="6220180" y="554604"/>
            <a:ext cx="4049486" cy="4154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50" b="1">
                <a:solidFill>
                  <a:schemeClr val="dk1"/>
                </a:solidFill>
                <a:latin typeface="Arial"/>
                <a:ea typeface="Arial"/>
                <a:cs typeface="Arial"/>
                <a:sym typeface="Arial"/>
              </a:rPr>
              <a:t>※Rate for this menu changes </a:t>
            </a:r>
            <a:endParaRPr/>
          </a:p>
          <a:p>
            <a:pPr marL="0" marR="0" lvl="0" indent="0" algn="r" rtl="0">
              <a:spcBef>
                <a:spcPts val="0"/>
              </a:spcBef>
              <a:spcAft>
                <a:spcPts val="0"/>
              </a:spcAft>
              <a:buNone/>
            </a:pPr>
            <a:r>
              <a:rPr lang="en-US" sz="1050" b="1">
                <a:solidFill>
                  <a:schemeClr val="dk1"/>
                </a:solidFill>
                <a:latin typeface="Arial"/>
                <a:ea typeface="Arial"/>
                <a:cs typeface="Arial"/>
                <a:sym typeface="Arial"/>
              </a:rPr>
              <a:t>on a regular basis.</a:t>
            </a:r>
            <a:endParaRPr/>
          </a:p>
        </p:txBody>
      </p:sp>
      <p:sp>
        <p:nvSpPr>
          <p:cNvPr id="2" name="Google Shape;841;p16">
            <a:extLst>
              <a:ext uri="{FF2B5EF4-FFF2-40B4-BE49-F238E27FC236}">
                <a16:creationId xmlns:a16="http://schemas.microsoft.com/office/drawing/2014/main" id="{A16B39AB-827A-36AC-1503-9FE31CCF9972}"/>
              </a:ext>
            </a:extLst>
          </p:cNvPr>
          <p:cNvSpPr txBox="1"/>
          <p:nvPr/>
        </p:nvSpPr>
        <p:spPr>
          <a:xfrm>
            <a:off x="5345906" y="6499739"/>
            <a:ext cx="5057447" cy="7924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dk1"/>
                </a:solidFill>
                <a:latin typeface="Arial"/>
                <a:ea typeface="Arial"/>
                <a:cs typeface="Arial"/>
                <a:sym typeface="Arial"/>
              </a:rPr>
              <a:t>*1： Monthly average from April 2022 to March 2023.(JAL’s inner data)</a:t>
            </a:r>
            <a:endParaRPr sz="900" dirty="0"/>
          </a:p>
          <a:p>
            <a:pPr marL="0" marR="0" lvl="0" indent="0" algn="l" rtl="0">
              <a:lnSpc>
                <a:spcPct val="130000"/>
              </a:lnSpc>
              <a:spcBef>
                <a:spcPts val="0"/>
              </a:spcBef>
              <a:spcAft>
                <a:spcPts val="0"/>
              </a:spcAft>
              <a:buNone/>
            </a:pPr>
            <a:r>
              <a:rPr lang="en-US" sz="900" dirty="0">
                <a:solidFill>
                  <a:schemeClr val="dk1"/>
                </a:solidFill>
                <a:latin typeface="Arial"/>
                <a:ea typeface="Arial"/>
                <a:cs typeface="Arial"/>
                <a:sym typeface="Arial"/>
              </a:rPr>
              <a:t>*2： </a:t>
            </a:r>
            <a:r>
              <a:rPr lang="en-US" altLang="ja-JP" sz="900" u="none" strike="noStrike" cap="none" dirty="0">
                <a:latin typeface="Arial"/>
                <a:ea typeface="Arial"/>
                <a:cs typeface="Arial"/>
                <a:sym typeface="Arial"/>
              </a:rPr>
              <a:t>Total number of movies differs every month.</a:t>
            </a:r>
            <a:endParaRPr lang="en-US" altLang="ja-JP" sz="900" dirty="0"/>
          </a:p>
          <a:p>
            <a:pPr marL="84138" marR="0" lvl="0" indent="-84138" algn="l" rtl="0">
              <a:lnSpc>
                <a:spcPct val="110000"/>
              </a:lnSpc>
              <a:spcBef>
                <a:spcPts val="300"/>
              </a:spcBef>
              <a:spcAft>
                <a:spcPts val="0"/>
              </a:spcAft>
              <a:buNone/>
            </a:pPr>
            <a:r>
              <a:rPr lang="en-US" sz="900" dirty="0">
                <a:solidFill>
                  <a:schemeClr val="dk1"/>
                </a:solidFill>
                <a:latin typeface="Arial"/>
                <a:ea typeface="Arial"/>
                <a:cs typeface="Arial"/>
                <a:sym typeface="Arial"/>
              </a:rPr>
              <a:t>        Some video programs do not allow commercial screening. </a:t>
            </a:r>
            <a:endParaRPr sz="900" dirty="0"/>
          </a:p>
          <a:p>
            <a:pPr marL="84138" marR="0" lvl="0" indent="-84138" algn="l" rtl="0">
              <a:lnSpc>
                <a:spcPct val="110000"/>
              </a:lnSpc>
              <a:spcBef>
                <a:spcPts val="300"/>
              </a:spcBef>
              <a:spcAft>
                <a:spcPts val="0"/>
              </a:spcAft>
              <a:buNone/>
            </a:pPr>
            <a:r>
              <a:rPr lang="en-US" sz="900" dirty="0">
                <a:solidFill>
                  <a:schemeClr val="dk1"/>
                </a:solidFill>
                <a:latin typeface="Arial"/>
                <a:ea typeface="Arial"/>
                <a:cs typeface="Arial"/>
                <a:sym typeface="Arial"/>
              </a:rPr>
              <a:t>        The number of movies varies on the flights served by international aircraft.</a:t>
            </a:r>
            <a:endParaRPr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1109" name="Google Shape;1109;p24"/>
          <p:cNvPicPr preferRelativeResize="0"/>
          <p:nvPr/>
        </p:nvPicPr>
        <p:blipFill rotWithShape="1">
          <a:blip r:embed="rId3">
            <a:alphaModFix/>
          </a:blip>
          <a:srcRect/>
          <a:stretch/>
        </p:blipFill>
        <p:spPr>
          <a:xfrm>
            <a:off x="894053" y="2474184"/>
            <a:ext cx="4064000" cy="2078450"/>
          </a:xfrm>
          <a:prstGeom prst="rect">
            <a:avLst/>
          </a:prstGeom>
          <a:noFill/>
          <a:ln>
            <a:noFill/>
          </a:ln>
        </p:spPr>
      </p:pic>
      <p:cxnSp>
        <p:nvCxnSpPr>
          <p:cNvPr id="1110" name="Google Shape;1110;p24"/>
          <p:cNvCxnSpPr>
            <a:stCxn id="1111" idx="3"/>
            <a:endCxn id="1112" idx="3"/>
          </p:cNvCxnSpPr>
          <p:nvPr/>
        </p:nvCxnSpPr>
        <p:spPr>
          <a:xfrm rot="10800000">
            <a:off x="1553609" y="5445063"/>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1111" name="Google Shape;1111;p24"/>
          <p:cNvPicPr preferRelativeResize="0"/>
          <p:nvPr/>
        </p:nvPicPr>
        <p:blipFill rotWithShape="1">
          <a:blip r:embed="rId4">
            <a:alphaModFix/>
          </a:blip>
          <a:srcRect/>
          <a:stretch/>
        </p:blipFill>
        <p:spPr>
          <a:xfrm>
            <a:off x="3986011" y="5229063"/>
            <a:ext cx="719998" cy="431999"/>
          </a:xfrm>
          <a:prstGeom prst="rect">
            <a:avLst/>
          </a:prstGeom>
          <a:noFill/>
          <a:ln>
            <a:noFill/>
          </a:ln>
        </p:spPr>
      </p:pic>
      <p:pic>
        <p:nvPicPr>
          <p:cNvPr id="1113" name="Google Shape;1113;p24"/>
          <p:cNvPicPr preferRelativeResize="0"/>
          <p:nvPr/>
        </p:nvPicPr>
        <p:blipFill rotWithShape="1">
          <a:blip r:embed="rId5">
            <a:alphaModFix/>
          </a:blip>
          <a:srcRect/>
          <a:stretch/>
        </p:blipFill>
        <p:spPr>
          <a:xfrm>
            <a:off x="3197884" y="5229063"/>
            <a:ext cx="719998" cy="431999"/>
          </a:xfrm>
          <a:prstGeom prst="rect">
            <a:avLst/>
          </a:prstGeom>
          <a:noFill/>
          <a:ln>
            <a:noFill/>
          </a:ln>
        </p:spPr>
      </p:pic>
      <p:pic>
        <p:nvPicPr>
          <p:cNvPr id="1114" name="Google Shape;1114;p24"/>
          <p:cNvPicPr preferRelativeResize="0"/>
          <p:nvPr/>
        </p:nvPicPr>
        <p:blipFill rotWithShape="1">
          <a:blip r:embed="rId6">
            <a:alphaModFix/>
          </a:blip>
          <a:srcRect/>
          <a:stretch/>
        </p:blipFill>
        <p:spPr>
          <a:xfrm>
            <a:off x="2409755" y="5229064"/>
            <a:ext cx="720001" cy="432000"/>
          </a:xfrm>
          <a:prstGeom prst="rect">
            <a:avLst/>
          </a:prstGeom>
          <a:noFill/>
          <a:ln>
            <a:noFill/>
          </a:ln>
        </p:spPr>
      </p:pic>
      <p:pic>
        <p:nvPicPr>
          <p:cNvPr id="1115" name="Google Shape;1115;p24"/>
          <p:cNvPicPr preferRelativeResize="0"/>
          <p:nvPr/>
        </p:nvPicPr>
        <p:blipFill rotWithShape="1">
          <a:blip r:embed="rId7">
            <a:alphaModFix/>
          </a:blip>
          <a:srcRect/>
          <a:stretch/>
        </p:blipFill>
        <p:spPr>
          <a:xfrm>
            <a:off x="1621628" y="5229063"/>
            <a:ext cx="720001" cy="432000"/>
          </a:xfrm>
          <a:prstGeom prst="rect">
            <a:avLst/>
          </a:prstGeom>
          <a:noFill/>
          <a:ln>
            <a:noFill/>
          </a:ln>
        </p:spPr>
      </p:pic>
      <p:sp>
        <p:nvSpPr>
          <p:cNvPr id="1116" name="Google Shape;1116;p24"/>
          <p:cNvSpPr/>
          <p:nvPr/>
        </p:nvSpPr>
        <p:spPr>
          <a:xfrm>
            <a:off x="832900" y="4962761"/>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117" name="Google Shape;1117;p24"/>
          <p:cNvCxnSpPr/>
          <p:nvPr/>
        </p:nvCxnSpPr>
        <p:spPr>
          <a:xfrm>
            <a:off x="870443" y="934297"/>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118" name="Google Shape;1118;p24"/>
          <p:cNvGraphicFramePr/>
          <p:nvPr/>
        </p:nvGraphicFramePr>
        <p:xfrm>
          <a:off x="5531540" y="1065112"/>
          <a:ext cx="4871800" cy="4960785"/>
        </p:xfrm>
        <a:graphic>
          <a:graphicData uri="http://schemas.openxmlformats.org/drawingml/2006/table">
            <a:tbl>
              <a:tblPr firstCol="1" bandRow="1">
                <a:noFill/>
                <a:tableStyleId>{5CA08412-EBED-43D8-91C8-966EEBCD4851}</a:tableStyleId>
              </a:tblPr>
              <a:tblGrid>
                <a:gridCol w="1171325">
                  <a:extLst>
                    <a:ext uri="{9D8B030D-6E8A-4147-A177-3AD203B41FA5}">
                      <a16:colId xmlns:a16="http://schemas.microsoft.com/office/drawing/2014/main" val="20000"/>
                    </a:ext>
                  </a:extLst>
                </a:gridCol>
                <a:gridCol w="3700475">
                  <a:extLst>
                    <a:ext uri="{9D8B030D-6E8A-4147-A177-3AD203B41FA5}">
                      <a16:colId xmlns:a16="http://schemas.microsoft.com/office/drawing/2014/main" val="20001"/>
                    </a:ext>
                  </a:extLst>
                </a:gridCol>
              </a:tblGrid>
              <a:tr h="547333">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media</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Individual monitors on international flights </a:t>
                      </a:r>
                      <a:endParaRPr/>
                    </a:p>
                  </a:txBody>
                  <a:tcPr marL="180000" marR="180000" marT="0" marB="0" anchor="ctr"/>
                </a:tc>
                <a:extLst>
                  <a:ext uri="{0D108BD9-81ED-4DB2-BD59-A6C34878D82A}">
                    <a16:rowId xmlns:a16="http://schemas.microsoft.com/office/drawing/2014/main" val="10000"/>
                  </a:ext>
                </a:extLst>
              </a:tr>
              <a:tr h="767501">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period </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- 1 month (from the 1st to the last day of each month)</a:t>
                      </a:r>
                      <a:endParaRPr/>
                    </a:p>
                    <a:p>
                      <a:pPr marL="60325" marR="0" lvl="0" indent="-60325" algn="l" rtl="0">
                        <a:lnSpc>
                          <a:spcPct val="130000"/>
                        </a:lnSpc>
                        <a:spcBef>
                          <a:spcPts val="0"/>
                        </a:spcBef>
                        <a:spcAft>
                          <a:spcPts val="0"/>
                        </a:spcAft>
                        <a:buNone/>
                      </a:pPr>
                      <a:r>
                        <a:rPr lang="en-US" sz="1050" u="none" strike="noStrike" cap="none">
                          <a:latin typeface="Arial"/>
                          <a:ea typeface="Arial"/>
                          <a:cs typeface="Arial"/>
                          <a:sym typeface="Arial"/>
                        </a:rPr>
                        <a:t>* The start and end dates of screening may change due to circumstances such as late aircraft arrivals.</a:t>
                      </a:r>
                      <a:endParaRPr/>
                    </a:p>
                  </a:txBody>
                  <a:tcPr marL="180000" marR="180000" marT="0" marB="0" anchor="ctr"/>
                </a:tc>
                <a:extLst>
                  <a:ext uri="{0D108BD9-81ED-4DB2-BD59-A6C34878D82A}">
                    <a16:rowId xmlns:a16="http://schemas.microsoft.com/office/drawing/2014/main" val="10001"/>
                  </a:ext>
                </a:extLst>
              </a:tr>
              <a:tr h="49305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Length of commercial</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15 seconds </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The screening order will be decided at our discretion. </a:t>
                      </a:r>
                      <a:endParaRPr sz="1050" u="none" strike="noStrike" cap="none">
                        <a:latin typeface="Arial"/>
                        <a:ea typeface="Arial"/>
                        <a:cs typeface="Arial"/>
                        <a:sym typeface="Arial"/>
                      </a:endParaRPr>
                    </a:p>
                  </a:txBody>
                  <a:tcPr marL="180000" marR="180000" marT="0" marB="0" anchor="ctr"/>
                </a:tc>
                <a:extLst>
                  <a:ext uri="{0D108BD9-81ED-4DB2-BD59-A6C34878D82A}">
                    <a16:rowId xmlns:a16="http://schemas.microsoft.com/office/drawing/2014/main" val="10002"/>
                  </a:ext>
                </a:extLst>
              </a:tr>
              <a:tr h="470377">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Number of flights screened on</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latin typeface="Arial"/>
                          <a:ea typeface="Arial"/>
                          <a:cs typeface="Arial"/>
                          <a:sym typeface="Arial"/>
                        </a:rPr>
                        <a:t>About 2,390 flights/month *1</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a:t>
                      </a:r>
                      <a:r>
                        <a:rPr lang="en-US" sz="1050" b="0" i="0" u="none" strike="noStrike" cap="none" dirty="0">
                          <a:solidFill>
                            <a:srgbClr val="000000"/>
                          </a:solidFill>
                          <a:latin typeface="Arial"/>
                          <a:ea typeface="Arial"/>
                          <a:cs typeface="Arial"/>
                          <a:sym typeface="Arial"/>
                        </a:rPr>
                        <a:t>*CF may not be screened on some aircrafts.</a:t>
                      </a:r>
                      <a:endParaRPr sz="1050" b="0" i="0" u="none" strike="noStrike" cap="none" dirty="0">
                        <a:solidFill>
                          <a:srgbClr val="000000"/>
                        </a:solidFill>
                        <a:latin typeface="Arial"/>
                        <a:ea typeface="Arial"/>
                        <a:cs typeface="Arial"/>
                        <a:sym typeface="Arial"/>
                      </a:endParaRPr>
                    </a:p>
                  </a:txBody>
                  <a:tcPr marL="180000" marR="180000" marT="0" marB="0" anchor="ctr"/>
                </a:tc>
                <a:extLst>
                  <a:ext uri="{0D108BD9-81ED-4DB2-BD59-A6C34878D82A}">
                    <a16:rowId xmlns:a16="http://schemas.microsoft.com/office/drawing/2014/main" val="10003"/>
                  </a:ext>
                </a:extLst>
              </a:tr>
              <a:tr h="414272">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routes</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International routes operated by JAL</a:t>
                      </a:r>
                      <a:endParaRPr/>
                    </a:p>
                  </a:txBody>
                  <a:tcPr marL="180000" marR="180000" marT="0" marB="0" anchor="ctr"/>
                </a:tc>
                <a:extLst>
                  <a:ext uri="{0D108BD9-81ED-4DB2-BD59-A6C34878D82A}">
                    <a16:rowId xmlns:a16="http://schemas.microsoft.com/office/drawing/2014/main" val="10004"/>
                  </a:ext>
                </a:extLst>
              </a:tr>
              <a:tr h="681814">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Sales slots</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10 ~12 slots (Odd-numbered channel 15 sec x 5 slots, even-numbered channel 15 sec x 5 slots)*2</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Maximum slots one client can book is two/month.</a:t>
                      </a:r>
                      <a:endParaRPr/>
                    </a:p>
                  </a:txBody>
                  <a:tcPr marL="180000" marR="180000" marT="0" marB="0" anchor="ctr"/>
                </a:tc>
                <a:extLst>
                  <a:ext uri="{0D108BD9-81ED-4DB2-BD59-A6C34878D82A}">
                    <a16:rowId xmlns:a16="http://schemas.microsoft.com/office/drawing/2014/main" val="10005"/>
                  </a:ext>
                </a:extLst>
              </a:tr>
              <a:tr h="402294">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Application deadline</a:t>
                      </a:r>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Booking deadline: 80 days prior to screening</a:t>
                      </a:r>
                      <a:endParaRPr/>
                    </a:p>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Delivery day: around 60 days prior to screening</a:t>
                      </a:r>
                      <a:endParaRPr/>
                    </a:p>
                  </a:txBody>
                  <a:tcPr marL="180000" marR="180000" marT="0" marB="0" anchor="ctr"/>
                </a:tc>
                <a:extLst>
                  <a:ext uri="{0D108BD9-81ED-4DB2-BD59-A6C34878D82A}">
                    <a16:rowId xmlns:a16="http://schemas.microsoft.com/office/drawing/2014/main" val="10006"/>
                  </a:ext>
                </a:extLst>
              </a:tr>
              <a:tr h="595749">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Rate</a:t>
                      </a:r>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err="1">
                          <a:latin typeface="Arial"/>
                          <a:ea typeface="Arial"/>
                          <a:cs typeface="Arial"/>
                          <a:sym typeface="Arial"/>
                        </a:rPr>
                        <a:t>April~Sep</a:t>
                      </a:r>
                      <a:r>
                        <a:rPr lang="en-US" sz="1050" u="none" strike="noStrike" cap="none" dirty="0">
                          <a:latin typeface="Arial"/>
                          <a:ea typeface="Arial"/>
                          <a:cs typeface="Arial"/>
                          <a:sym typeface="Arial"/>
                        </a:rPr>
                        <a:t> screening 2024 : 2,250,000 yen / slot / month</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(tax not required)</a:t>
                      </a:r>
                      <a:endParaRPr dirty="0"/>
                    </a:p>
                  </a:txBody>
                  <a:tcPr marL="180000" marR="180000" marT="0" marB="0" anchor="ctr"/>
                </a:tc>
                <a:extLst>
                  <a:ext uri="{0D108BD9-81ED-4DB2-BD59-A6C34878D82A}">
                    <a16:rowId xmlns:a16="http://schemas.microsoft.com/office/drawing/2014/main" val="10007"/>
                  </a:ext>
                </a:extLst>
              </a:tr>
              <a:tr h="578712">
                <a:tc>
                  <a:txBody>
                    <a:bodyPr/>
                    <a:lstStyle/>
                    <a:p>
                      <a:pPr marL="0" marR="0" lvl="0" indent="0" algn="ctr" rtl="0">
                        <a:spcBef>
                          <a:spcPts val="0"/>
                        </a:spcBef>
                        <a:spcAft>
                          <a:spcPts val="0"/>
                        </a:spcAft>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dirty="0">
                          <a:latin typeface="Arial"/>
                          <a:ea typeface="Arial"/>
                          <a:cs typeface="Arial"/>
                          <a:sym typeface="Arial"/>
                        </a:rPr>
                        <a:t>・CF can be fast-forwarded by the viewers.</a:t>
                      </a:r>
                      <a:endParaRPr dirty="0"/>
                    </a:p>
                  </a:txBody>
                  <a:tcPr marL="180000" marR="180000" marT="108000" marB="108000" anchor="ctr"/>
                </a:tc>
                <a:extLst>
                  <a:ext uri="{0D108BD9-81ED-4DB2-BD59-A6C34878D82A}">
                    <a16:rowId xmlns:a16="http://schemas.microsoft.com/office/drawing/2014/main" val="10008"/>
                  </a:ext>
                </a:extLst>
              </a:tr>
            </a:tbl>
          </a:graphicData>
        </a:graphic>
      </p:graphicFrame>
      <p:sp>
        <p:nvSpPr>
          <p:cNvPr id="1119" name="Google Shape;1119;p24"/>
          <p:cNvSpPr txBox="1"/>
          <p:nvPr/>
        </p:nvSpPr>
        <p:spPr>
          <a:xfrm>
            <a:off x="2425868" y="4518159"/>
            <a:ext cx="2547502" cy="269176"/>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900">
                <a:solidFill>
                  <a:schemeClr val="dk1"/>
                </a:solidFill>
                <a:latin typeface="Arial"/>
                <a:ea typeface="Arial"/>
                <a:cs typeface="Arial"/>
                <a:sym typeface="Arial"/>
              </a:rPr>
              <a:t>* The photo for illustrative purposes only</a:t>
            </a:r>
            <a:endParaRPr/>
          </a:p>
        </p:txBody>
      </p:sp>
      <p:sp>
        <p:nvSpPr>
          <p:cNvPr id="1121" name="Google Shape;1121;p24"/>
          <p:cNvSpPr txBox="1"/>
          <p:nvPr/>
        </p:nvSpPr>
        <p:spPr>
          <a:xfrm>
            <a:off x="742994" y="359895"/>
            <a:ext cx="6077293"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CF before movies </a:t>
            </a:r>
            <a:r>
              <a:rPr lang="en-US" sz="1400" b="1">
                <a:solidFill>
                  <a:schemeClr val="dk1"/>
                </a:solidFill>
                <a:latin typeface="Arial"/>
                <a:ea typeface="Arial"/>
                <a:cs typeface="Arial"/>
                <a:sym typeface="Arial"/>
              </a:rPr>
              <a:t>(International flights)</a:t>
            </a:r>
            <a:endParaRPr sz="1800" b="1">
              <a:solidFill>
                <a:schemeClr val="dk1"/>
              </a:solidFill>
              <a:latin typeface="Arial"/>
              <a:ea typeface="Arial"/>
              <a:cs typeface="Arial"/>
              <a:sym typeface="Arial"/>
            </a:endParaRPr>
          </a:p>
        </p:txBody>
      </p:sp>
      <p:sp>
        <p:nvSpPr>
          <p:cNvPr id="1122" name="Google Shape;1122;p24"/>
          <p:cNvSpPr txBox="1"/>
          <p:nvPr/>
        </p:nvSpPr>
        <p:spPr>
          <a:xfrm>
            <a:off x="2380873" y="6016213"/>
            <a:ext cx="3037540" cy="1308307"/>
          </a:xfrm>
          <a:prstGeom prst="rect">
            <a:avLst/>
          </a:prstGeom>
          <a:noFill/>
          <a:ln>
            <a:noFill/>
          </a:ln>
        </p:spPr>
        <p:txBody>
          <a:bodyPr spcFirstLastPara="1" wrap="square" lIns="91425" tIns="45700" rIns="91425" bIns="45700" anchor="t" anchorCtr="0">
            <a:spAutoFit/>
          </a:bodyPr>
          <a:lstStyle/>
          <a:p>
            <a:pPr marL="74613" marR="0" lvl="0" indent="-74613" algn="l" rtl="0">
              <a:lnSpc>
                <a:spcPct val="125000"/>
              </a:lnSpc>
              <a:spcBef>
                <a:spcPts val="0"/>
              </a:spcBef>
              <a:spcAft>
                <a:spcPts val="0"/>
              </a:spcAft>
              <a:buNone/>
            </a:pPr>
            <a:r>
              <a:rPr lang="en-US" sz="800" b="0" i="0" u="none" strike="noStrike" dirty="0">
                <a:solidFill>
                  <a:schemeClr val="dk1"/>
                </a:solidFill>
                <a:latin typeface="Arial"/>
                <a:ea typeface="Arial"/>
                <a:cs typeface="Arial"/>
                <a:sym typeface="Arial"/>
              </a:rPr>
              <a:t>*</a:t>
            </a:r>
            <a:r>
              <a:rPr lang="en-US" sz="800" dirty="0">
                <a:solidFill>
                  <a:schemeClr val="dk1"/>
                </a:solidFill>
                <a:latin typeface="Arial"/>
                <a:ea typeface="Arial"/>
                <a:cs typeface="Arial"/>
                <a:sym typeface="Arial"/>
              </a:rPr>
              <a:t> </a:t>
            </a:r>
            <a:r>
              <a:rPr lang="en-US" sz="800" b="0" i="0" u="none" strike="noStrike" dirty="0">
                <a:solidFill>
                  <a:schemeClr val="dk1"/>
                </a:solidFill>
                <a:latin typeface="Arial"/>
                <a:ea typeface="Arial"/>
                <a:cs typeface="Arial"/>
                <a:sym typeface="Arial"/>
              </a:rPr>
              <a:t>The screen image may be different depending on the aircraft.</a:t>
            </a:r>
            <a:endParaRPr dirty="0"/>
          </a:p>
          <a:p>
            <a:pPr marL="74613" marR="0" lvl="0" indent="-74613" algn="l" rtl="0">
              <a:lnSpc>
                <a:spcPct val="125000"/>
              </a:lnSpc>
              <a:spcBef>
                <a:spcPts val="0"/>
              </a:spcBef>
              <a:spcAft>
                <a:spcPts val="0"/>
              </a:spcAft>
              <a:buNone/>
            </a:pPr>
            <a:r>
              <a:rPr lang="en-US" sz="800" dirty="0">
                <a:solidFill>
                  <a:schemeClr val="dk1"/>
                </a:solidFill>
                <a:latin typeface="Arial"/>
                <a:ea typeface="Arial"/>
                <a:cs typeface="Arial"/>
                <a:sym typeface="Arial"/>
              </a:rPr>
              <a:t>* "Odd" refers to odd-numbered channels, and "even" refers to even-numbered channels. This information is provided for convenience, and will not be shown on the actual screen.</a:t>
            </a:r>
            <a:endParaRPr dirty="0"/>
          </a:p>
          <a:p>
            <a:pPr marL="74613" marR="0" lvl="0" indent="-74613" algn="l" rtl="0">
              <a:lnSpc>
                <a:spcPct val="125000"/>
              </a:lnSpc>
              <a:spcBef>
                <a:spcPts val="0"/>
              </a:spcBef>
              <a:spcAft>
                <a:spcPts val="0"/>
              </a:spcAft>
              <a:buNone/>
            </a:pPr>
            <a:r>
              <a:rPr lang="en-US" sz="800" dirty="0">
                <a:solidFill>
                  <a:schemeClr val="dk1"/>
                </a:solidFill>
                <a:latin typeface="Arial"/>
                <a:ea typeface="Arial"/>
                <a:cs typeface="Arial"/>
                <a:sym typeface="Arial"/>
              </a:rPr>
              <a:t>　In addition, screening slots will be assigned at our discretion</a:t>
            </a:r>
            <a:endParaRPr dirty="0"/>
          </a:p>
          <a:p>
            <a:pPr marL="74613" marR="0" lvl="0" indent="-74613" algn="l" rtl="0">
              <a:lnSpc>
                <a:spcPct val="125000"/>
              </a:lnSpc>
              <a:spcBef>
                <a:spcPts val="0"/>
              </a:spcBef>
              <a:spcAft>
                <a:spcPts val="0"/>
              </a:spcAft>
              <a:buNone/>
            </a:pPr>
            <a:r>
              <a:rPr lang="en-US" sz="800" dirty="0">
                <a:solidFill>
                  <a:schemeClr val="dk1"/>
                </a:solidFill>
                <a:latin typeface="Arial"/>
                <a:ea typeface="Arial"/>
                <a:cs typeface="Arial"/>
                <a:sym typeface="Arial"/>
              </a:rPr>
              <a:t>* The movie program for each month can be found on the JAL website under International Flights &gt; In-flight &amp; Lounge &gt; In-flight Entertainment (Program Information).</a:t>
            </a:r>
            <a:endParaRPr dirty="0"/>
          </a:p>
        </p:txBody>
      </p:sp>
      <p:sp>
        <p:nvSpPr>
          <p:cNvPr id="1123" name="Google Shape;1123;p24"/>
          <p:cNvSpPr txBox="1"/>
          <p:nvPr/>
        </p:nvSpPr>
        <p:spPr>
          <a:xfrm>
            <a:off x="2302206" y="4890736"/>
            <a:ext cx="3225950" cy="274883"/>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900">
                <a:solidFill>
                  <a:schemeClr val="dk1"/>
                </a:solidFill>
                <a:latin typeface="Arial"/>
                <a:ea typeface="Arial"/>
                <a:cs typeface="Arial"/>
                <a:sym typeface="Arial"/>
              </a:rPr>
              <a:t>The flow up to screening </a:t>
            </a:r>
            <a:endParaRPr/>
          </a:p>
        </p:txBody>
      </p:sp>
      <p:sp>
        <p:nvSpPr>
          <p:cNvPr id="1124" name="Google Shape;1124;p2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15</a:t>
            </a:fld>
            <a:endParaRPr>
              <a:latin typeface="Arial"/>
              <a:ea typeface="Arial"/>
              <a:cs typeface="Arial"/>
              <a:sym typeface="Arial"/>
            </a:endParaRPr>
          </a:p>
        </p:txBody>
      </p:sp>
      <p:sp>
        <p:nvSpPr>
          <p:cNvPr id="1125" name="Google Shape;1125;p24"/>
          <p:cNvSpPr txBox="1"/>
          <p:nvPr/>
        </p:nvSpPr>
        <p:spPr>
          <a:xfrm>
            <a:off x="754640" y="1921911"/>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viewers per month</a:t>
            </a:r>
            <a:endParaRPr/>
          </a:p>
        </p:txBody>
      </p:sp>
      <p:grpSp>
        <p:nvGrpSpPr>
          <p:cNvPr id="1126" name="Google Shape;1126;p24"/>
          <p:cNvGrpSpPr/>
          <p:nvPr/>
        </p:nvGrpSpPr>
        <p:grpSpPr>
          <a:xfrm>
            <a:off x="2093622" y="1879351"/>
            <a:ext cx="3423482" cy="512839"/>
            <a:chOff x="2129353" y="2114503"/>
            <a:chExt cx="3423482" cy="512839"/>
          </a:xfrm>
        </p:grpSpPr>
        <p:sp>
          <p:nvSpPr>
            <p:cNvPr id="1127" name="Google Shape;1127;p24"/>
            <p:cNvSpPr txBox="1"/>
            <p:nvPr/>
          </p:nvSpPr>
          <p:spPr>
            <a:xfrm>
              <a:off x="2129353" y="2178029"/>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360,000</a:t>
              </a:r>
              <a:r>
                <a:rPr lang="en-US" sz="1200" dirty="0">
                  <a:solidFill>
                    <a:schemeClr val="dk1"/>
                  </a:solidFill>
                  <a:latin typeface="Arial"/>
                  <a:ea typeface="Arial"/>
                  <a:cs typeface="Arial"/>
                  <a:sym typeface="Arial"/>
                </a:rPr>
                <a:t> passengers on international flights*</a:t>
              </a:r>
              <a:r>
                <a:rPr lang="en-US" sz="1200" baseline="30000" dirty="0">
                  <a:solidFill>
                    <a:schemeClr val="dk1"/>
                  </a:solidFill>
                  <a:latin typeface="Arial"/>
                  <a:ea typeface="Arial"/>
                  <a:cs typeface="Arial"/>
                  <a:sym typeface="Arial"/>
                </a:rPr>
                <a:t>1</a:t>
              </a:r>
              <a:endParaRPr sz="1200" baseline="30000" dirty="0">
                <a:solidFill>
                  <a:schemeClr val="dk1"/>
                </a:solidFill>
                <a:latin typeface="Arial"/>
                <a:ea typeface="Arial"/>
                <a:cs typeface="Arial"/>
                <a:sym typeface="Arial"/>
              </a:endParaRPr>
            </a:p>
          </p:txBody>
        </p:sp>
        <p:sp>
          <p:nvSpPr>
            <p:cNvPr id="1128" name="Google Shape;1128;p24"/>
            <p:cNvSpPr txBox="1"/>
            <p:nvPr/>
          </p:nvSpPr>
          <p:spPr>
            <a:xfrm>
              <a:off x="2149642" y="2114503"/>
              <a:ext cx="874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Approximately </a:t>
              </a:r>
              <a:endParaRPr/>
            </a:p>
          </p:txBody>
        </p:sp>
      </p:grpSp>
      <p:sp>
        <p:nvSpPr>
          <p:cNvPr id="1129" name="Google Shape;1129;p24"/>
          <p:cNvSpPr txBox="1"/>
          <p:nvPr/>
        </p:nvSpPr>
        <p:spPr>
          <a:xfrm>
            <a:off x="839286" y="4908479"/>
            <a:ext cx="1387098"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b="1">
                <a:solidFill>
                  <a:schemeClr val="lt1"/>
                </a:solidFill>
                <a:latin typeface="Arial"/>
                <a:ea typeface="Arial"/>
                <a:cs typeface="Arial"/>
                <a:sym typeface="Arial"/>
              </a:rPr>
              <a:t>Individual monitors</a:t>
            </a:r>
            <a:endParaRPr/>
          </a:p>
        </p:txBody>
      </p:sp>
      <p:pic>
        <p:nvPicPr>
          <p:cNvPr id="1112" name="Google Shape;1112;p24"/>
          <p:cNvPicPr preferRelativeResize="0"/>
          <p:nvPr/>
        </p:nvPicPr>
        <p:blipFill rotWithShape="1">
          <a:blip r:embed="rId8">
            <a:alphaModFix/>
          </a:blip>
          <a:srcRect/>
          <a:stretch/>
        </p:blipFill>
        <p:spPr>
          <a:xfrm>
            <a:off x="833500" y="5229063"/>
            <a:ext cx="719998" cy="432000"/>
          </a:xfrm>
          <a:prstGeom prst="rect">
            <a:avLst/>
          </a:prstGeom>
          <a:noFill/>
          <a:ln>
            <a:noFill/>
          </a:ln>
        </p:spPr>
      </p:pic>
      <p:sp>
        <p:nvSpPr>
          <p:cNvPr id="1130" name="Google Shape;1130;p24"/>
          <p:cNvSpPr txBox="1"/>
          <p:nvPr/>
        </p:nvSpPr>
        <p:spPr>
          <a:xfrm>
            <a:off x="2503129" y="5302916"/>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Odd</a:t>
            </a:r>
            <a:endParaRPr/>
          </a:p>
        </p:txBody>
      </p:sp>
      <p:sp>
        <p:nvSpPr>
          <p:cNvPr id="1131" name="Google Shape;1131;p24"/>
          <p:cNvSpPr txBox="1"/>
          <p:nvPr/>
        </p:nvSpPr>
        <p:spPr>
          <a:xfrm>
            <a:off x="2842854" y="5302916"/>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Odd</a:t>
            </a:r>
            <a:endParaRPr/>
          </a:p>
        </p:txBody>
      </p:sp>
      <p:sp>
        <p:nvSpPr>
          <p:cNvPr id="1132" name="Google Shape;1132;p24"/>
          <p:cNvSpPr txBox="1"/>
          <p:nvPr/>
        </p:nvSpPr>
        <p:spPr>
          <a:xfrm>
            <a:off x="2660921" y="5470685"/>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Odd</a:t>
            </a:r>
            <a:endParaRPr/>
          </a:p>
        </p:txBody>
      </p:sp>
      <p:sp>
        <p:nvSpPr>
          <p:cNvPr id="1133" name="Google Shape;1133;p24"/>
          <p:cNvSpPr txBox="1"/>
          <p:nvPr/>
        </p:nvSpPr>
        <p:spPr>
          <a:xfrm>
            <a:off x="2665054" y="5302916"/>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Even</a:t>
            </a:r>
            <a:endParaRPr/>
          </a:p>
        </p:txBody>
      </p:sp>
      <p:sp>
        <p:nvSpPr>
          <p:cNvPr id="1134" name="Google Shape;1134;p24"/>
          <p:cNvSpPr txBox="1"/>
          <p:nvPr/>
        </p:nvSpPr>
        <p:spPr>
          <a:xfrm>
            <a:off x="2498996" y="5470685"/>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Even</a:t>
            </a:r>
            <a:endParaRPr/>
          </a:p>
        </p:txBody>
      </p:sp>
      <p:sp>
        <p:nvSpPr>
          <p:cNvPr id="1135" name="Google Shape;1135;p24"/>
          <p:cNvSpPr txBox="1"/>
          <p:nvPr/>
        </p:nvSpPr>
        <p:spPr>
          <a:xfrm>
            <a:off x="2838721" y="5470685"/>
            <a:ext cx="151335" cy="81241"/>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None/>
            </a:pPr>
            <a:r>
              <a:rPr lang="en-US" sz="400" b="1">
                <a:solidFill>
                  <a:srgbClr val="F2F2F2"/>
                </a:solidFill>
                <a:latin typeface="Arial"/>
                <a:ea typeface="Arial"/>
                <a:cs typeface="Arial"/>
                <a:sym typeface="Arial"/>
              </a:rPr>
              <a:t>Even</a:t>
            </a:r>
            <a:endParaRPr/>
          </a:p>
        </p:txBody>
      </p:sp>
      <p:grpSp>
        <p:nvGrpSpPr>
          <p:cNvPr id="1136" name="Google Shape;1136;p24"/>
          <p:cNvGrpSpPr/>
          <p:nvPr/>
        </p:nvGrpSpPr>
        <p:grpSpPr>
          <a:xfrm>
            <a:off x="810933" y="6184350"/>
            <a:ext cx="1594671" cy="715778"/>
            <a:chOff x="772006" y="6373316"/>
            <a:chExt cx="1594671" cy="452189"/>
          </a:xfrm>
        </p:grpSpPr>
        <p:sp>
          <p:nvSpPr>
            <p:cNvPr id="1137" name="Google Shape;1137;p24"/>
            <p:cNvSpPr/>
            <p:nvPr/>
          </p:nvSpPr>
          <p:spPr>
            <a:xfrm>
              <a:off x="1295383" y="6373316"/>
              <a:ext cx="1071294" cy="452189"/>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8" name="Google Shape;1138;p24"/>
            <p:cNvSpPr/>
            <p:nvPr/>
          </p:nvSpPr>
          <p:spPr>
            <a:xfrm>
              <a:off x="772006" y="6373316"/>
              <a:ext cx="552982" cy="452189"/>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139" name="Google Shape;1139;p24"/>
          <p:cNvSpPr txBox="1"/>
          <p:nvPr/>
        </p:nvSpPr>
        <p:spPr>
          <a:xfrm>
            <a:off x="770224" y="6411761"/>
            <a:ext cx="638525" cy="245837"/>
          </a:xfrm>
          <a:prstGeom prst="rect">
            <a:avLst/>
          </a:prstGeom>
          <a:noFill/>
          <a:ln>
            <a:noFill/>
          </a:ln>
        </p:spPr>
        <p:txBody>
          <a:bodyPr spcFirstLastPara="1" wrap="square" lIns="91425" tIns="45700" rIns="91425" bIns="45700" anchor="t" anchorCtr="0">
            <a:spAutoFit/>
          </a:bodyPr>
          <a:lstStyle/>
          <a:p>
            <a:pPr marL="0" marR="0" lvl="0" indent="0" algn="ctr" rtl="0">
              <a:lnSpc>
                <a:spcPct val="95000"/>
              </a:lnSpc>
              <a:spcBef>
                <a:spcPts val="0"/>
              </a:spcBef>
              <a:spcAft>
                <a:spcPts val="0"/>
              </a:spcAft>
              <a:buNone/>
            </a:pPr>
            <a:r>
              <a:rPr lang="en-US" sz="1050" b="1">
                <a:solidFill>
                  <a:schemeClr val="lt1"/>
                </a:solidFill>
                <a:latin typeface="Arial"/>
                <a:ea typeface="Arial"/>
                <a:cs typeface="Arial"/>
                <a:sym typeface="Arial"/>
              </a:rPr>
              <a:t>CF</a:t>
            </a:r>
            <a:endParaRPr/>
          </a:p>
        </p:txBody>
      </p:sp>
      <p:grpSp>
        <p:nvGrpSpPr>
          <p:cNvPr id="1140" name="Google Shape;1140;p24"/>
          <p:cNvGrpSpPr/>
          <p:nvPr/>
        </p:nvGrpSpPr>
        <p:grpSpPr>
          <a:xfrm>
            <a:off x="1310837" y="6309061"/>
            <a:ext cx="1276957" cy="446155"/>
            <a:chOff x="1347009" y="6381272"/>
            <a:chExt cx="1087159" cy="446155"/>
          </a:xfrm>
        </p:grpSpPr>
        <p:sp>
          <p:nvSpPr>
            <p:cNvPr id="1141" name="Google Shape;1141;p24"/>
            <p:cNvSpPr txBox="1"/>
            <p:nvPr/>
          </p:nvSpPr>
          <p:spPr>
            <a:xfrm>
              <a:off x="1563271" y="6390848"/>
              <a:ext cx="870897" cy="21781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700" b="1">
                  <a:solidFill>
                    <a:schemeClr val="lt1"/>
                  </a:solidFill>
                  <a:latin typeface="Arial"/>
                  <a:ea typeface="Arial"/>
                  <a:cs typeface="Arial"/>
                  <a:sym typeface="Arial"/>
                </a:rPr>
                <a:t>(1) (2) (3) (4) (5)</a:t>
              </a:r>
              <a:endParaRPr/>
            </a:p>
          </p:txBody>
        </p:sp>
        <p:sp>
          <p:nvSpPr>
            <p:cNvPr id="1142" name="Google Shape;1142;p24"/>
            <p:cNvSpPr txBox="1"/>
            <p:nvPr/>
          </p:nvSpPr>
          <p:spPr>
            <a:xfrm>
              <a:off x="1556666" y="6609610"/>
              <a:ext cx="870897" cy="21781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700" b="1">
                  <a:solidFill>
                    <a:schemeClr val="lt1"/>
                  </a:solidFill>
                  <a:latin typeface="Arial"/>
                  <a:ea typeface="Arial"/>
                  <a:cs typeface="Arial"/>
                  <a:sym typeface="Arial"/>
                </a:rPr>
                <a:t>(6) (7) (8) (9) (10)</a:t>
              </a:r>
              <a:endParaRPr/>
            </a:p>
          </p:txBody>
        </p:sp>
        <p:sp>
          <p:nvSpPr>
            <p:cNvPr id="1143" name="Google Shape;1143;p24"/>
            <p:cNvSpPr txBox="1"/>
            <p:nvPr/>
          </p:nvSpPr>
          <p:spPr>
            <a:xfrm>
              <a:off x="1381353" y="6381272"/>
              <a:ext cx="337118" cy="21781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700" b="1">
                  <a:solidFill>
                    <a:schemeClr val="lt1"/>
                  </a:solidFill>
                  <a:latin typeface="Arial"/>
                  <a:ea typeface="Arial"/>
                  <a:cs typeface="Arial"/>
                  <a:sym typeface="Arial"/>
                </a:rPr>
                <a:t>Odd</a:t>
              </a:r>
              <a:endParaRPr/>
            </a:p>
          </p:txBody>
        </p:sp>
        <p:sp>
          <p:nvSpPr>
            <p:cNvPr id="1144" name="Google Shape;1144;p24"/>
            <p:cNvSpPr txBox="1"/>
            <p:nvPr/>
          </p:nvSpPr>
          <p:spPr>
            <a:xfrm>
              <a:off x="1347009" y="6597767"/>
              <a:ext cx="337118" cy="21781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700" b="1">
                  <a:solidFill>
                    <a:schemeClr val="lt1"/>
                  </a:solidFill>
                  <a:latin typeface="Arial"/>
                  <a:ea typeface="Arial"/>
                  <a:cs typeface="Arial"/>
                  <a:sym typeface="Arial"/>
                </a:rPr>
                <a:t>Even</a:t>
              </a:r>
              <a:endParaRPr/>
            </a:p>
          </p:txBody>
        </p:sp>
      </p:grpSp>
      <p:cxnSp>
        <p:nvCxnSpPr>
          <p:cNvPr id="1145" name="Google Shape;1145;p24"/>
          <p:cNvCxnSpPr/>
          <p:nvPr/>
        </p:nvCxnSpPr>
        <p:spPr>
          <a:xfrm flipH="1">
            <a:off x="1124873" y="5546855"/>
            <a:ext cx="3618600" cy="660900"/>
          </a:xfrm>
          <a:prstGeom prst="bentConnector4">
            <a:avLst>
              <a:gd name="adj1" fmla="val -6317"/>
              <a:gd name="adj2" fmla="val 66342"/>
            </a:avLst>
          </a:prstGeom>
          <a:noFill/>
          <a:ln w="9525" cap="flat" cmpd="sng">
            <a:solidFill>
              <a:schemeClr val="dk1"/>
            </a:solidFill>
            <a:prstDash val="solid"/>
            <a:miter lim="800000"/>
            <a:headEnd type="none" w="sm" len="sm"/>
            <a:tailEnd type="triangle" w="med" len="med"/>
          </a:ln>
        </p:spPr>
      </p:cxnSp>
      <p:sp>
        <p:nvSpPr>
          <p:cNvPr id="1146" name="Google Shape;1146;p24"/>
          <p:cNvSpPr txBox="1"/>
          <p:nvPr/>
        </p:nvSpPr>
        <p:spPr>
          <a:xfrm>
            <a:off x="675430" y="5617753"/>
            <a:ext cx="931858"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 "Movies/Videos"</a:t>
            </a:r>
            <a:endParaRPr/>
          </a:p>
        </p:txBody>
      </p:sp>
      <p:sp>
        <p:nvSpPr>
          <p:cNvPr id="1147" name="Google Shape;1147;p24"/>
          <p:cNvSpPr txBox="1"/>
          <p:nvPr/>
        </p:nvSpPr>
        <p:spPr>
          <a:xfrm>
            <a:off x="1549354" y="5617753"/>
            <a:ext cx="856250"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a category</a:t>
            </a:r>
            <a:endParaRPr/>
          </a:p>
        </p:txBody>
      </p:sp>
      <p:sp>
        <p:nvSpPr>
          <p:cNvPr id="1148" name="Google Shape;1148;p24"/>
          <p:cNvSpPr txBox="1"/>
          <p:nvPr/>
        </p:nvSpPr>
        <p:spPr>
          <a:xfrm>
            <a:off x="2289185" y="5617753"/>
            <a:ext cx="972674"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a movie title*</a:t>
            </a:r>
            <a:endParaRPr/>
          </a:p>
        </p:txBody>
      </p:sp>
      <p:sp>
        <p:nvSpPr>
          <p:cNvPr id="1149" name="Google Shape;1149;p24"/>
          <p:cNvSpPr txBox="1"/>
          <p:nvPr/>
        </p:nvSpPr>
        <p:spPr>
          <a:xfrm>
            <a:off x="3116619" y="5617753"/>
            <a:ext cx="803051"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"Play Movie"</a:t>
            </a:r>
            <a:endParaRPr/>
          </a:p>
        </p:txBody>
      </p:sp>
      <p:sp>
        <p:nvSpPr>
          <p:cNvPr id="1150" name="Google Shape;1150;p24"/>
          <p:cNvSpPr txBox="1"/>
          <p:nvPr/>
        </p:nvSpPr>
        <p:spPr>
          <a:xfrm>
            <a:off x="3891779" y="5617753"/>
            <a:ext cx="835721"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a language</a:t>
            </a:r>
            <a:endParaRPr/>
          </a:p>
        </p:txBody>
      </p:sp>
      <p:sp>
        <p:nvSpPr>
          <p:cNvPr id="1151" name="Google Shape;1151;p24"/>
          <p:cNvSpPr txBox="1"/>
          <p:nvPr/>
        </p:nvSpPr>
        <p:spPr>
          <a:xfrm>
            <a:off x="699344" y="931217"/>
            <a:ext cx="4636492" cy="8309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300" dirty="0">
                <a:solidFill>
                  <a:schemeClr val="dk1"/>
                </a:solidFill>
                <a:latin typeface="Arial"/>
                <a:ea typeface="Arial"/>
                <a:cs typeface="Arial"/>
                <a:sym typeface="Arial"/>
              </a:rPr>
              <a:t>Outstanding Target Reach.  Get your message across before movies most customers will watch.</a:t>
            </a:r>
            <a:endParaRPr dirty="0"/>
          </a:p>
          <a:p>
            <a:pPr marL="0" marR="0" lvl="0" indent="0" algn="l" rtl="0">
              <a:lnSpc>
                <a:spcPct val="120000"/>
              </a:lnSpc>
              <a:spcBef>
                <a:spcPts val="0"/>
              </a:spcBef>
              <a:spcAft>
                <a:spcPts val="0"/>
              </a:spcAft>
              <a:buNone/>
            </a:pPr>
            <a:r>
              <a:rPr lang="en-US" sz="1300" dirty="0">
                <a:solidFill>
                  <a:schemeClr val="dk1"/>
                </a:solidFill>
                <a:latin typeface="Arial"/>
                <a:ea typeface="Arial"/>
                <a:cs typeface="Arial"/>
                <a:sym typeface="Arial"/>
              </a:rPr>
              <a:t>Total number of programs: 101 </a:t>
            </a:r>
            <a:r>
              <a:rPr lang="en-US" sz="1300" dirty="0" err="1">
                <a:solidFill>
                  <a:schemeClr val="dk1"/>
                </a:solidFill>
                <a:latin typeface="Arial"/>
                <a:ea typeface="Arial"/>
                <a:cs typeface="Arial"/>
                <a:sym typeface="Arial"/>
              </a:rPr>
              <a:t>ch</a:t>
            </a:r>
            <a:r>
              <a:rPr lang="en-US" sz="1300" dirty="0">
                <a:solidFill>
                  <a:schemeClr val="dk1"/>
                </a:solidFill>
                <a:latin typeface="Arial"/>
                <a:ea typeface="Arial"/>
                <a:cs typeface="Arial"/>
                <a:sym typeface="Arial"/>
              </a:rPr>
              <a:t> </a:t>
            </a:r>
            <a:r>
              <a:rPr lang="en-US" sz="1100" dirty="0">
                <a:solidFill>
                  <a:schemeClr val="dk1"/>
                </a:solidFill>
                <a:latin typeface="Arial"/>
                <a:ea typeface="Arial"/>
                <a:cs typeface="Arial"/>
                <a:sym typeface="Arial"/>
              </a:rPr>
              <a:t>(as of Sep 2023) </a:t>
            </a:r>
            <a:r>
              <a:rPr lang="en-US" sz="1400" dirty="0">
                <a:solidFill>
                  <a:schemeClr val="dk1"/>
                </a:solidFill>
                <a:latin typeface="Arial"/>
                <a:ea typeface="Arial"/>
                <a:cs typeface="Arial"/>
                <a:sym typeface="Arial"/>
              </a:rPr>
              <a:t>*</a:t>
            </a:r>
            <a:r>
              <a:rPr lang="en-US" sz="1100" baseline="30000" dirty="0">
                <a:solidFill>
                  <a:schemeClr val="dk1"/>
                </a:solidFill>
                <a:latin typeface="Arial"/>
                <a:ea typeface="Arial"/>
                <a:cs typeface="Arial"/>
                <a:sym typeface="Arial"/>
              </a:rPr>
              <a:t>2</a:t>
            </a:r>
            <a:endParaRPr sz="1300" baseline="30000" dirty="0">
              <a:solidFill>
                <a:schemeClr val="dk1"/>
              </a:solidFill>
              <a:latin typeface="Arial"/>
              <a:ea typeface="Arial"/>
              <a:cs typeface="Arial"/>
              <a:sym typeface="Arial"/>
            </a:endParaRPr>
          </a:p>
        </p:txBody>
      </p:sp>
      <p:sp>
        <p:nvSpPr>
          <p:cNvPr id="1152" name="Google Shape;1152;p24"/>
          <p:cNvSpPr txBox="1"/>
          <p:nvPr/>
        </p:nvSpPr>
        <p:spPr>
          <a:xfrm>
            <a:off x="281002" y="7266077"/>
            <a:ext cx="5584221" cy="23282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900">
                <a:solidFill>
                  <a:srgbClr val="FF0000"/>
                </a:solidFill>
                <a:latin typeface="Arial"/>
                <a:ea typeface="Arial"/>
                <a:cs typeface="Arial"/>
                <a:sym typeface="Arial"/>
              </a:rPr>
              <a:t>*We won’t be able to provide any photography or recording of screening your CF on the actual flight.</a:t>
            </a:r>
            <a:endParaRPr sz="900">
              <a:solidFill>
                <a:schemeClr val="dk1"/>
              </a:solidFill>
              <a:latin typeface="Arial"/>
              <a:ea typeface="Arial"/>
              <a:cs typeface="Arial"/>
              <a:sym typeface="Arial"/>
            </a:endParaRPr>
          </a:p>
        </p:txBody>
      </p:sp>
      <p:sp>
        <p:nvSpPr>
          <p:cNvPr id="1153" name="Google Shape;1153;p24"/>
          <p:cNvSpPr txBox="1"/>
          <p:nvPr/>
        </p:nvSpPr>
        <p:spPr>
          <a:xfrm>
            <a:off x="6176530" y="504754"/>
            <a:ext cx="4049486" cy="4154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50" b="1">
                <a:solidFill>
                  <a:schemeClr val="dk1"/>
                </a:solidFill>
                <a:latin typeface="Arial"/>
                <a:ea typeface="Arial"/>
                <a:cs typeface="Arial"/>
                <a:sym typeface="Arial"/>
              </a:rPr>
              <a:t>※Rate for this menu changes </a:t>
            </a:r>
            <a:endParaRPr/>
          </a:p>
          <a:p>
            <a:pPr marL="0" marR="0" lvl="0" indent="0" algn="r" rtl="0">
              <a:spcBef>
                <a:spcPts val="0"/>
              </a:spcBef>
              <a:spcAft>
                <a:spcPts val="0"/>
              </a:spcAft>
              <a:buNone/>
            </a:pPr>
            <a:r>
              <a:rPr lang="en-US" sz="1050" b="1">
                <a:solidFill>
                  <a:schemeClr val="dk1"/>
                </a:solidFill>
                <a:latin typeface="Arial"/>
                <a:ea typeface="Arial"/>
                <a:cs typeface="Arial"/>
                <a:sym typeface="Arial"/>
              </a:rPr>
              <a:t>on a regular basis.</a:t>
            </a:r>
            <a:endParaRPr/>
          </a:p>
        </p:txBody>
      </p:sp>
      <p:sp>
        <p:nvSpPr>
          <p:cNvPr id="2" name="Google Shape;905;p18">
            <a:extLst>
              <a:ext uri="{FF2B5EF4-FFF2-40B4-BE49-F238E27FC236}">
                <a16:creationId xmlns:a16="http://schemas.microsoft.com/office/drawing/2014/main" id="{C80BE8F6-277F-9E2E-A77D-24FE9E8AD75F}"/>
              </a:ext>
            </a:extLst>
          </p:cNvPr>
          <p:cNvSpPr txBox="1"/>
          <p:nvPr/>
        </p:nvSpPr>
        <p:spPr>
          <a:xfrm>
            <a:off x="5548735" y="6106249"/>
            <a:ext cx="4633681" cy="1392649"/>
          </a:xfrm>
          <a:prstGeom prst="rect">
            <a:avLst/>
          </a:prstGeom>
          <a:noFill/>
          <a:ln>
            <a:noFill/>
          </a:ln>
        </p:spPr>
        <p:txBody>
          <a:bodyPr spcFirstLastPara="1" wrap="square" lIns="91425" tIns="45700" rIns="91425" bIns="45700" anchor="t" anchorCtr="0">
            <a:spAutoFit/>
          </a:bodyPr>
          <a:lstStyle/>
          <a:p>
            <a:pPr marL="90488" marR="0" lvl="0" indent="-90488" algn="l" rtl="0">
              <a:lnSpc>
                <a:spcPct val="110000"/>
              </a:lnSpc>
              <a:spcBef>
                <a:spcPts val="0"/>
              </a:spcBef>
              <a:spcAft>
                <a:spcPts val="0"/>
              </a:spcAft>
              <a:buNone/>
            </a:pPr>
            <a:r>
              <a:rPr lang="en-US" sz="1000" dirty="0">
                <a:solidFill>
                  <a:schemeClr val="dk1"/>
                </a:solidFill>
                <a:latin typeface="Arial"/>
                <a:ea typeface="Arial"/>
                <a:cs typeface="Arial"/>
                <a:sym typeface="Arial"/>
              </a:rPr>
              <a:t>*1</a:t>
            </a:r>
            <a:r>
              <a:rPr lang="ja-JP" altLang="en-US" sz="1000" dirty="0">
                <a:solidFill>
                  <a:schemeClr val="dk1"/>
                </a:solidFill>
                <a:latin typeface="Arial"/>
                <a:ea typeface="Arial"/>
                <a:cs typeface="Arial"/>
                <a:sym typeface="Arial"/>
              </a:rPr>
              <a:t>：</a:t>
            </a:r>
            <a:r>
              <a:rPr lang="en-US" sz="1000" dirty="0">
                <a:solidFill>
                  <a:schemeClr val="dk1"/>
                </a:solidFill>
                <a:latin typeface="Arial"/>
                <a:ea typeface="Arial"/>
                <a:cs typeface="Arial"/>
                <a:sym typeface="Arial"/>
              </a:rPr>
              <a:t>JAL Group monthly report average from April 2022-March2023.</a:t>
            </a:r>
            <a:endParaRPr sz="1000" dirty="0">
              <a:solidFill>
                <a:schemeClr val="dk1"/>
              </a:solidFill>
              <a:latin typeface="Arial"/>
              <a:ea typeface="Arial"/>
              <a:cs typeface="Arial"/>
              <a:sym typeface="Arial"/>
            </a:endParaRPr>
          </a:p>
          <a:p>
            <a:pPr marL="90488" marR="0" lvl="0" indent="-90488" algn="l" rtl="0">
              <a:lnSpc>
                <a:spcPct val="110000"/>
              </a:lnSpc>
              <a:spcBef>
                <a:spcPts val="300"/>
              </a:spcBef>
              <a:spcAft>
                <a:spcPts val="0"/>
              </a:spcAft>
              <a:buNone/>
            </a:pPr>
            <a:r>
              <a:rPr lang="en-US" sz="1000" dirty="0">
                <a:solidFill>
                  <a:schemeClr val="dk1"/>
                </a:solidFill>
                <a:latin typeface="Arial"/>
                <a:ea typeface="Arial"/>
                <a:cs typeface="Arial"/>
                <a:sym typeface="Arial"/>
              </a:rPr>
              <a:t>*2</a:t>
            </a:r>
            <a:r>
              <a:rPr lang="ja-JP" altLang="en-US" sz="1000" dirty="0">
                <a:solidFill>
                  <a:schemeClr val="dk1"/>
                </a:solidFill>
                <a:latin typeface="Arial"/>
                <a:ea typeface="Arial"/>
                <a:cs typeface="Arial"/>
                <a:sym typeface="Arial"/>
              </a:rPr>
              <a:t>：</a:t>
            </a:r>
            <a:r>
              <a:rPr lang="en-US" altLang="ja-JP" sz="1000" u="none" strike="noStrike" cap="none" dirty="0">
                <a:latin typeface="Arial"/>
                <a:ea typeface="Arial"/>
                <a:cs typeface="Arial"/>
                <a:sym typeface="Arial"/>
              </a:rPr>
              <a:t>Total number of movies differs every month. </a:t>
            </a:r>
          </a:p>
          <a:p>
            <a:pPr marL="90488" marR="0" lvl="0" indent="-90488" algn="l" rtl="0">
              <a:lnSpc>
                <a:spcPct val="110000"/>
              </a:lnSpc>
              <a:spcBef>
                <a:spcPts val="300"/>
              </a:spcBef>
              <a:spcAft>
                <a:spcPts val="0"/>
              </a:spcAft>
              <a:buNone/>
            </a:pPr>
            <a:r>
              <a:rPr lang="en-US" sz="1000" dirty="0">
                <a:solidFill>
                  <a:schemeClr val="dk1"/>
                </a:solidFill>
              </a:rPr>
              <a:t>     </a:t>
            </a:r>
            <a:r>
              <a:rPr lang="en-US" sz="1000" dirty="0">
                <a:solidFill>
                  <a:schemeClr val="dk1"/>
                </a:solidFill>
                <a:latin typeface="Arial"/>
                <a:ea typeface="Arial"/>
                <a:cs typeface="Arial"/>
                <a:sym typeface="Arial"/>
              </a:rPr>
              <a:t>“Odd channel" and "Even channel" are tentative names for ease of reading.</a:t>
            </a:r>
            <a:br>
              <a:rPr lang="en-US" sz="1000" dirty="0">
                <a:solidFill>
                  <a:schemeClr val="dk1"/>
                </a:solidFill>
                <a:latin typeface="Arial"/>
                <a:ea typeface="Arial"/>
                <a:cs typeface="Arial"/>
                <a:sym typeface="Arial"/>
              </a:rPr>
            </a:br>
            <a:r>
              <a:rPr lang="en-US" sz="1000" dirty="0">
                <a:solidFill>
                  <a:schemeClr val="dk1"/>
                </a:solidFill>
                <a:latin typeface="Arial"/>
                <a:ea typeface="Arial"/>
                <a:cs typeface="Arial"/>
                <a:sym typeface="Arial"/>
              </a:rPr>
              <a:t>   In actuality, the title of the movies will be listed.</a:t>
            </a:r>
            <a:endParaRPr dirty="0"/>
          </a:p>
          <a:p>
            <a:pPr marL="0" marR="0" lvl="0" indent="0" algn="l" rtl="0">
              <a:lnSpc>
                <a:spcPct val="110000"/>
              </a:lnSpc>
              <a:spcBef>
                <a:spcPts val="300"/>
              </a:spcBef>
              <a:spcAft>
                <a:spcPts val="0"/>
              </a:spcAft>
              <a:buNone/>
            </a:pPr>
            <a:r>
              <a:rPr lang="en-US" sz="1000" dirty="0">
                <a:solidFill>
                  <a:schemeClr val="dk1"/>
                </a:solidFill>
                <a:latin typeface="Arial"/>
                <a:ea typeface="Arial"/>
                <a:cs typeface="Arial"/>
                <a:sym typeface="Arial"/>
              </a:rPr>
              <a:t>*  When playing, fast-forwarding, or rewinding, a window </a:t>
            </a:r>
            <a:br>
              <a:rPr lang="en-US" sz="1000" dirty="0">
                <a:solidFill>
                  <a:schemeClr val="dk1"/>
                </a:solidFill>
                <a:latin typeface="Arial"/>
                <a:ea typeface="Arial"/>
                <a:cs typeface="Arial"/>
                <a:sym typeface="Arial"/>
              </a:rPr>
            </a:br>
            <a:r>
              <a:rPr lang="en-US" sz="1000" dirty="0">
                <a:solidFill>
                  <a:schemeClr val="dk1"/>
                </a:solidFill>
                <a:latin typeface="Arial"/>
                <a:ea typeface="Arial"/>
                <a:cs typeface="Arial"/>
                <a:sym typeface="Arial"/>
              </a:rPr>
              <a:t>(displaying fast-forward/rewind) will appear over about 1/3 of the screen for a few seconds.</a:t>
            </a:r>
            <a:endParaRPr sz="1000" dirty="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1158" name="Google Shape;1158;p25"/>
          <p:cNvPicPr preferRelativeResize="0"/>
          <p:nvPr/>
        </p:nvPicPr>
        <p:blipFill rotWithShape="1">
          <a:blip r:embed="rId3">
            <a:alphaModFix/>
          </a:blip>
          <a:srcRect/>
          <a:stretch/>
        </p:blipFill>
        <p:spPr>
          <a:xfrm>
            <a:off x="831516" y="2793976"/>
            <a:ext cx="4064000" cy="2163522"/>
          </a:xfrm>
          <a:prstGeom prst="rect">
            <a:avLst/>
          </a:prstGeom>
          <a:noFill/>
          <a:ln>
            <a:noFill/>
          </a:ln>
        </p:spPr>
      </p:pic>
      <p:cxnSp>
        <p:nvCxnSpPr>
          <p:cNvPr id="1159" name="Google Shape;1159;p25"/>
          <p:cNvCxnSpPr>
            <a:stCxn id="1160" idx="3"/>
            <a:endCxn id="1161" idx="3"/>
          </p:cNvCxnSpPr>
          <p:nvPr/>
        </p:nvCxnSpPr>
        <p:spPr>
          <a:xfrm rot="10800000">
            <a:off x="1514682" y="5723436"/>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1162" name="Google Shape;1162;p25"/>
          <p:cNvPicPr preferRelativeResize="0"/>
          <p:nvPr/>
        </p:nvPicPr>
        <p:blipFill rotWithShape="1">
          <a:blip r:embed="rId4">
            <a:alphaModFix/>
          </a:blip>
          <a:srcRect/>
          <a:stretch/>
        </p:blipFill>
        <p:spPr>
          <a:xfrm>
            <a:off x="2370828" y="5507437"/>
            <a:ext cx="719997" cy="431998"/>
          </a:xfrm>
          <a:prstGeom prst="rect">
            <a:avLst/>
          </a:prstGeom>
          <a:noFill/>
          <a:ln>
            <a:noFill/>
          </a:ln>
        </p:spPr>
      </p:pic>
      <p:cxnSp>
        <p:nvCxnSpPr>
          <p:cNvPr id="1163" name="Google Shape;1163;p25"/>
          <p:cNvCxnSpPr/>
          <p:nvPr/>
        </p:nvCxnSpPr>
        <p:spPr>
          <a:xfrm>
            <a:off x="802139" y="950429"/>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1164" name="Google Shape;1164;p25"/>
          <p:cNvGraphicFramePr/>
          <p:nvPr>
            <p:extLst>
              <p:ext uri="{D42A27DB-BD31-4B8C-83A1-F6EECF244321}">
                <p14:modId xmlns:p14="http://schemas.microsoft.com/office/powerpoint/2010/main" val="1360188253"/>
              </p:ext>
            </p:extLst>
          </p:nvPr>
        </p:nvGraphicFramePr>
        <p:xfrm>
          <a:off x="5471093" y="967338"/>
          <a:ext cx="4926950" cy="5499215"/>
        </p:xfrm>
        <a:graphic>
          <a:graphicData uri="http://schemas.openxmlformats.org/drawingml/2006/table">
            <a:tbl>
              <a:tblPr firstCol="1" bandRow="1">
                <a:noFill/>
                <a:tableStyleId>{5CA08412-EBED-43D8-91C8-966EEBCD4851}</a:tableStyleId>
              </a:tblPr>
              <a:tblGrid>
                <a:gridCol w="1055375">
                  <a:extLst>
                    <a:ext uri="{9D8B030D-6E8A-4147-A177-3AD203B41FA5}">
                      <a16:colId xmlns:a16="http://schemas.microsoft.com/office/drawing/2014/main" val="20000"/>
                    </a:ext>
                  </a:extLst>
                </a:gridCol>
                <a:gridCol w="3871575">
                  <a:extLst>
                    <a:ext uri="{9D8B030D-6E8A-4147-A177-3AD203B41FA5}">
                      <a16:colId xmlns:a16="http://schemas.microsoft.com/office/drawing/2014/main" val="20001"/>
                    </a:ext>
                  </a:extLst>
                </a:gridCol>
              </a:tblGrid>
              <a:tr h="499599">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media</a:t>
                      </a:r>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Individual monitors on international flights </a:t>
                      </a:r>
                      <a:endParaRPr/>
                    </a:p>
                  </a:txBody>
                  <a:tcPr marL="180000" marR="180000" marT="108000" marB="108000" anchor="ctr"/>
                </a:tc>
                <a:extLst>
                  <a:ext uri="{0D108BD9-81ED-4DB2-BD59-A6C34878D82A}">
                    <a16:rowId xmlns:a16="http://schemas.microsoft.com/office/drawing/2014/main" val="10000"/>
                  </a:ext>
                </a:extLst>
              </a:tr>
              <a:tr h="759710">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period </a:t>
                      </a:r>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- 1 month (from the 1st to the last day of each month)</a:t>
                      </a:r>
                      <a:endParaRPr/>
                    </a:p>
                    <a:p>
                      <a:pPr marL="0" marR="0" lvl="0" indent="0" algn="l" rtl="0">
                        <a:lnSpc>
                          <a:spcPct val="130000"/>
                        </a:lnSpc>
                        <a:spcBef>
                          <a:spcPts val="0"/>
                        </a:spcBef>
                        <a:spcAft>
                          <a:spcPts val="0"/>
                        </a:spcAft>
                        <a:buNone/>
                      </a:pPr>
                      <a:r>
                        <a:rPr lang="en-US" sz="1000" u="none" strike="noStrike" cap="none">
                          <a:latin typeface="Arial"/>
                          <a:ea typeface="Arial"/>
                          <a:cs typeface="Arial"/>
                          <a:sym typeface="Arial"/>
                        </a:rPr>
                        <a:t>* The start and end dates of screening may change due to circumstances such as late aircraft arrivals.</a:t>
                      </a:r>
                      <a:endParaRPr/>
                    </a:p>
                  </a:txBody>
                  <a:tcPr marL="180000" marR="180000" marT="108000" marB="108000" anchor="ctr"/>
                </a:tc>
                <a:extLst>
                  <a:ext uri="{0D108BD9-81ED-4DB2-BD59-A6C34878D82A}">
                    <a16:rowId xmlns:a16="http://schemas.microsoft.com/office/drawing/2014/main" val="10001"/>
                  </a:ext>
                </a:extLst>
              </a:tr>
              <a:tr h="576084">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Length of commercial</a:t>
                      </a:r>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15 seconds </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The screening order will be decided at our discretion. </a:t>
                      </a:r>
                      <a:endParaRPr sz="105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581358">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Number of flights screened on</a:t>
                      </a:r>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dirty="0">
                          <a:latin typeface="Arial"/>
                          <a:ea typeface="Arial"/>
                          <a:cs typeface="Arial"/>
                          <a:sym typeface="Arial"/>
                        </a:rPr>
                        <a:t>About </a:t>
                      </a:r>
                      <a:r>
                        <a:rPr lang="en-US" altLang="ja-JP" sz="1050" u="none" strike="noStrike" cap="none" dirty="0">
                          <a:latin typeface="Arial"/>
                          <a:ea typeface="Arial"/>
                          <a:cs typeface="Arial"/>
                          <a:sym typeface="Arial"/>
                        </a:rPr>
                        <a:t>2,390</a:t>
                      </a:r>
                      <a:r>
                        <a:rPr lang="en-US" sz="1050" u="none" strike="noStrike" cap="none" dirty="0">
                          <a:latin typeface="Arial"/>
                          <a:ea typeface="Arial"/>
                          <a:cs typeface="Arial"/>
                          <a:sym typeface="Arial"/>
                        </a:rPr>
                        <a:t> flights/month*1</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*CF may not be screened on some aircrafts.</a:t>
                      </a:r>
                      <a:endParaRPr dirty="0"/>
                    </a:p>
                  </a:txBody>
                  <a:tcPr marL="180000" marR="180000" marT="108000" marB="108000" anchor="ctr"/>
                </a:tc>
                <a:extLst>
                  <a:ext uri="{0D108BD9-81ED-4DB2-BD59-A6C34878D82A}">
                    <a16:rowId xmlns:a16="http://schemas.microsoft.com/office/drawing/2014/main" val="10003"/>
                  </a:ext>
                </a:extLst>
              </a:tr>
              <a:tr h="479302">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Screening routes</a:t>
                      </a:r>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50" u="none" strike="noStrike" cap="none">
                          <a:latin typeface="Arial"/>
                          <a:ea typeface="Arial"/>
                          <a:cs typeface="Arial"/>
                          <a:sym typeface="Arial"/>
                        </a:rPr>
                        <a:t>- International routes operated by JAL</a:t>
                      </a:r>
                      <a:endParaRPr/>
                    </a:p>
                  </a:txBody>
                  <a:tcPr marL="180000" marR="180000" marT="108000" marB="108000" anchor="ctr"/>
                </a:tc>
                <a:extLst>
                  <a:ext uri="{0D108BD9-81ED-4DB2-BD59-A6C34878D82A}">
                    <a16:rowId xmlns:a16="http://schemas.microsoft.com/office/drawing/2014/main" val="10004"/>
                  </a:ext>
                </a:extLst>
              </a:tr>
              <a:tr h="581358">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Sales slots</a:t>
                      </a:r>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2 ~ 5 slots </a:t>
                      </a:r>
                      <a:endParaRPr/>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 Maximum slots one client can book is two/month.</a:t>
                      </a:r>
                      <a:endParaRPr/>
                    </a:p>
                  </a:txBody>
                  <a:tcPr marL="180000" marR="180000" marT="108000" marB="108000" anchor="ctr"/>
                </a:tc>
                <a:extLst>
                  <a:ext uri="{0D108BD9-81ED-4DB2-BD59-A6C34878D82A}">
                    <a16:rowId xmlns:a16="http://schemas.microsoft.com/office/drawing/2014/main" val="10005"/>
                  </a:ext>
                </a:extLst>
              </a:tr>
              <a:tr h="581358">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Application deadline</a:t>
                      </a:r>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Booking deadline: 80 days prior to screening</a:t>
                      </a:r>
                      <a:endParaRPr/>
                    </a:p>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latin typeface="Arial"/>
                          <a:ea typeface="Arial"/>
                          <a:cs typeface="Arial"/>
                          <a:sym typeface="Arial"/>
                        </a:rPr>
                        <a:t>Delivery day: around 60 days prior to screening</a:t>
                      </a:r>
                      <a:endParaRPr/>
                    </a:p>
                  </a:txBody>
                  <a:tcPr marL="180000" marR="180000" marT="108000" marB="108000" anchor="ctr"/>
                </a:tc>
                <a:extLst>
                  <a:ext uri="{0D108BD9-81ED-4DB2-BD59-A6C34878D82A}">
                    <a16:rowId xmlns:a16="http://schemas.microsoft.com/office/drawing/2014/main" val="10006"/>
                  </a:ext>
                </a:extLst>
              </a:tr>
              <a:tr h="777689">
                <a:tc>
                  <a:txBody>
                    <a:bodyPr/>
                    <a:lstStyle/>
                    <a:p>
                      <a:pPr marL="0" marR="0" lvl="0" indent="0" algn="ctr" rtl="0">
                        <a:spcBef>
                          <a:spcPts val="0"/>
                        </a:spcBef>
                        <a:spcAft>
                          <a:spcPts val="0"/>
                        </a:spcAft>
                        <a:buNone/>
                      </a:pPr>
                      <a:r>
                        <a:rPr lang="en-US" sz="1050" b="1" i="0" u="none" strike="noStrike" cap="none">
                          <a:latin typeface="Arial"/>
                          <a:ea typeface="Arial"/>
                          <a:cs typeface="Arial"/>
                          <a:sym typeface="Arial"/>
                        </a:rPr>
                        <a:t>Rate</a:t>
                      </a:r>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April ~ Sep screening 2024 : 1,800,000 yen / slot / month</a:t>
                      </a:r>
                      <a:endParaRPr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(tax not required)</a:t>
                      </a:r>
                      <a:endParaRPr dirty="0"/>
                    </a:p>
                  </a:txBody>
                  <a:tcPr marL="180000" marR="180000" marT="108000" marB="108000" anchor="ctr"/>
                </a:tc>
                <a:extLst>
                  <a:ext uri="{0D108BD9-81ED-4DB2-BD59-A6C34878D82A}">
                    <a16:rowId xmlns:a16="http://schemas.microsoft.com/office/drawing/2014/main" val="10007"/>
                  </a:ext>
                </a:extLst>
              </a:tr>
              <a:tr h="479302">
                <a:tc>
                  <a:txBody>
                    <a:bodyPr/>
                    <a:lstStyle/>
                    <a:p>
                      <a:pPr marL="0" marR="0" lvl="0" indent="0" algn="ctr" rtl="0">
                        <a:spcBef>
                          <a:spcPts val="0"/>
                        </a:spcBef>
                        <a:spcAft>
                          <a:spcPts val="0"/>
                        </a:spcAft>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None/>
                      </a:pPr>
                      <a:r>
                        <a:rPr lang="en-US" sz="1000" u="none" strike="noStrike" cap="none" dirty="0">
                          <a:latin typeface="Arial"/>
                          <a:ea typeface="Arial"/>
                          <a:cs typeface="Arial"/>
                          <a:sym typeface="Arial"/>
                        </a:rPr>
                        <a:t>・CF can be fast-forwarded by the viewers.</a:t>
                      </a:r>
                      <a:endParaRPr sz="9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8"/>
                  </a:ext>
                </a:extLst>
              </a:tr>
            </a:tbl>
          </a:graphicData>
        </a:graphic>
      </p:graphicFrame>
      <p:sp>
        <p:nvSpPr>
          <p:cNvPr id="1166" name="Google Shape;1166;p25"/>
          <p:cNvSpPr txBox="1"/>
          <p:nvPr/>
        </p:nvSpPr>
        <p:spPr>
          <a:xfrm>
            <a:off x="708177" y="427208"/>
            <a:ext cx="5417410"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CF before videos </a:t>
            </a:r>
            <a:r>
              <a:rPr lang="en-US" sz="1400" b="1">
                <a:solidFill>
                  <a:schemeClr val="dk1"/>
                </a:solidFill>
                <a:latin typeface="Arial"/>
                <a:ea typeface="Arial"/>
                <a:cs typeface="Arial"/>
                <a:sym typeface="Arial"/>
              </a:rPr>
              <a:t>(International flights)</a:t>
            </a:r>
            <a:endParaRPr sz="1800" b="1">
              <a:solidFill>
                <a:schemeClr val="dk1"/>
              </a:solidFill>
              <a:latin typeface="Arial"/>
              <a:ea typeface="Arial"/>
              <a:cs typeface="Arial"/>
              <a:sym typeface="Arial"/>
            </a:endParaRPr>
          </a:p>
        </p:txBody>
      </p:sp>
      <p:sp>
        <p:nvSpPr>
          <p:cNvPr id="1167" name="Google Shape;1167;p25"/>
          <p:cNvSpPr txBox="1"/>
          <p:nvPr/>
        </p:nvSpPr>
        <p:spPr>
          <a:xfrm>
            <a:off x="692135" y="1019493"/>
            <a:ext cx="4760254" cy="104727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300">
                <a:solidFill>
                  <a:schemeClr val="dk1"/>
                </a:solidFill>
                <a:latin typeface="Arial"/>
                <a:ea typeface="Arial"/>
                <a:cs typeface="Arial"/>
                <a:sym typeface="Arial"/>
              </a:rPr>
              <a:t>Commercials appearing before video programs that include an abundance of titles such as domestic travel programs can appeal to people visiting Japan.</a:t>
            </a:r>
            <a:endParaRPr/>
          </a:p>
          <a:p>
            <a:pPr marL="0" marR="0" lvl="0" indent="0" algn="l" rtl="0">
              <a:lnSpc>
                <a:spcPct val="120000"/>
              </a:lnSpc>
              <a:spcBef>
                <a:spcPts val="0"/>
              </a:spcBef>
              <a:spcAft>
                <a:spcPts val="0"/>
              </a:spcAft>
              <a:buNone/>
            </a:pPr>
            <a:r>
              <a:rPr lang="en-US" sz="1300">
                <a:solidFill>
                  <a:schemeClr val="dk1"/>
                </a:solidFill>
                <a:latin typeface="Arial"/>
                <a:ea typeface="Arial"/>
                <a:cs typeface="Arial"/>
                <a:sym typeface="Arial"/>
              </a:rPr>
              <a:t>Total number of programs: 88 ch </a:t>
            </a:r>
            <a:r>
              <a:rPr lang="en-US" sz="1100">
                <a:solidFill>
                  <a:schemeClr val="dk1"/>
                </a:solidFill>
                <a:latin typeface="Arial"/>
                <a:ea typeface="Arial"/>
                <a:cs typeface="Arial"/>
                <a:sym typeface="Arial"/>
              </a:rPr>
              <a:t>(as of Sep 2023) </a:t>
            </a:r>
            <a:r>
              <a:rPr lang="en-US" sz="1400">
                <a:solidFill>
                  <a:schemeClr val="dk1"/>
                </a:solidFill>
                <a:latin typeface="Arial"/>
                <a:ea typeface="Arial"/>
                <a:cs typeface="Arial"/>
                <a:sym typeface="Arial"/>
              </a:rPr>
              <a:t>*</a:t>
            </a:r>
            <a:r>
              <a:rPr lang="en-US" sz="1100">
                <a:solidFill>
                  <a:schemeClr val="dk1"/>
                </a:solidFill>
                <a:latin typeface="Arial"/>
                <a:ea typeface="Arial"/>
                <a:cs typeface="Arial"/>
                <a:sym typeface="Arial"/>
              </a:rPr>
              <a:t>2</a:t>
            </a:r>
            <a:endParaRPr sz="1300">
              <a:solidFill>
                <a:schemeClr val="dk1"/>
              </a:solidFill>
              <a:latin typeface="Arial"/>
              <a:ea typeface="Arial"/>
              <a:cs typeface="Arial"/>
              <a:sym typeface="Arial"/>
            </a:endParaRPr>
          </a:p>
        </p:txBody>
      </p:sp>
      <p:sp>
        <p:nvSpPr>
          <p:cNvPr id="1168" name="Google Shape;1168;p25"/>
          <p:cNvSpPr txBox="1"/>
          <p:nvPr/>
        </p:nvSpPr>
        <p:spPr>
          <a:xfrm>
            <a:off x="645730" y="2226208"/>
            <a:ext cx="15977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Number of potential viewers per month</a:t>
            </a:r>
            <a:endParaRPr/>
          </a:p>
        </p:txBody>
      </p:sp>
      <p:sp>
        <p:nvSpPr>
          <p:cNvPr id="1169" name="Google Shape;1169;p25"/>
          <p:cNvSpPr txBox="1"/>
          <p:nvPr/>
        </p:nvSpPr>
        <p:spPr>
          <a:xfrm>
            <a:off x="2041877" y="2228472"/>
            <a:ext cx="883579"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Approximately</a:t>
            </a:r>
            <a:endParaRPr/>
          </a:p>
        </p:txBody>
      </p:sp>
      <p:sp>
        <p:nvSpPr>
          <p:cNvPr id="1170" name="Google Shape;1170;p2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16</a:t>
            </a:fld>
            <a:endParaRPr>
              <a:latin typeface="Arial"/>
              <a:ea typeface="Arial"/>
              <a:cs typeface="Arial"/>
              <a:sym typeface="Arial"/>
            </a:endParaRPr>
          </a:p>
        </p:txBody>
      </p:sp>
      <p:sp>
        <p:nvSpPr>
          <p:cNvPr id="1171" name="Google Shape;1171;p25"/>
          <p:cNvSpPr txBox="1"/>
          <p:nvPr/>
        </p:nvSpPr>
        <p:spPr>
          <a:xfrm>
            <a:off x="2015491" y="2224231"/>
            <a:ext cx="3471520" cy="49394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600" b="1" dirty="0">
                <a:solidFill>
                  <a:schemeClr val="dk1"/>
                </a:solidFill>
                <a:latin typeface="Arial"/>
                <a:ea typeface="Arial"/>
                <a:cs typeface="Arial"/>
                <a:sym typeface="Arial"/>
              </a:rPr>
              <a:t>360,000</a:t>
            </a:r>
            <a:r>
              <a:rPr lang="en-US" sz="18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passengers on international flights*1</a:t>
            </a:r>
            <a:endParaRPr sz="1800" dirty="0">
              <a:solidFill>
                <a:schemeClr val="dk1"/>
              </a:solidFill>
              <a:latin typeface="Arial"/>
              <a:ea typeface="Arial"/>
              <a:cs typeface="Arial"/>
              <a:sym typeface="Arial"/>
            </a:endParaRPr>
          </a:p>
        </p:txBody>
      </p:sp>
      <p:pic>
        <p:nvPicPr>
          <p:cNvPr id="1160" name="Google Shape;1160;p25"/>
          <p:cNvPicPr preferRelativeResize="0"/>
          <p:nvPr/>
        </p:nvPicPr>
        <p:blipFill rotWithShape="1">
          <a:blip r:embed="rId5">
            <a:alphaModFix/>
          </a:blip>
          <a:srcRect/>
          <a:stretch/>
        </p:blipFill>
        <p:spPr>
          <a:xfrm>
            <a:off x="3947084" y="5507436"/>
            <a:ext cx="719998" cy="431999"/>
          </a:xfrm>
          <a:prstGeom prst="rect">
            <a:avLst/>
          </a:prstGeom>
          <a:noFill/>
          <a:ln>
            <a:noFill/>
          </a:ln>
        </p:spPr>
      </p:pic>
      <p:pic>
        <p:nvPicPr>
          <p:cNvPr id="1172" name="Google Shape;1172;p25"/>
          <p:cNvPicPr preferRelativeResize="0"/>
          <p:nvPr/>
        </p:nvPicPr>
        <p:blipFill rotWithShape="1">
          <a:blip r:embed="rId6">
            <a:alphaModFix/>
          </a:blip>
          <a:srcRect/>
          <a:stretch/>
        </p:blipFill>
        <p:spPr>
          <a:xfrm>
            <a:off x="3158957" y="5507436"/>
            <a:ext cx="719998" cy="431999"/>
          </a:xfrm>
          <a:prstGeom prst="rect">
            <a:avLst/>
          </a:prstGeom>
          <a:noFill/>
          <a:ln>
            <a:noFill/>
          </a:ln>
        </p:spPr>
      </p:pic>
      <p:pic>
        <p:nvPicPr>
          <p:cNvPr id="1173" name="Google Shape;1173;p25"/>
          <p:cNvPicPr preferRelativeResize="0"/>
          <p:nvPr/>
        </p:nvPicPr>
        <p:blipFill rotWithShape="1">
          <a:blip r:embed="rId7">
            <a:alphaModFix/>
          </a:blip>
          <a:srcRect/>
          <a:stretch/>
        </p:blipFill>
        <p:spPr>
          <a:xfrm>
            <a:off x="1582701" y="5507436"/>
            <a:ext cx="720001" cy="432000"/>
          </a:xfrm>
          <a:prstGeom prst="rect">
            <a:avLst/>
          </a:prstGeom>
          <a:noFill/>
          <a:ln>
            <a:noFill/>
          </a:ln>
        </p:spPr>
      </p:pic>
      <p:sp>
        <p:nvSpPr>
          <p:cNvPr id="1174" name="Google Shape;1174;p25"/>
          <p:cNvSpPr/>
          <p:nvPr/>
        </p:nvSpPr>
        <p:spPr>
          <a:xfrm>
            <a:off x="793973" y="5241134"/>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5" name="Google Shape;1175;p25"/>
          <p:cNvSpPr txBox="1"/>
          <p:nvPr/>
        </p:nvSpPr>
        <p:spPr>
          <a:xfrm>
            <a:off x="3140174" y="4919325"/>
            <a:ext cx="1871679" cy="233910"/>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700">
                <a:solidFill>
                  <a:schemeClr val="dk1"/>
                </a:solidFill>
                <a:latin typeface="Arial"/>
                <a:ea typeface="Arial"/>
                <a:cs typeface="Arial"/>
                <a:sym typeface="Arial"/>
              </a:rPr>
              <a:t>* The photo for illustrative purposes only</a:t>
            </a:r>
            <a:endParaRPr/>
          </a:p>
        </p:txBody>
      </p:sp>
      <p:sp>
        <p:nvSpPr>
          <p:cNvPr id="1176" name="Google Shape;1176;p25"/>
          <p:cNvSpPr txBox="1"/>
          <p:nvPr/>
        </p:nvSpPr>
        <p:spPr>
          <a:xfrm>
            <a:off x="1952339" y="6459753"/>
            <a:ext cx="3313267" cy="692754"/>
          </a:xfrm>
          <a:prstGeom prst="rect">
            <a:avLst/>
          </a:prstGeom>
          <a:noFill/>
          <a:ln>
            <a:noFill/>
          </a:ln>
        </p:spPr>
        <p:txBody>
          <a:bodyPr spcFirstLastPara="1" wrap="square" lIns="91425" tIns="45700" rIns="91425" bIns="45700" anchor="t" anchorCtr="0">
            <a:spAutoFit/>
          </a:bodyPr>
          <a:lstStyle/>
          <a:p>
            <a:pPr marL="4762" marR="0" lvl="0" indent="0" algn="l" rtl="0">
              <a:lnSpc>
                <a:spcPct val="125000"/>
              </a:lnSpc>
              <a:spcBef>
                <a:spcPts val="0"/>
              </a:spcBef>
              <a:spcAft>
                <a:spcPts val="0"/>
              </a:spcAft>
              <a:buNone/>
            </a:pPr>
            <a:r>
              <a:rPr lang="en-US" sz="800" b="0" i="0" u="none" strike="noStrike">
                <a:solidFill>
                  <a:schemeClr val="dk1"/>
                </a:solidFill>
                <a:latin typeface="Arial"/>
                <a:ea typeface="Arial"/>
                <a:cs typeface="Arial"/>
                <a:sym typeface="Arial"/>
              </a:rPr>
              <a:t>* The screen image may be different depending on the aircraft</a:t>
            </a:r>
            <a:endParaRPr/>
          </a:p>
          <a:p>
            <a:pPr marL="4762" marR="0" lvl="0" indent="0" algn="l" rtl="0">
              <a:lnSpc>
                <a:spcPct val="125000"/>
              </a:lnSpc>
              <a:spcBef>
                <a:spcPts val="0"/>
              </a:spcBef>
              <a:spcAft>
                <a:spcPts val="0"/>
              </a:spcAft>
              <a:buNone/>
            </a:pPr>
            <a:r>
              <a:rPr lang="en-US" sz="800">
                <a:solidFill>
                  <a:schemeClr val="dk1"/>
                </a:solidFill>
                <a:latin typeface="Arial"/>
                <a:ea typeface="Arial"/>
                <a:cs typeface="Arial"/>
                <a:sym typeface="Arial"/>
              </a:rPr>
              <a:t>* The movie program for each month can be found on the JAL website under International Flights &gt; Inf-light/Lounge &gt; In-flight Entertainment (Program Information).</a:t>
            </a:r>
            <a:endParaRPr/>
          </a:p>
        </p:txBody>
      </p:sp>
      <p:sp>
        <p:nvSpPr>
          <p:cNvPr id="1177" name="Google Shape;1177;p25"/>
          <p:cNvSpPr txBox="1"/>
          <p:nvPr/>
        </p:nvSpPr>
        <p:spPr>
          <a:xfrm>
            <a:off x="2265324" y="5168747"/>
            <a:ext cx="2822178" cy="288862"/>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None/>
            </a:pPr>
            <a:r>
              <a:rPr lang="en-US" sz="900">
                <a:solidFill>
                  <a:schemeClr val="dk1"/>
                </a:solidFill>
                <a:latin typeface="Arial"/>
                <a:ea typeface="Arial"/>
                <a:cs typeface="Arial"/>
                <a:sym typeface="Arial"/>
              </a:rPr>
              <a:t>The flow up to </a:t>
            </a:r>
            <a:r>
              <a:rPr lang="en-US" sz="1000">
                <a:solidFill>
                  <a:schemeClr val="dk1"/>
                </a:solidFill>
                <a:latin typeface="Arial"/>
                <a:ea typeface="Arial"/>
                <a:cs typeface="Arial"/>
                <a:sym typeface="Arial"/>
              </a:rPr>
              <a:t>screening</a:t>
            </a:r>
            <a:endParaRPr sz="900">
              <a:solidFill>
                <a:schemeClr val="dk1"/>
              </a:solidFill>
              <a:latin typeface="Arial"/>
              <a:ea typeface="Arial"/>
              <a:cs typeface="Arial"/>
              <a:sym typeface="Arial"/>
            </a:endParaRPr>
          </a:p>
        </p:txBody>
      </p:sp>
      <p:sp>
        <p:nvSpPr>
          <p:cNvPr id="1178" name="Google Shape;1178;p25"/>
          <p:cNvSpPr txBox="1"/>
          <p:nvPr/>
        </p:nvSpPr>
        <p:spPr>
          <a:xfrm>
            <a:off x="821139" y="5188954"/>
            <a:ext cx="1400341"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b="1">
                <a:solidFill>
                  <a:schemeClr val="lt1"/>
                </a:solidFill>
                <a:latin typeface="Arial"/>
                <a:ea typeface="Arial"/>
                <a:cs typeface="Arial"/>
                <a:sym typeface="Arial"/>
              </a:rPr>
              <a:t>Individual monitors</a:t>
            </a:r>
            <a:endParaRPr/>
          </a:p>
        </p:txBody>
      </p:sp>
      <p:pic>
        <p:nvPicPr>
          <p:cNvPr id="1161" name="Google Shape;1161;p25"/>
          <p:cNvPicPr preferRelativeResize="0"/>
          <p:nvPr/>
        </p:nvPicPr>
        <p:blipFill rotWithShape="1">
          <a:blip r:embed="rId8">
            <a:alphaModFix/>
          </a:blip>
          <a:srcRect/>
          <a:stretch/>
        </p:blipFill>
        <p:spPr>
          <a:xfrm>
            <a:off x="794573" y="5507436"/>
            <a:ext cx="719998" cy="432000"/>
          </a:xfrm>
          <a:prstGeom prst="rect">
            <a:avLst/>
          </a:prstGeom>
          <a:noFill/>
          <a:ln>
            <a:noFill/>
          </a:ln>
        </p:spPr>
      </p:pic>
      <p:sp>
        <p:nvSpPr>
          <p:cNvPr id="1179" name="Google Shape;1179;p25"/>
          <p:cNvSpPr/>
          <p:nvPr/>
        </p:nvSpPr>
        <p:spPr>
          <a:xfrm>
            <a:off x="772005" y="6462723"/>
            <a:ext cx="1161631" cy="363329"/>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0" name="Google Shape;1180;p25"/>
          <p:cNvSpPr txBox="1"/>
          <p:nvPr/>
        </p:nvSpPr>
        <p:spPr>
          <a:xfrm>
            <a:off x="645730" y="6498541"/>
            <a:ext cx="1415195" cy="2548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800" b="1" dirty="0">
                <a:solidFill>
                  <a:schemeClr val="lt1"/>
                </a:solidFill>
                <a:latin typeface="Arial"/>
                <a:ea typeface="Arial"/>
                <a:cs typeface="Arial"/>
                <a:sym typeface="Arial"/>
              </a:rPr>
              <a:t>CF (1) (2)</a:t>
            </a:r>
            <a:endParaRPr dirty="0"/>
          </a:p>
        </p:txBody>
      </p:sp>
      <p:cxnSp>
        <p:nvCxnSpPr>
          <p:cNvPr id="1181" name="Google Shape;1181;p25"/>
          <p:cNvCxnSpPr/>
          <p:nvPr/>
        </p:nvCxnSpPr>
        <p:spPr>
          <a:xfrm flipH="1">
            <a:off x="1352682" y="5827940"/>
            <a:ext cx="3314400" cy="660900"/>
          </a:xfrm>
          <a:prstGeom prst="bentConnector4">
            <a:avLst>
              <a:gd name="adj1" fmla="val -6897"/>
              <a:gd name="adj2" fmla="val 66342"/>
            </a:avLst>
          </a:prstGeom>
          <a:noFill/>
          <a:ln w="9525" cap="flat" cmpd="sng">
            <a:solidFill>
              <a:schemeClr val="dk1"/>
            </a:solidFill>
            <a:prstDash val="solid"/>
            <a:miter lim="800000"/>
            <a:headEnd type="none" w="sm" len="sm"/>
            <a:tailEnd type="triangle" w="med" len="med"/>
          </a:ln>
        </p:spPr>
      </p:cxnSp>
      <p:sp>
        <p:nvSpPr>
          <p:cNvPr id="1182" name="Google Shape;1182;p25"/>
          <p:cNvSpPr txBox="1"/>
          <p:nvPr/>
        </p:nvSpPr>
        <p:spPr>
          <a:xfrm>
            <a:off x="708177" y="5890139"/>
            <a:ext cx="996432"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 "Movies/Videos"</a:t>
            </a:r>
            <a:endParaRPr/>
          </a:p>
        </p:txBody>
      </p:sp>
      <p:sp>
        <p:nvSpPr>
          <p:cNvPr id="1183" name="Google Shape;1183;p25"/>
          <p:cNvSpPr txBox="1"/>
          <p:nvPr/>
        </p:nvSpPr>
        <p:spPr>
          <a:xfrm>
            <a:off x="1497720" y="5890139"/>
            <a:ext cx="982332"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a category</a:t>
            </a:r>
            <a:endParaRPr/>
          </a:p>
        </p:txBody>
      </p:sp>
      <p:sp>
        <p:nvSpPr>
          <p:cNvPr id="1184" name="Google Shape;1184;p25"/>
          <p:cNvSpPr txBox="1"/>
          <p:nvPr/>
        </p:nvSpPr>
        <p:spPr>
          <a:xfrm>
            <a:off x="2271962" y="5890139"/>
            <a:ext cx="1036941"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 </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a video title</a:t>
            </a:r>
            <a:endParaRPr/>
          </a:p>
        </p:txBody>
      </p:sp>
      <p:sp>
        <p:nvSpPr>
          <p:cNvPr id="1185" name="Google Shape;1185;p25"/>
          <p:cNvSpPr txBox="1"/>
          <p:nvPr/>
        </p:nvSpPr>
        <p:spPr>
          <a:xfrm>
            <a:off x="3181796" y="5890139"/>
            <a:ext cx="731325"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 “Play”</a:t>
            </a:r>
            <a:endParaRPr/>
          </a:p>
        </p:txBody>
      </p:sp>
      <p:sp>
        <p:nvSpPr>
          <p:cNvPr id="1186" name="Google Shape;1186;p25"/>
          <p:cNvSpPr txBox="1"/>
          <p:nvPr/>
        </p:nvSpPr>
        <p:spPr>
          <a:xfrm>
            <a:off x="3959015" y="5890139"/>
            <a:ext cx="776193" cy="352661"/>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Select</a:t>
            </a:r>
            <a:endParaRPr/>
          </a:p>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a language</a:t>
            </a:r>
            <a:endParaRPr/>
          </a:p>
        </p:txBody>
      </p:sp>
      <p:sp>
        <p:nvSpPr>
          <p:cNvPr id="1187" name="Google Shape;1187;p25"/>
          <p:cNvSpPr txBox="1"/>
          <p:nvPr/>
        </p:nvSpPr>
        <p:spPr>
          <a:xfrm>
            <a:off x="705593" y="7033809"/>
            <a:ext cx="541916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a:solidFill>
                  <a:schemeClr val="dk1"/>
                </a:solidFill>
                <a:latin typeface="Arial"/>
                <a:ea typeface="Arial"/>
                <a:cs typeface="Arial"/>
                <a:sym typeface="Arial"/>
              </a:rPr>
              <a:t>.</a:t>
            </a:r>
            <a:r>
              <a:rPr lang="en-US" sz="1000">
                <a:solidFill>
                  <a:schemeClr val="dk1"/>
                </a:solidFill>
                <a:latin typeface="Arial"/>
                <a:ea typeface="Arial"/>
                <a:cs typeface="Arial"/>
                <a:sym typeface="Arial"/>
              </a:rPr>
              <a:t> </a:t>
            </a:r>
            <a:endParaRPr sz="1000">
              <a:solidFill>
                <a:schemeClr val="dk1"/>
              </a:solidFill>
              <a:latin typeface="Arial"/>
              <a:ea typeface="Arial"/>
              <a:cs typeface="Arial"/>
              <a:sym typeface="Arial"/>
            </a:endParaRPr>
          </a:p>
        </p:txBody>
      </p:sp>
      <p:sp>
        <p:nvSpPr>
          <p:cNvPr id="1188" name="Google Shape;1188;p25"/>
          <p:cNvSpPr txBox="1"/>
          <p:nvPr/>
        </p:nvSpPr>
        <p:spPr>
          <a:xfrm>
            <a:off x="622767" y="7138215"/>
            <a:ext cx="4768103" cy="38517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900">
                <a:solidFill>
                  <a:srgbClr val="FF0000"/>
                </a:solidFill>
                <a:latin typeface="Arial"/>
                <a:ea typeface="Arial"/>
                <a:cs typeface="Arial"/>
                <a:sym typeface="Arial"/>
              </a:rPr>
              <a:t>*We won’t be able to provide any photography or recording of screening your CF on the actual flight.</a:t>
            </a:r>
            <a:endParaRPr sz="900">
              <a:solidFill>
                <a:schemeClr val="dk1"/>
              </a:solidFill>
              <a:latin typeface="Arial"/>
              <a:ea typeface="Arial"/>
              <a:cs typeface="Arial"/>
              <a:sym typeface="Arial"/>
            </a:endParaRPr>
          </a:p>
        </p:txBody>
      </p:sp>
      <p:sp>
        <p:nvSpPr>
          <p:cNvPr id="1189" name="Google Shape;1189;p25"/>
          <p:cNvSpPr txBox="1"/>
          <p:nvPr/>
        </p:nvSpPr>
        <p:spPr>
          <a:xfrm>
            <a:off x="6178170" y="492663"/>
            <a:ext cx="4049486" cy="4154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50" b="1">
                <a:solidFill>
                  <a:schemeClr val="dk1"/>
                </a:solidFill>
                <a:latin typeface="Arial"/>
                <a:ea typeface="Arial"/>
                <a:cs typeface="Arial"/>
                <a:sym typeface="Arial"/>
              </a:rPr>
              <a:t>※Rate for this menu changes </a:t>
            </a:r>
            <a:endParaRPr/>
          </a:p>
          <a:p>
            <a:pPr marL="0" marR="0" lvl="0" indent="0" algn="r" rtl="0">
              <a:spcBef>
                <a:spcPts val="0"/>
              </a:spcBef>
              <a:spcAft>
                <a:spcPts val="0"/>
              </a:spcAft>
              <a:buNone/>
            </a:pPr>
            <a:r>
              <a:rPr lang="en-US" sz="1050" b="1">
                <a:solidFill>
                  <a:schemeClr val="dk1"/>
                </a:solidFill>
                <a:latin typeface="Arial"/>
                <a:ea typeface="Arial"/>
                <a:cs typeface="Arial"/>
                <a:sym typeface="Arial"/>
              </a:rPr>
              <a:t>on a regular basis.</a:t>
            </a:r>
            <a:endParaRPr/>
          </a:p>
        </p:txBody>
      </p:sp>
      <p:sp>
        <p:nvSpPr>
          <p:cNvPr id="2" name="Google Shape;950;p19">
            <a:extLst>
              <a:ext uri="{FF2B5EF4-FFF2-40B4-BE49-F238E27FC236}">
                <a16:creationId xmlns:a16="http://schemas.microsoft.com/office/drawing/2014/main" id="{FF643DDF-5A6D-F1D7-B29F-5AB7217D0BB9}"/>
              </a:ext>
            </a:extLst>
          </p:cNvPr>
          <p:cNvSpPr txBox="1"/>
          <p:nvPr/>
        </p:nvSpPr>
        <p:spPr>
          <a:xfrm>
            <a:off x="5472927" y="6500799"/>
            <a:ext cx="4624268" cy="1046400"/>
          </a:xfrm>
          <a:prstGeom prst="rect">
            <a:avLst/>
          </a:prstGeom>
          <a:noFill/>
          <a:ln>
            <a:noFill/>
          </a:ln>
        </p:spPr>
        <p:txBody>
          <a:bodyPr spcFirstLastPara="1" wrap="square" lIns="91425" tIns="45700" rIns="91425" bIns="45700" anchor="t" anchorCtr="0">
            <a:spAutoFit/>
          </a:bodyPr>
          <a:lstStyle/>
          <a:p>
            <a:pPr marL="84138" marR="0" lvl="0" indent="-84138" algn="l" rtl="0">
              <a:lnSpc>
                <a:spcPct val="110000"/>
              </a:lnSpc>
              <a:spcBef>
                <a:spcPts val="0"/>
              </a:spcBef>
              <a:spcAft>
                <a:spcPts val="0"/>
              </a:spcAft>
              <a:buNone/>
            </a:pPr>
            <a:r>
              <a:rPr lang="en-US" sz="1000" dirty="0">
                <a:solidFill>
                  <a:schemeClr val="dk1"/>
                </a:solidFill>
                <a:latin typeface="Arial"/>
                <a:ea typeface="Arial"/>
                <a:cs typeface="Arial"/>
                <a:sym typeface="Arial"/>
              </a:rPr>
              <a:t>*1</a:t>
            </a:r>
            <a:r>
              <a:rPr lang="ja-JP" altLang="en-US" sz="1000" dirty="0">
                <a:solidFill>
                  <a:schemeClr val="dk1"/>
                </a:solidFill>
              </a:rPr>
              <a:t>：</a:t>
            </a:r>
            <a:r>
              <a:rPr lang="en-US" sz="1000" dirty="0">
                <a:solidFill>
                  <a:schemeClr val="dk1"/>
                </a:solidFill>
                <a:latin typeface="Arial"/>
                <a:ea typeface="Arial"/>
                <a:cs typeface="Arial"/>
                <a:sym typeface="Arial"/>
              </a:rPr>
              <a:t>JAL Group monthly report average from April 2022-March2023.</a:t>
            </a:r>
            <a:endParaRPr dirty="0"/>
          </a:p>
          <a:p>
            <a:pPr marL="0" marR="0" lvl="0" indent="0" algn="l" rtl="0">
              <a:lnSpc>
                <a:spcPct val="130000"/>
              </a:lnSpc>
              <a:spcBef>
                <a:spcPts val="0"/>
              </a:spcBef>
              <a:spcAft>
                <a:spcPts val="0"/>
              </a:spcAft>
              <a:buNone/>
            </a:pPr>
            <a:r>
              <a:rPr lang="en-US" sz="1000" dirty="0">
                <a:solidFill>
                  <a:schemeClr val="dk1"/>
                </a:solidFill>
                <a:latin typeface="Arial"/>
                <a:ea typeface="Arial"/>
                <a:cs typeface="Arial"/>
                <a:sym typeface="Arial"/>
              </a:rPr>
              <a:t>*2</a:t>
            </a:r>
            <a:r>
              <a:rPr lang="ja-JP" altLang="en-US" sz="1000" dirty="0">
                <a:solidFill>
                  <a:schemeClr val="dk1"/>
                </a:solidFill>
              </a:rPr>
              <a:t>：</a:t>
            </a:r>
            <a:r>
              <a:rPr lang="en-US" altLang="ja-JP" sz="1000" u="none" strike="noStrike" cap="none" dirty="0">
                <a:latin typeface="Arial"/>
                <a:ea typeface="Arial"/>
                <a:cs typeface="Arial"/>
                <a:sym typeface="Arial"/>
              </a:rPr>
              <a:t>Total number of videos differs every month.</a:t>
            </a:r>
            <a:endParaRPr lang="en-US" altLang="ja-JP" sz="900" u="none" strike="noStrike" cap="none" dirty="0">
              <a:latin typeface="Arial"/>
              <a:ea typeface="Arial"/>
              <a:cs typeface="Arial"/>
              <a:sym typeface="Arial"/>
            </a:endParaRPr>
          </a:p>
          <a:p>
            <a:pPr marL="84138" marR="0" lvl="0" indent="-84138" algn="l" rtl="0">
              <a:lnSpc>
                <a:spcPct val="110000"/>
              </a:lnSpc>
              <a:spcBef>
                <a:spcPts val="300"/>
              </a:spcBef>
              <a:spcAft>
                <a:spcPts val="0"/>
              </a:spcAft>
              <a:buNone/>
            </a:pPr>
            <a:r>
              <a:rPr lang="en-US" sz="1000" dirty="0">
                <a:solidFill>
                  <a:schemeClr val="dk1"/>
                </a:solidFill>
                <a:latin typeface="Arial"/>
                <a:ea typeface="Arial"/>
                <a:cs typeface="Arial"/>
                <a:sym typeface="Arial"/>
              </a:rPr>
              <a:t>     Some video programs do not allow commercial screening. </a:t>
            </a:r>
            <a:endParaRPr dirty="0"/>
          </a:p>
          <a:p>
            <a:pPr marL="0" marR="0" lvl="0" indent="0" algn="l" rtl="0">
              <a:lnSpc>
                <a:spcPct val="110000"/>
              </a:lnSpc>
              <a:spcBef>
                <a:spcPts val="300"/>
              </a:spcBef>
              <a:spcAft>
                <a:spcPts val="0"/>
              </a:spcAft>
              <a:buNone/>
            </a:pPr>
            <a:r>
              <a:rPr lang="en-US" sz="1000" dirty="0">
                <a:solidFill>
                  <a:schemeClr val="dk1"/>
                </a:solidFill>
                <a:latin typeface="Arial"/>
                <a:ea typeface="Arial"/>
                <a:cs typeface="Arial"/>
                <a:sym typeface="Arial"/>
              </a:rPr>
              <a:t>*  When playing, fast-forwarding, or rewinding, a window (displaying fast-forward/rewind) will appear over about 1/3 of the screen for a few seconds.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26"/>
          <p:cNvSpPr txBox="1"/>
          <p:nvPr/>
        </p:nvSpPr>
        <p:spPr>
          <a:xfrm>
            <a:off x="548588" y="198721"/>
            <a:ext cx="7470156"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a:solidFill>
                  <a:schemeClr val="dk1"/>
                </a:solidFill>
                <a:latin typeface="Arial"/>
                <a:ea typeface="Arial"/>
                <a:cs typeface="Arial"/>
                <a:sym typeface="Arial"/>
              </a:rPr>
              <a:t>MATERIAL FORMAT for MAGAZINES</a:t>
            </a:r>
            <a:endParaRPr/>
          </a:p>
        </p:txBody>
      </p:sp>
      <p:sp>
        <p:nvSpPr>
          <p:cNvPr id="1195" name="Google Shape;1195;p26"/>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96" name="Google Shape;1196;p26"/>
          <p:cNvSpPr txBox="1"/>
          <p:nvPr/>
        </p:nvSpPr>
        <p:spPr>
          <a:xfrm rot="5400000">
            <a:off x="-517747" y="800889"/>
            <a:ext cx="1593387"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dirty="0">
                <a:solidFill>
                  <a:schemeClr val="lt1"/>
                </a:solidFill>
                <a:latin typeface="Arial"/>
                <a:ea typeface="Arial"/>
                <a:cs typeface="Arial"/>
                <a:sym typeface="Arial"/>
              </a:rPr>
              <a:t>Material Format</a:t>
            </a:r>
            <a:endParaRPr dirty="0"/>
          </a:p>
        </p:txBody>
      </p:sp>
      <p:sp>
        <p:nvSpPr>
          <p:cNvPr id="1197" name="Google Shape;1197;p2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17</a:t>
            </a:fld>
            <a:endParaRPr>
              <a:latin typeface="Arial"/>
              <a:ea typeface="Arial"/>
              <a:cs typeface="Arial"/>
              <a:sym typeface="Arial"/>
            </a:endParaRPr>
          </a:p>
        </p:txBody>
      </p:sp>
      <p:pic>
        <p:nvPicPr>
          <p:cNvPr id="1198" name="Google Shape;1198;p26"/>
          <p:cNvPicPr preferRelativeResize="0"/>
          <p:nvPr/>
        </p:nvPicPr>
        <p:blipFill rotWithShape="1">
          <a:blip r:embed="rId3">
            <a:alphaModFix/>
          </a:blip>
          <a:srcRect/>
          <a:stretch/>
        </p:blipFill>
        <p:spPr>
          <a:xfrm>
            <a:off x="706851" y="1475081"/>
            <a:ext cx="9697382" cy="5230519"/>
          </a:xfrm>
          <a:prstGeom prst="rect">
            <a:avLst/>
          </a:prstGeom>
          <a:noFill/>
          <a:ln>
            <a:noFill/>
          </a:ln>
        </p:spPr>
      </p:pic>
      <p:sp>
        <p:nvSpPr>
          <p:cNvPr id="1199" name="Google Shape;1199;p26"/>
          <p:cNvSpPr txBox="1"/>
          <p:nvPr/>
        </p:nvSpPr>
        <p:spPr>
          <a:xfrm>
            <a:off x="706851" y="762169"/>
            <a:ext cx="88683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Open Sans SemiBold"/>
                <a:ea typeface="Open Sans SemiBold"/>
                <a:cs typeface="Open Sans SemiBold"/>
                <a:sym typeface="Open Sans SemiBold"/>
              </a:rPr>
              <a:t>R</a:t>
            </a:r>
            <a:r>
              <a:rPr lang="en-US" sz="1800" b="0" i="0" u="none" strike="noStrike">
                <a:solidFill>
                  <a:srgbClr val="000000"/>
                </a:solidFill>
                <a:latin typeface="Open Sans SemiBold"/>
                <a:ea typeface="Open Sans SemiBold"/>
                <a:cs typeface="Open Sans SemiBold"/>
                <a:sym typeface="Open Sans SemiBold"/>
              </a:rPr>
              <a:t>efer below materia</a:t>
            </a:r>
            <a:r>
              <a:rPr lang="en-US" sz="1800">
                <a:solidFill>
                  <a:srgbClr val="000000"/>
                </a:solidFill>
                <a:latin typeface="Open Sans SemiBold"/>
                <a:ea typeface="Open Sans SemiBold"/>
                <a:cs typeface="Open Sans SemiBold"/>
                <a:sym typeface="Open Sans SemiBold"/>
              </a:rPr>
              <a:t>l </a:t>
            </a:r>
            <a:r>
              <a:rPr lang="en-US" sz="1800" b="0" i="0" u="none" strike="noStrike">
                <a:solidFill>
                  <a:srgbClr val="000000"/>
                </a:solidFill>
                <a:latin typeface="Open Sans SemiBold"/>
                <a:ea typeface="Open Sans SemiBold"/>
                <a:cs typeface="Open Sans SemiBold"/>
                <a:sym typeface="Open Sans SemiBold"/>
              </a:rPr>
              <a:t>format instructions when submitting printing data for </a:t>
            </a:r>
            <a:r>
              <a:rPr lang="en-US" sz="1800" b="0" i="0" u="none" strike="noStrike">
                <a:solidFill>
                  <a:srgbClr val="BB0000"/>
                </a:solidFill>
                <a:latin typeface="Open Sans SemiBold"/>
                <a:ea typeface="Open Sans SemiBold"/>
                <a:cs typeface="Open Sans SemiBold"/>
                <a:sym typeface="Open Sans SemiBold"/>
              </a:rPr>
              <a:t>SKYWARD</a:t>
            </a:r>
            <a:r>
              <a:rPr lang="en-US" sz="1800" b="0" i="0" u="none" strike="noStrike">
                <a:solidFill>
                  <a:srgbClr val="000000"/>
                </a:solidFill>
                <a:latin typeface="Open Sans SemiBold"/>
                <a:ea typeface="Open Sans SemiBold"/>
                <a:cs typeface="Open Sans SemiBold"/>
                <a:sym typeface="Open Sans SemiBold"/>
              </a:rPr>
              <a:t>, Full Page (FP) and Double Pages Spread (DPS) .</a:t>
            </a:r>
            <a:endParaRPr sz="105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27"/>
          <p:cNvSpPr txBox="1"/>
          <p:nvPr/>
        </p:nvSpPr>
        <p:spPr>
          <a:xfrm>
            <a:off x="548588" y="328995"/>
            <a:ext cx="7470156"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a:solidFill>
                  <a:schemeClr val="dk1"/>
                </a:solidFill>
                <a:latin typeface="Arial"/>
                <a:ea typeface="Arial"/>
                <a:cs typeface="Arial"/>
                <a:sym typeface="Arial"/>
              </a:rPr>
              <a:t>MATERIAL FORMAT for CF or Promotion Channels</a:t>
            </a:r>
            <a:endParaRPr/>
          </a:p>
        </p:txBody>
      </p:sp>
      <p:sp>
        <p:nvSpPr>
          <p:cNvPr id="1205" name="Google Shape;1205;p27"/>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06" name="Google Shape;1206;p27"/>
          <p:cNvSpPr txBox="1"/>
          <p:nvPr/>
        </p:nvSpPr>
        <p:spPr>
          <a:xfrm rot="5400000">
            <a:off x="-538528" y="821671"/>
            <a:ext cx="1634950"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dirty="0">
                <a:solidFill>
                  <a:schemeClr val="lt1"/>
                </a:solidFill>
                <a:latin typeface="Arial"/>
                <a:ea typeface="Arial"/>
                <a:cs typeface="Arial"/>
                <a:sym typeface="Arial"/>
              </a:rPr>
              <a:t>Material Format</a:t>
            </a:r>
            <a:endParaRPr dirty="0"/>
          </a:p>
        </p:txBody>
      </p:sp>
      <p:sp>
        <p:nvSpPr>
          <p:cNvPr id="1207" name="Google Shape;1207;p2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18</a:t>
            </a:fld>
            <a:endParaRPr>
              <a:latin typeface="Arial"/>
              <a:ea typeface="Arial"/>
              <a:cs typeface="Arial"/>
              <a:sym typeface="Arial"/>
            </a:endParaRPr>
          </a:p>
        </p:txBody>
      </p:sp>
      <p:pic>
        <p:nvPicPr>
          <p:cNvPr id="1208" name="Google Shape;1208;p27"/>
          <p:cNvPicPr preferRelativeResize="0"/>
          <p:nvPr/>
        </p:nvPicPr>
        <p:blipFill rotWithShape="1">
          <a:blip r:embed="rId3">
            <a:alphaModFix/>
          </a:blip>
          <a:srcRect/>
          <a:stretch/>
        </p:blipFill>
        <p:spPr>
          <a:xfrm>
            <a:off x="436288" y="1183269"/>
            <a:ext cx="9938763" cy="543216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28"/>
          <p:cNvSpPr txBox="1"/>
          <p:nvPr/>
        </p:nvSpPr>
        <p:spPr>
          <a:xfrm>
            <a:off x="1027053" y="787435"/>
            <a:ext cx="6275004"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a:solidFill>
                  <a:schemeClr val="dk1"/>
                </a:solidFill>
                <a:latin typeface="Arial"/>
                <a:ea typeface="Arial"/>
                <a:cs typeface="Arial"/>
                <a:sym typeface="Arial"/>
              </a:rPr>
              <a:t>Guidelines for advertisement submission (1)</a:t>
            </a:r>
            <a:endParaRPr/>
          </a:p>
        </p:txBody>
      </p:sp>
      <p:sp>
        <p:nvSpPr>
          <p:cNvPr id="1214" name="Google Shape;1214;p28"/>
          <p:cNvSpPr/>
          <p:nvPr/>
        </p:nvSpPr>
        <p:spPr>
          <a:xfrm>
            <a:off x="118470" y="99758"/>
            <a:ext cx="263236" cy="286920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5" name="Google Shape;1215;p28"/>
          <p:cNvSpPr txBox="1"/>
          <p:nvPr/>
        </p:nvSpPr>
        <p:spPr>
          <a:xfrm rot="5400000">
            <a:off x="-1156078" y="1393034"/>
            <a:ext cx="2870051"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a:solidFill>
                  <a:schemeClr val="lt1"/>
                </a:solidFill>
                <a:latin typeface="Arial"/>
                <a:ea typeface="Arial"/>
                <a:cs typeface="Arial"/>
                <a:sym typeface="Arial"/>
              </a:rPr>
              <a:t>Guidelines for advertisement submission</a:t>
            </a:r>
            <a:endParaRPr/>
          </a:p>
        </p:txBody>
      </p:sp>
      <p:sp>
        <p:nvSpPr>
          <p:cNvPr id="1216" name="Google Shape;1216;p28"/>
          <p:cNvSpPr txBox="1"/>
          <p:nvPr/>
        </p:nvSpPr>
        <p:spPr>
          <a:xfrm>
            <a:off x="3916508" y="2527296"/>
            <a:ext cx="2879033" cy="4848250"/>
          </a:xfrm>
          <a:prstGeom prst="rect">
            <a:avLst/>
          </a:prstGeom>
          <a:noFill/>
          <a:ln>
            <a:noFill/>
          </a:ln>
        </p:spPr>
        <p:txBody>
          <a:bodyPr spcFirstLastPara="1" wrap="square" lIns="91425" tIns="45700" rIns="91425" bIns="45700" anchor="t" anchorCtr="0">
            <a:spAutoFit/>
          </a:bodyPr>
          <a:lstStyle/>
          <a:p>
            <a:pPr marL="171450" marR="0" lvl="0" indent="-171450" algn="l" rtl="0">
              <a:lnSpc>
                <a:spcPct val="90000"/>
              </a:lnSpc>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Advertisements for which responsibility is unclear</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Advertisements with unclear content or purpose</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Advertisements that violate or may violate the relevant laws or regulations such as the Act against Unjustifiable Premiums and Misleading Presentations (e.g., "superlative" expressions), the Pharmaceutical Affairs Act (formerly the Pharmaceuticals Act), food labeling, and other related laws and industry guidelines.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False, exaggerated, or inaccurate information that may mislead the public</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Inappropriate expression involving comparisons with other companies to emphasize one's own superiority</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may discriminate or alienate people based on nationality, race, ethnicity, social status, position, region, occupation, gender, illness, disability, etc., infringe on privacy, or constitute sexual harassment or other violation of human rights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may be defamatory, libelous, or slanderous toward another company</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may damage the credibility of a business or obstruct business operations of another company</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antisocial, immoral, or otherwise disruptive</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violent or grotesque and offends public order and morals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fraudulent or involves bad business practices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misleading to readers because it is unscientific or superstitious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causes readers (viewers), including those on board an airplane, feel uneasy</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Unauthorized use of another party's name, photograph, discourse, trademark, symbol, copyright, patent, etc.</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with considerable risk of encouraging speculation, gambling, etc.</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may hinder the sound development of youth</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involved in judicial trials or disputes, or has the potential to become the subject of future legal disputes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with the purpose of political publicity or religious proselytizing</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intended to promote mail-order sales</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Content that is likely to damage the JAL Group brand or lower the quality of the magazine</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Expressions that, contrary to the facts, appear to imply that the JAL Group recommends or guarantees the advertiser or their product or service</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Advertisements that might disadvantage the JAL Group as a result of their publication</a:t>
            </a:r>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Other advertisements that the JAL Group deems inappropriate</a:t>
            </a:r>
            <a:endParaRPr/>
          </a:p>
          <a:p>
            <a:pPr marL="171450" marR="0" lvl="0" indent="-130175" algn="l" rtl="0">
              <a:lnSpc>
                <a:spcPct val="90000"/>
              </a:lnSpc>
              <a:spcBef>
                <a:spcPts val="250"/>
              </a:spcBef>
              <a:spcAft>
                <a:spcPts val="0"/>
              </a:spcAft>
              <a:buClr>
                <a:srgbClr val="CB0003"/>
              </a:buClr>
              <a:buSzPts val="650"/>
              <a:buFont typeface="Noto Sans Symbols"/>
              <a:buNone/>
            </a:pPr>
            <a:endParaRPr sz="650">
              <a:solidFill>
                <a:schemeClr val="dk1"/>
              </a:solidFill>
              <a:latin typeface="Arial"/>
              <a:ea typeface="Arial"/>
              <a:cs typeface="Arial"/>
              <a:sym typeface="Arial"/>
            </a:endParaRPr>
          </a:p>
        </p:txBody>
      </p:sp>
      <p:sp>
        <p:nvSpPr>
          <p:cNvPr id="1217" name="Google Shape;1217;p28"/>
          <p:cNvSpPr/>
          <p:nvPr/>
        </p:nvSpPr>
        <p:spPr>
          <a:xfrm>
            <a:off x="6961517" y="1520410"/>
            <a:ext cx="2783765" cy="38958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218" name="Google Shape;1218;p28"/>
          <p:cNvSpPr/>
          <p:nvPr/>
        </p:nvSpPr>
        <p:spPr>
          <a:xfrm>
            <a:off x="962162" y="1520410"/>
            <a:ext cx="2783765" cy="38958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9" name="Google Shape;1219;p28"/>
          <p:cNvSpPr/>
          <p:nvPr/>
        </p:nvSpPr>
        <p:spPr>
          <a:xfrm>
            <a:off x="3954024" y="1520410"/>
            <a:ext cx="2783765" cy="38958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220" name="Google Shape;1220;p28"/>
          <p:cNvSpPr txBox="1"/>
          <p:nvPr/>
        </p:nvSpPr>
        <p:spPr>
          <a:xfrm>
            <a:off x="3983329" y="1522755"/>
            <a:ext cx="2712944" cy="38724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1050" b="1">
                <a:solidFill>
                  <a:schemeClr val="lt1"/>
                </a:solidFill>
                <a:latin typeface="Arial"/>
                <a:ea typeface="Arial"/>
                <a:cs typeface="Arial"/>
                <a:sym typeface="Arial"/>
              </a:rPr>
              <a:t>Notes regarding advertisement expression</a:t>
            </a:r>
            <a:endParaRPr/>
          </a:p>
        </p:txBody>
      </p:sp>
      <p:sp>
        <p:nvSpPr>
          <p:cNvPr id="1221" name="Google Shape;1221;p28"/>
          <p:cNvSpPr txBox="1"/>
          <p:nvPr/>
        </p:nvSpPr>
        <p:spPr>
          <a:xfrm>
            <a:off x="3913048" y="1915274"/>
            <a:ext cx="2698164" cy="5942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Please note the following standards regarding advertising expression. Expressions or content that do not meet these standards will not be published.</a:t>
            </a:r>
            <a:endParaRPr/>
          </a:p>
          <a:p>
            <a:pPr marL="0" marR="0" lvl="0" indent="0" algn="l" rtl="0">
              <a:spcBef>
                <a:spcPts val="0"/>
              </a:spcBef>
              <a:spcAft>
                <a:spcPts val="0"/>
              </a:spcAft>
              <a:buNone/>
            </a:pPr>
            <a:r>
              <a:rPr lang="en-US" sz="800">
                <a:solidFill>
                  <a:schemeClr val="dk1"/>
                </a:solidFill>
                <a:latin typeface="Arial"/>
                <a:ea typeface="Arial"/>
                <a:cs typeface="Arial"/>
                <a:sym typeface="Arial"/>
              </a:rPr>
              <a:t>Your understanding is appreciated.</a:t>
            </a:r>
            <a:endParaRPr/>
          </a:p>
        </p:txBody>
      </p:sp>
      <p:sp>
        <p:nvSpPr>
          <p:cNvPr id="1222" name="Google Shape;1222;p28"/>
          <p:cNvSpPr txBox="1"/>
          <p:nvPr/>
        </p:nvSpPr>
        <p:spPr>
          <a:xfrm>
            <a:off x="915227" y="1915274"/>
            <a:ext cx="28272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Please be advised of the following items when making submissions to this media program, due to the nature of the JAL in-flight environment.</a:t>
            </a:r>
            <a:endParaRPr/>
          </a:p>
        </p:txBody>
      </p:sp>
      <p:sp>
        <p:nvSpPr>
          <p:cNvPr id="1223" name="Google Shape;1223;p28"/>
          <p:cNvSpPr txBox="1"/>
          <p:nvPr/>
        </p:nvSpPr>
        <p:spPr>
          <a:xfrm>
            <a:off x="961170" y="2521456"/>
            <a:ext cx="2773702" cy="4769126"/>
          </a:xfrm>
          <a:prstGeom prst="rect">
            <a:avLst/>
          </a:prstGeom>
          <a:noFill/>
          <a:ln>
            <a:noFill/>
          </a:ln>
        </p:spPr>
        <p:txBody>
          <a:bodyPr spcFirstLastPara="1" wrap="square" lIns="91425" tIns="45700" rIns="91425" bIns="45700" anchor="t" anchorCtr="0">
            <a:spAutoFit/>
          </a:bodyPr>
          <a:lstStyle/>
          <a:p>
            <a:pPr marL="171450" marR="0" lvl="0" indent="-171450" algn="l" rtl="0">
              <a:lnSpc>
                <a:spcPct val="110000"/>
              </a:lnSpc>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For all media submissions, we carry out screenings of the company, products, and expression (ad content).</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Advertisements that compete with the sales activities of the JAL Group and its affiliates (including information on airlines outside the JAL Group) may be rejected.</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Because JAL Media is part of customer service provided by an airline to its customers, we reserve the right to reject content or visuals that might cause anxiety, discomfort, or disadvantage to our customers.</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There are various conditions that must be compiled with in accordance with the Airports Act and the Civil Aeronautics Act with regard to advertising media and services provided in restricted areas of airports and on board aircraft. 　　</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Please inquire separately regarding restrictions on the types of businesses and products that may be advertised.</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In addition, please consult with us regarding the content of your advertisement at the production stage.</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Please note that media services may become unavailable  due to unavoidable circumstances such as inclement weather and force majeure, .</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Please note that the start and end dates of publication and screening may be moved forward or backward due to various circumstances such as aircraft availability. Routes and  cabin classes can not be specified for ad placements, except for the domestic flight new aircraft menu and part of the ZIPAIR menu.</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For advertisement submissions for all media, there is no limit of one company per industry.</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No refunds or rate reductions will be given in the event of flight cancellations or reductions due to force majeure and other unavoidable circumstance. </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As a general rule, cancellations will not be accepted after an application has been submitted. </a:t>
            </a:r>
            <a:br>
              <a:rPr lang="en-US" sz="650">
                <a:solidFill>
                  <a:schemeClr val="dk1"/>
                </a:solidFill>
                <a:latin typeface="Arial"/>
                <a:ea typeface="Arial"/>
                <a:cs typeface="Arial"/>
                <a:sym typeface="Arial"/>
              </a:rPr>
            </a:br>
            <a:r>
              <a:rPr lang="en-US" sz="650">
                <a:solidFill>
                  <a:schemeClr val="dk1"/>
                </a:solidFill>
                <a:latin typeface="Arial"/>
                <a:ea typeface="Arial"/>
                <a:cs typeface="Arial"/>
                <a:sym typeface="Arial"/>
              </a:rPr>
              <a:t>In the event of cancellation, a cancellation fee will be charged.</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The first transaction for each customer must be paid in advance.</a:t>
            </a:r>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These media are offered on a term contract. No additional charges, refunds, or rate reductions will be made due to an increase or decrease in the number of flights operating.　　</a:t>
            </a:r>
            <a:endParaRPr sz="650">
              <a:solidFill>
                <a:schemeClr val="dk1"/>
              </a:solidFill>
              <a:latin typeface="Arial"/>
              <a:ea typeface="Arial"/>
              <a:cs typeface="Arial"/>
              <a:sym typeface="Arial"/>
            </a:endParaRPr>
          </a:p>
        </p:txBody>
      </p:sp>
      <p:grpSp>
        <p:nvGrpSpPr>
          <p:cNvPr id="1224" name="Google Shape;1224;p28"/>
          <p:cNvGrpSpPr/>
          <p:nvPr/>
        </p:nvGrpSpPr>
        <p:grpSpPr>
          <a:xfrm>
            <a:off x="6956941" y="1911228"/>
            <a:ext cx="2982858" cy="869844"/>
            <a:chOff x="6966970" y="1911228"/>
            <a:chExt cx="2982858" cy="869844"/>
          </a:xfrm>
        </p:grpSpPr>
        <p:sp>
          <p:nvSpPr>
            <p:cNvPr id="1225" name="Google Shape;1225;p28"/>
            <p:cNvSpPr txBox="1"/>
            <p:nvPr/>
          </p:nvSpPr>
          <p:spPr>
            <a:xfrm>
              <a:off x="6966970" y="1911228"/>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900">
                  <a:solidFill>
                    <a:schemeClr val="dk1"/>
                  </a:solidFill>
                  <a:latin typeface="Arial"/>
                  <a:ea typeface="Arial"/>
                  <a:cs typeface="Arial"/>
                  <a:sym typeface="Arial"/>
                </a:rPr>
                <a:t>Points to keep in mind when reserving an ad space</a:t>
              </a:r>
              <a:endParaRPr/>
            </a:p>
          </p:txBody>
        </p:sp>
        <p:sp>
          <p:nvSpPr>
            <p:cNvPr id="1226" name="Google Shape;1226;p28"/>
            <p:cNvSpPr txBox="1"/>
            <p:nvPr/>
          </p:nvSpPr>
          <p:spPr>
            <a:xfrm>
              <a:off x="6966970" y="2150130"/>
              <a:ext cx="2783766" cy="630942"/>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Except for special pages such as the cover page, and pages facing articles, you can not specify ad page designations.</a:t>
              </a:r>
              <a:endParaRPr/>
            </a:p>
            <a:p>
              <a:pPr marL="171450" marR="0" lvl="0" indent="-17145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If you do not specify an article-facing space, your advertisement may be placed facing another advertising. </a:t>
              </a:r>
              <a:br>
                <a:rPr lang="en-US" sz="650">
                  <a:solidFill>
                    <a:schemeClr val="dk1"/>
                  </a:solidFill>
                  <a:latin typeface="Arial"/>
                  <a:ea typeface="Arial"/>
                  <a:cs typeface="Arial"/>
                  <a:sym typeface="Arial"/>
                </a:rPr>
              </a:br>
              <a:r>
                <a:rPr lang="en-US" sz="650">
                  <a:solidFill>
                    <a:schemeClr val="dk1"/>
                  </a:solidFill>
                  <a:latin typeface="Arial"/>
                  <a:ea typeface="Arial"/>
                  <a:cs typeface="Arial"/>
                  <a:sym typeface="Arial"/>
                </a:rPr>
                <a:t>Your understanding is appreciated.</a:t>
              </a:r>
              <a:endParaRPr/>
            </a:p>
          </p:txBody>
        </p:sp>
      </p:grpSp>
      <p:grpSp>
        <p:nvGrpSpPr>
          <p:cNvPr id="1227" name="Google Shape;1227;p28"/>
          <p:cNvGrpSpPr/>
          <p:nvPr/>
        </p:nvGrpSpPr>
        <p:grpSpPr>
          <a:xfrm>
            <a:off x="6956940" y="2926601"/>
            <a:ext cx="2982859" cy="1679104"/>
            <a:chOff x="6966969" y="2891134"/>
            <a:chExt cx="2982859" cy="1679104"/>
          </a:xfrm>
        </p:grpSpPr>
        <p:sp>
          <p:nvSpPr>
            <p:cNvPr id="1228" name="Google Shape;1228;p28"/>
            <p:cNvSpPr txBox="1"/>
            <p:nvPr/>
          </p:nvSpPr>
          <p:spPr>
            <a:xfrm>
              <a:off x="6966970" y="2891134"/>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900">
                  <a:solidFill>
                    <a:schemeClr val="dk1"/>
                  </a:solidFill>
                  <a:latin typeface="Arial"/>
                  <a:ea typeface="Arial"/>
                  <a:cs typeface="Arial"/>
                  <a:sym typeface="Arial"/>
                </a:rPr>
                <a:t>Notes on advertisement productions</a:t>
              </a:r>
              <a:endParaRPr/>
            </a:p>
          </p:txBody>
        </p:sp>
        <p:sp>
          <p:nvSpPr>
            <p:cNvPr id="1229" name="Google Shape;1229;p28"/>
            <p:cNvSpPr txBox="1"/>
            <p:nvPr/>
          </p:nvSpPr>
          <p:spPr>
            <a:xfrm>
              <a:off x="6966969" y="3130036"/>
              <a:ext cx="2982857" cy="1440202"/>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For four-color combinations (including images), please ensure that the total value of the four CMYK plates is 320% or less.</a:t>
              </a:r>
              <a:endParaRPr/>
            </a:p>
            <a:p>
              <a:pPr marL="171450" marR="0" lvl="0" indent="-17145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Special colors cannot be used.</a:t>
              </a:r>
              <a:endParaRPr/>
            </a:p>
            <a:p>
              <a:pPr marL="171450" marR="0" lvl="0" indent="-17145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The final trim sizes are as follows. </a:t>
              </a:r>
              <a:br>
                <a:rPr lang="en-US" sz="650">
                  <a:solidFill>
                    <a:schemeClr val="dk1"/>
                  </a:solidFill>
                  <a:latin typeface="Arial"/>
                  <a:ea typeface="Arial"/>
                  <a:cs typeface="Arial"/>
                  <a:sym typeface="Arial"/>
                </a:rPr>
              </a:br>
              <a:r>
                <a:rPr lang="en-US" sz="650">
                  <a:solidFill>
                    <a:schemeClr val="dk1"/>
                  </a:solidFill>
                  <a:latin typeface="Arial"/>
                  <a:ea typeface="Arial"/>
                  <a:cs typeface="Arial"/>
                  <a:sym typeface="Arial"/>
                </a:rPr>
                <a:t>SKYWARD (interior page: 280mm (height) x horizontal 210 mm (width), Outside back cover: 280mm (height) x 200mm (width)</a:t>
              </a:r>
              <a:endParaRPr/>
            </a:p>
            <a:p>
              <a:pPr marL="171450" marR="0" lvl="0" indent="-17145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Please keep logos, company names, copy, etc. at least 10mm inside the final trim line. Please leave at least 3mm of bleed area on each side.</a:t>
              </a:r>
              <a:endParaRPr/>
            </a:p>
            <a:p>
              <a:pPr marL="171450" marR="0" lvl="0" indent="-17145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As a general rule, we do not provide color proofs.</a:t>
              </a:r>
              <a:endParaRPr/>
            </a:p>
            <a:p>
              <a:pPr marL="171450" marR="0" lvl="0" indent="-171450" algn="l" rtl="0">
                <a:lnSpc>
                  <a:spcPct val="135000"/>
                </a:lnSpc>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We will accept submissions from overseas on the condition that the printing finish is left to our discretion.</a:t>
              </a:r>
              <a:endParaRPr/>
            </a:p>
          </p:txBody>
        </p:sp>
      </p:grpSp>
      <p:grpSp>
        <p:nvGrpSpPr>
          <p:cNvPr id="1230" name="Google Shape;1230;p28"/>
          <p:cNvGrpSpPr/>
          <p:nvPr/>
        </p:nvGrpSpPr>
        <p:grpSpPr>
          <a:xfrm>
            <a:off x="6956941" y="4887233"/>
            <a:ext cx="2982858" cy="731345"/>
            <a:chOff x="6966970" y="5070686"/>
            <a:chExt cx="2982858" cy="731345"/>
          </a:xfrm>
        </p:grpSpPr>
        <p:sp>
          <p:nvSpPr>
            <p:cNvPr id="1231" name="Google Shape;1231;p28"/>
            <p:cNvSpPr txBox="1"/>
            <p:nvPr/>
          </p:nvSpPr>
          <p:spPr>
            <a:xfrm>
              <a:off x="6966970" y="5070686"/>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900">
                  <a:solidFill>
                    <a:schemeClr val="dk1"/>
                  </a:solidFill>
                  <a:latin typeface="Arial"/>
                  <a:ea typeface="Arial"/>
                  <a:cs typeface="Arial"/>
                  <a:sym typeface="Arial"/>
                </a:rPr>
                <a:t>Submission Format</a:t>
              </a:r>
              <a:endParaRPr/>
            </a:p>
          </p:txBody>
        </p:sp>
        <p:sp>
          <p:nvSpPr>
            <p:cNvPr id="1232" name="Google Shape;1232;p28"/>
            <p:cNvSpPr txBox="1"/>
            <p:nvPr/>
          </p:nvSpPr>
          <p:spPr>
            <a:xfrm>
              <a:off x="6966970" y="5309588"/>
              <a:ext cx="2835034"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As a general rule, J-PDF manuscripts only (JMPA Color 2018 compliant) J-PDF: JMPA Color compliant; Illustrator CS2 or higher; InDesign CS4 or higher; Acrobat Professional 9 or higher</a:t>
              </a:r>
              <a:br>
                <a:rPr lang="en-US" sz="650">
                  <a:solidFill>
                    <a:schemeClr val="dk1"/>
                  </a:solidFill>
                  <a:latin typeface="Arial"/>
                  <a:ea typeface="Arial"/>
                  <a:cs typeface="Arial"/>
                  <a:sym typeface="Arial"/>
                </a:rPr>
              </a:br>
              <a:r>
                <a:rPr lang="en-US" sz="650">
                  <a:solidFill>
                    <a:schemeClr val="dk1"/>
                  </a:solidFill>
                  <a:latin typeface="Arial"/>
                  <a:ea typeface="Arial"/>
                  <a:cs typeface="Arial"/>
                  <a:sym typeface="Arial"/>
                </a:rPr>
                <a:t>*Please lower the version if produced in CC2019.</a:t>
              </a:r>
              <a:endParaRPr/>
            </a:p>
          </p:txBody>
        </p:sp>
      </p:grpSp>
      <p:grpSp>
        <p:nvGrpSpPr>
          <p:cNvPr id="1233" name="Google Shape;1233;p28"/>
          <p:cNvGrpSpPr/>
          <p:nvPr/>
        </p:nvGrpSpPr>
        <p:grpSpPr>
          <a:xfrm>
            <a:off x="6956941" y="5902606"/>
            <a:ext cx="2982858" cy="808289"/>
            <a:chOff x="6966970" y="6000236"/>
            <a:chExt cx="2982858" cy="808289"/>
          </a:xfrm>
        </p:grpSpPr>
        <p:sp>
          <p:nvSpPr>
            <p:cNvPr id="1234" name="Google Shape;1234;p28"/>
            <p:cNvSpPr txBox="1"/>
            <p:nvPr/>
          </p:nvSpPr>
          <p:spPr>
            <a:xfrm>
              <a:off x="6966970" y="6000236"/>
              <a:ext cx="2982858"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900">
                  <a:solidFill>
                    <a:schemeClr val="dk1"/>
                  </a:solidFill>
                  <a:latin typeface="Arial"/>
                  <a:ea typeface="Arial"/>
                  <a:cs typeface="Arial"/>
                  <a:sym typeface="Arial"/>
                </a:rPr>
                <a:t>Submission Content</a:t>
              </a:r>
              <a:endParaRPr/>
            </a:p>
          </p:txBody>
        </p:sp>
        <p:sp>
          <p:nvSpPr>
            <p:cNvPr id="1235" name="Google Shape;1235;p28"/>
            <p:cNvSpPr txBox="1"/>
            <p:nvPr/>
          </p:nvSpPr>
          <p:spPr>
            <a:xfrm>
              <a:off x="6966970" y="6239138"/>
              <a:ext cx="2835034" cy="569387"/>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(1) Material data</a:t>
              </a:r>
              <a:br>
                <a:rPr lang="en-US" sz="650">
                  <a:solidFill>
                    <a:schemeClr val="dk1"/>
                  </a:solidFill>
                  <a:latin typeface="Arial"/>
                  <a:ea typeface="Arial"/>
                  <a:cs typeface="Arial"/>
                  <a:sym typeface="Arial"/>
                </a:rPr>
              </a:br>
              <a:r>
                <a:rPr lang="en-US" sz="650">
                  <a:solidFill>
                    <a:schemeClr val="dk1"/>
                  </a:solidFill>
                  <a:latin typeface="Arial"/>
                  <a:ea typeface="Arial"/>
                  <a:cs typeface="Arial"/>
                  <a:sym typeface="Arial"/>
                </a:rPr>
                <a:t>* Please submit by data document transmission </a:t>
              </a:r>
              <a:endParaRPr/>
            </a:p>
            <a:p>
              <a:pPr marL="228600" marR="0" lvl="0" indent="-22860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(2) PDF specifications</a:t>
              </a:r>
              <a:endParaRPr/>
            </a:p>
            <a:p>
              <a:pPr marL="228600" marR="0" lvl="0" indent="-228600" algn="l" rtl="0">
                <a:spcBef>
                  <a:spcPts val="300"/>
                </a:spcBef>
                <a:spcAft>
                  <a:spcPts val="0"/>
                </a:spcAft>
                <a:buClr>
                  <a:srgbClr val="CB0003"/>
                </a:buClr>
                <a:buSzPts val="650"/>
                <a:buFont typeface="Noto Sans Symbols"/>
                <a:buChar char="●"/>
              </a:pPr>
              <a:r>
                <a:rPr lang="en-US" sz="650">
                  <a:solidFill>
                    <a:schemeClr val="dk1"/>
                  </a:solidFill>
                  <a:latin typeface="Arial"/>
                  <a:ea typeface="Arial"/>
                  <a:cs typeface="Arial"/>
                  <a:sym typeface="Arial"/>
                </a:rPr>
                <a:t>(3) Pre-flight report</a:t>
              </a:r>
              <a:endParaRPr/>
            </a:p>
          </p:txBody>
        </p:sp>
      </p:grpSp>
      <p:cxnSp>
        <p:nvCxnSpPr>
          <p:cNvPr id="1236" name="Google Shape;1236;p28"/>
          <p:cNvCxnSpPr/>
          <p:nvPr/>
        </p:nvCxnSpPr>
        <p:spPr>
          <a:xfrm>
            <a:off x="1053709" y="2479915"/>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237" name="Google Shape;1237;p28"/>
          <p:cNvCxnSpPr/>
          <p:nvPr/>
        </p:nvCxnSpPr>
        <p:spPr>
          <a:xfrm>
            <a:off x="4052341" y="2479915"/>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238" name="Google Shape;1238;p28"/>
          <p:cNvCxnSpPr/>
          <p:nvPr/>
        </p:nvCxnSpPr>
        <p:spPr>
          <a:xfrm>
            <a:off x="7070480" y="2853870"/>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239" name="Google Shape;1239;p28"/>
          <p:cNvCxnSpPr/>
          <p:nvPr/>
        </p:nvCxnSpPr>
        <p:spPr>
          <a:xfrm>
            <a:off x="7070480" y="4879444"/>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1240" name="Google Shape;1240;p28"/>
          <p:cNvCxnSpPr/>
          <p:nvPr/>
        </p:nvCxnSpPr>
        <p:spPr>
          <a:xfrm>
            <a:off x="7070480" y="5852626"/>
            <a:ext cx="2628000" cy="0"/>
          </a:xfrm>
          <a:prstGeom prst="straightConnector1">
            <a:avLst/>
          </a:prstGeom>
          <a:noFill/>
          <a:ln w="9525" cap="flat" cmpd="sng">
            <a:solidFill>
              <a:schemeClr val="dk1"/>
            </a:solidFill>
            <a:prstDash val="solid"/>
            <a:miter lim="800000"/>
            <a:headEnd type="none" w="sm" len="sm"/>
            <a:tailEnd type="none" w="sm" len="sm"/>
          </a:ln>
        </p:spPr>
      </p:cxnSp>
      <p:sp>
        <p:nvSpPr>
          <p:cNvPr id="1241" name="Google Shape;1241;p28"/>
          <p:cNvSpPr txBox="1"/>
          <p:nvPr/>
        </p:nvSpPr>
        <p:spPr>
          <a:xfrm>
            <a:off x="968766" y="1522755"/>
            <a:ext cx="2712943" cy="38724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1050" b="1">
                <a:solidFill>
                  <a:schemeClr val="lt1"/>
                </a:solidFill>
                <a:latin typeface="Arial"/>
                <a:ea typeface="Arial"/>
                <a:cs typeface="Arial"/>
                <a:sym typeface="Arial"/>
              </a:rPr>
              <a:t>Overview of common standards for advertisement media submission </a:t>
            </a:r>
            <a:endParaRPr/>
          </a:p>
        </p:txBody>
      </p:sp>
      <p:sp>
        <p:nvSpPr>
          <p:cNvPr id="1242" name="Google Shape;1242;p28"/>
          <p:cNvSpPr txBox="1"/>
          <p:nvPr/>
        </p:nvSpPr>
        <p:spPr>
          <a:xfrm>
            <a:off x="6988582" y="1522754"/>
            <a:ext cx="2712944" cy="38068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1050" b="1">
                <a:solidFill>
                  <a:schemeClr val="lt1"/>
                </a:solidFill>
                <a:latin typeface="Arial"/>
                <a:ea typeface="Arial"/>
                <a:cs typeface="Arial"/>
                <a:sym typeface="Arial"/>
              </a:rPr>
              <a:t>Common to all print media</a:t>
            </a:r>
            <a:endParaRPr/>
          </a:p>
        </p:txBody>
      </p:sp>
      <p:sp>
        <p:nvSpPr>
          <p:cNvPr id="1243" name="Google Shape;1243;p2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19</a:t>
            </a:fld>
            <a:endParaRPr>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Google Shape;41;p2"/>
          <p:cNvPicPr preferRelativeResize="0"/>
          <p:nvPr/>
        </p:nvPicPr>
        <p:blipFill rotWithShape="1">
          <a:blip r:embed="rId3">
            <a:alphaModFix/>
          </a:blip>
          <a:srcRect/>
          <a:stretch/>
        </p:blipFill>
        <p:spPr>
          <a:xfrm>
            <a:off x="0" y="0"/>
            <a:ext cx="10691343" cy="7559675"/>
          </a:xfrm>
          <a:prstGeom prst="rect">
            <a:avLst/>
          </a:prstGeom>
          <a:noFill/>
          <a:ln>
            <a:noFill/>
          </a:ln>
        </p:spPr>
      </p:pic>
      <p:pic>
        <p:nvPicPr>
          <p:cNvPr id="42" name="Google Shape;42;p2"/>
          <p:cNvPicPr preferRelativeResize="0"/>
          <p:nvPr/>
        </p:nvPicPr>
        <p:blipFill rotWithShape="1">
          <a:blip r:embed="rId4">
            <a:alphaModFix/>
          </a:blip>
          <a:srcRect/>
          <a:stretch/>
        </p:blipFill>
        <p:spPr>
          <a:xfrm>
            <a:off x="-1" y="0"/>
            <a:ext cx="10691343" cy="7559676"/>
          </a:xfrm>
          <a:prstGeom prst="rect">
            <a:avLst/>
          </a:prstGeom>
          <a:noFill/>
          <a:ln>
            <a:noFill/>
          </a:ln>
        </p:spPr>
      </p:pic>
      <p:sp>
        <p:nvSpPr>
          <p:cNvPr id="43" name="Google Shape;43;p2"/>
          <p:cNvSpPr/>
          <p:nvPr/>
        </p:nvSpPr>
        <p:spPr>
          <a:xfrm>
            <a:off x="5340302" y="3754489"/>
            <a:ext cx="4834614" cy="2964988"/>
          </a:xfrm>
          <a:prstGeom prst="rect">
            <a:avLst/>
          </a:pr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4" name="Google Shape;44;p2"/>
          <p:cNvSpPr txBox="1"/>
          <p:nvPr/>
        </p:nvSpPr>
        <p:spPr>
          <a:xfrm>
            <a:off x="5590689" y="3764637"/>
            <a:ext cx="4841186" cy="73956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3200" b="1" i="0" u="none" strike="noStrike" cap="none" dirty="0">
                <a:solidFill>
                  <a:schemeClr val="lt1"/>
                </a:solidFill>
                <a:latin typeface="Arial"/>
                <a:ea typeface="Arial"/>
                <a:cs typeface="Arial"/>
                <a:sym typeface="Arial"/>
              </a:rPr>
              <a:t>JAL Group</a:t>
            </a:r>
            <a:endParaRPr dirty="0"/>
          </a:p>
        </p:txBody>
      </p:sp>
      <p:sp>
        <p:nvSpPr>
          <p:cNvPr id="45" name="Google Shape;45;p2"/>
          <p:cNvSpPr txBox="1"/>
          <p:nvPr/>
        </p:nvSpPr>
        <p:spPr>
          <a:xfrm>
            <a:off x="5600239" y="3518680"/>
            <a:ext cx="4811426" cy="30469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50" b="0" i="0" u="none" strike="noStrike" cap="none" dirty="0">
                <a:solidFill>
                  <a:srgbClr val="D3C25A"/>
                </a:solidFill>
                <a:latin typeface="Arial"/>
                <a:ea typeface="Arial"/>
                <a:cs typeface="Arial"/>
                <a:sym typeface="Arial"/>
              </a:rPr>
              <a:t> JAPAN AIRLINES GROUP  </a:t>
            </a:r>
            <a:endParaRPr dirty="0"/>
          </a:p>
        </p:txBody>
      </p:sp>
      <p:sp>
        <p:nvSpPr>
          <p:cNvPr id="46" name="Google Shape;46;p2"/>
          <p:cNvSpPr txBox="1"/>
          <p:nvPr/>
        </p:nvSpPr>
        <p:spPr>
          <a:xfrm>
            <a:off x="5557887" y="4444494"/>
            <a:ext cx="4722763" cy="227904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400" b="0" i="0" u="none" strike="noStrike" cap="none" dirty="0">
                <a:solidFill>
                  <a:schemeClr val="lt1"/>
                </a:solidFill>
                <a:latin typeface="Arial"/>
                <a:ea typeface="Arial"/>
                <a:cs typeface="Arial"/>
                <a:sym typeface="Arial"/>
              </a:rPr>
              <a:t>The JAL Group Network Spans the Globe. </a:t>
            </a:r>
            <a:br>
              <a:rPr lang="en-US" sz="1400" b="0" i="0" u="none" strike="noStrike" cap="none" dirty="0">
                <a:solidFill>
                  <a:schemeClr val="lt1"/>
                </a:solidFill>
                <a:latin typeface="Arial"/>
                <a:ea typeface="Arial"/>
                <a:cs typeface="Arial"/>
                <a:sym typeface="Arial"/>
              </a:rPr>
            </a:br>
            <a:r>
              <a:rPr lang="en-US" sz="1400" b="0" i="0" u="none" strike="noStrike" cap="none" dirty="0">
                <a:solidFill>
                  <a:schemeClr val="lt1"/>
                </a:solidFill>
                <a:latin typeface="Arial"/>
                <a:ea typeface="Arial"/>
                <a:cs typeface="Arial"/>
                <a:sym typeface="Arial"/>
              </a:rPr>
              <a:t>We offer a variety of advertising media for more than 30.10 million* annual passengers on domestic flights and more than 4.34 million annual passengers on international flights who fly with the JAL Group.</a:t>
            </a:r>
            <a:endParaRPr dirty="0"/>
          </a:p>
          <a:p>
            <a:pPr marL="0" marR="0" lvl="0" indent="0" algn="l" rtl="0">
              <a:lnSpc>
                <a:spcPct val="145000"/>
              </a:lnSpc>
              <a:spcBef>
                <a:spcPts val="0"/>
              </a:spcBef>
              <a:spcAft>
                <a:spcPts val="0"/>
              </a:spcAft>
              <a:buNone/>
            </a:pPr>
            <a:r>
              <a:rPr lang="en-US" sz="1400" b="0" i="0" u="none" strike="noStrike" cap="none" dirty="0">
                <a:solidFill>
                  <a:schemeClr val="lt1"/>
                </a:solidFill>
                <a:latin typeface="Arial"/>
                <a:ea typeface="Arial"/>
                <a:cs typeface="Arial"/>
                <a:sym typeface="Arial"/>
              </a:rPr>
              <a:t>Please take advantage of our advertising media as part of your company's promotional activities.</a:t>
            </a:r>
            <a:endParaRPr dirty="0"/>
          </a:p>
        </p:txBody>
      </p:sp>
      <p:sp>
        <p:nvSpPr>
          <p:cNvPr id="47" name="Google Shape;47;p2"/>
          <p:cNvSpPr txBox="1"/>
          <p:nvPr/>
        </p:nvSpPr>
        <p:spPr>
          <a:xfrm>
            <a:off x="7258556" y="6696072"/>
            <a:ext cx="2791679" cy="404686"/>
          </a:xfrm>
          <a:prstGeom prst="rect">
            <a:avLst/>
          </a:prstGeom>
          <a:noFill/>
          <a:ln>
            <a:noFill/>
          </a:ln>
        </p:spPr>
        <p:txBody>
          <a:bodyPr spcFirstLastPara="1" wrap="square" lIns="91425" tIns="45700" rIns="91425" bIns="45700" anchor="t" anchorCtr="0">
            <a:spAutoFit/>
          </a:bodyPr>
          <a:lstStyle/>
          <a:p>
            <a:pPr marL="88900" marR="0" lvl="0" indent="-88900" algn="l" rtl="0">
              <a:lnSpc>
                <a:spcPct val="145000"/>
              </a:lnSpc>
              <a:spcBef>
                <a:spcPts val="0"/>
              </a:spcBef>
              <a:spcAft>
                <a:spcPts val="0"/>
              </a:spcAft>
              <a:buNone/>
            </a:pPr>
            <a:r>
              <a:rPr lang="en-US" sz="700" b="0" i="0" u="none" strike="noStrike" cap="none" dirty="0">
                <a:solidFill>
                  <a:schemeClr val="lt1"/>
                </a:solidFill>
                <a:latin typeface="Arial"/>
                <a:ea typeface="Arial"/>
                <a:cs typeface="Arial"/>
                <a:sym typeface="Arial"/>
              </a:rPr>
              <a:t>*	FY2022 JAL Monthly Report annual total</a:t>
            </a:r>
            <a:endParaRPr dirty="0"/>
          </a:p>
          <a:p>
            <a:pPr marL="90488" marR="0" lvl="0" indent="-90488" algn="l" rtl="0">
              <a:lnSpc>
                <a:spcPct val="145000"/>
              </a:lnSpc>
              <a:spcBef>
                <a:spcPts val="0"/>
              </a:spcBef>
              <a:spcAft>
                <a:spcPts val="0"/>
              </a:spcAft>
              <a:buNone/>
            </a:pPr>
            <a:r>
              <a:rPr lang="en-US" sz="700" b="0" i="0" u="none" strike="noStrike" cap="none" dirty="0">
                <a:solidFill>
                  <a:schemeClr val="lt1"/>
                </a:solidFill>
                <a:latin typeface="Arial"/>
                <a:ea typeface="Arial"/>
                <a:cs typeface="Arial"/>
                <a:sym typeface="Arial"/>
              </a:rPr>
              <a:t>*	The numbers are for JAL flights and do not include ZIPAIR　</a:t>
            </a:r>
            <a:endParaRPr dirty="0"/>
          </a:p>
        </p:txBody>
      </p:sp>
      <p:sp>
        <p:nvSpPr>
          <p:cNvPr id="48" name="Google Shape;48;p2"/>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40" b="0" i="0" u="none" strike="noStrike" cap="none">
                <a:solidFill>
                  <a:schemeClr val="lt1"/>
                </a:solidFill>
                <a:latin typeface="Arial"/>
                <a:ea typeface="Arial"/>
                <a:cs typeface="Arial"/>
                <a:sym typeface="Arial"/>
              </a:rPr>
              <a:t>© JAL Brand Communications. All Rights Reserved.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29"/>
          <p:cNvSpPr/>
          <p:nvPr/>
        </p:nvSpPr>
        <p:spPr>
          <a:xfrm>
            <a:off x="984464" y="1520410"/>
            <a:ext cx="594149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49" name="Google Shape;1249;p29"/>
          <p:cNvSpPr txBox="1"/>
          <p:nvPr/>
        </p:nvSpPr>
        <p:spPr>
          <a:xfrm>
            <a:off x="1027053" y="787435"/>
            <a:ext cx="6275004"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a:solidFill>
                  <a:schemeClr val="dk1"/>
                </a:solidFill>
                <a:latin typeface="Arial"/>
                <a:ea typeface="Arial"/>
                <a:cs typeface="Arial"/>
                <a:sym typeface="Arial"/>
              </a:rPr>
              <a:t>Guidelines for advertisement submission (2)</a:t>
            </a:r>
            <a:endParaRPr/>
          </a:p>
        </p:txBody>
      </p:sp>
      <p:sp>
        <p:nvSpPr>
          <p:cNvPr id="1250" name="Google Shape;1250;p29"/>
          <p:cNvSpPr txBox="1"/>
          <p:nvPr/>
        </p:nvSpPr>
        <p:spPr>
          <a:xfrm>
            <a:off x="1071087" y="1487442"/>
            <a:ext cx="2612031" cy="30938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100" b="1">
                <a:solidFill>
                  <a:schemeClr val="lt1"/>
                </a:solidFill>
                <a:latin typeface="Arial"/>
                <a:ea typeface="Arial"/>
                <a:cs typeface="Arial"/>
                <a:sym typeface="Arial"/>
              </a:rPr>
              <a:t>Common to all video media</a:t>
            </a:r>
            <a:endParaRPr/>
          </a:p>
        </p:txBody>
      </p:sp>
      <p:sp>
        <p:nvSpPr>
          <p:cNvPr id="1251" name="Google Shape;1251;p29"/>
          <p:cNvSpPr txBox="1"/>
          <p:nvPr/>
        </p:nvSpPr>
        <p:spPr>
          <a:xfrm>
            <a:off x="1025557" y="1923762"/>
            <a:ext cx="3089241"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chemeClr val="dk1"/>
                </a:solidFill>
                <a:latin typeface="Arial"/>
                <a:ea typeface="Arial"/>
                <a:cs typeface="Arial"/>
                <a:sym typeface="Arial"/>
              </a:rPr>
              <a:t>Points to keep in mind when reserving an ad spot</a:t>
            </a:r>
            <a:endParaRPr/>
          </a:p>
        </p:txBody>
      </p:sp>
      <p:sp>
        <p:nvSpPr>
          <p:cNvPr id="1252" name="Google Shape;1252;p29"/>
          <p:cNvSpPr txBox="1"/>
          <p:nvPr/>
        </p:nvSpPr>
        <p:spPr>
          <a:xfrm>
            <a:off x="1025558" y="2212904"/>
            <a:ext cx="2842905" cy="1083245"/>
          </a:xfrm>
          <a:prstGeom prst="rect">
            <a:avLst/>
          </a:prstGeom>
          <a:noFill/>
          <a:ln>
            <a:noFill/>
          </a:ln>
        </p:spPr>
        <p:txBody>
          <a:bodyPr spcFirstLastPara="1" wrap="square" lIns="91425" tIns="45700" rIns="91425" bIns="45700" anchor="t" anchorCtr="0">
            <a:spAutoFit/>
          </a:bodyPr>
          <a:lstStyle/>
          <a:p>
            <a:pPr marL="171450" marR="0" lvl="0" indent="-171450" algn="l" rtl="0">
              <a:lnSpc>
                <a:spcPct val="110000"/>
              </a:lnSpc>
              <a:spcBef>
                <a:spcPts val="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You cannot request a screening order of commercials.</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Commercials are screened only on Japan Airlines flights (flights marked JL on the timetable). Nonscheduled flights are not included.</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Screening periods are set as the first to last day of each month, but are subject to change for various reasons. </a:t>
            </a:r>
            <a:br>
              <a:rPr lang="en-US" sz="780">
                <a:solidFill>
                  <a:schemeClr val="dk1"/>
                </a:solidFill>
                <a:latin typeface="Arial"/>
                <a:ea typeface="Arial"/>
                <a:cs typeface="Arial"/>
                <a:sym typeface="Arial"/>
              </a:rPr>
            </a:br>
            <a:r>
              <a:rPr lang="en-US" sz="780">
                <a:solidFill>
                  <a:schemeClr val="dk1"/>
                </a:solidFill>
                <a:latin typeface="Arial"/>
                <a:ea typeface="Arial"/>
                <a:cs typeface="Arial"/>
                <a:sym typeface="Arial"/>
              </a:rPr>
              <a:t>Your understanding is appreciated.</a:t>
            </a:r>
            <a:endParaRPr/>
          </a:p>
        </p:txBody>
      </p:sp>
      <p:sp>
        <p:nvSpPr>
          <p:cNvPr id="1253" name="Google Shape;1253;p29"/>
          <p:cNvSpPr txBox="1"/>
          <p:nvPr/>
        </p:nvSpPr>
        <p:spPr>
          <a:xfrm>
            <a:off x="1025558" y="3490262"/>
            <a:ext cx="3203542"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chemeClr val="dk1"/>
                </a:solidFill>
                <a:latin typeface="Arial"/>
                <a:ea typeface="Arial"/>
                <a:cs typeface="Arial"/>
                <a:sym typeface="Arial"/>
              </a:rPr>
              <a:t>Notes on advertisement productions </a:t>
            </a:r>
            <a:endParaRPr/>
          </a:p>
        </p:txBody>
      </p:sp>
      <p:sp>
        <p:nvSpPr>
          <p:cNvPr id="1254" name="Google Shape;1254;p29"/>
          <p:cNvSpPr txBox="1"/>
          <p:nvPr/>
        </p:nvSpPr>
        <p:spPr>
          <a:xfrm>
            <a:off x="1025558" y="3779404"/>
            <a:ext cx="2842905" cy="295837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10000"/>
              </a:lnSpc>
              <a:spcBef>
                <a:spcPts val="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The ratio of the front screens will be 4:3 with the exception of some aircraft. 16:9 images will have black margins at the top and bottom. Please prepare 16:9 video in a letterbox format. (squeeze format is not acceptable)</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Individual monitors will be 4:3 with the exception of some aircraft. 4:3 images will have black margins at the top and bottom.</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Audio can be mono or stereo, but must be a single-audio track.</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Please submit a job sheet that includes the title, language, length, time code, size, etc. along with the material.</a:t>
            </a:r>
            <a:endParaRPr/>
          </a:p>
          <a:p>
            <a:pPr marL="0" marR="0" lvl="0" indent="0" algn="l" rtl="0">
              <a:lnSpc>
                <a:spcPct val="110000"/>
              </a:lnSpc>
              <a:spcBef>
                <a:spcPts val="300"/>
              </a:spcBef>
              <a:spcAft>
                <a:spcPts val="0"/>
              </a:spcAft>
              <a:buNone/>
            </a:pPr>
            <a:r>
              <a:rPr lang="en-US" sz="780">
                <a:solidFill>
                  <a:schemeClr val="dk1"/>
                </a:solidFill>
                <a:latin typeface="Arial"/>
                <a:ea typeface="Arial"/>
                <a:cs typeface="Arial"/>
                <a:sym typeface="Arial"/>
              </a:rPr>
              <a:t>　　(unnecessary when delivering by tape)</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Please contact us as there are format specifications for data and tapes to be delivered.</a:t>
            </a:r>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a:solidFill>
                  <a:schemeClr val="dk1"/>
                </a:solidFill>
                <a:latin typeface="Arial"/>
                <a:ea typeface="Arial"/>
                <a:cs typeface="Arial"/>
                <a:sym typeface="Arial"/>
              </a:rPr>
              <a:t>If a commercial is not shown due to a situation such as a malfunction of the in-flight entertainment system, no refund, rate reduction, or compensation will be provided. Your understanding is appreciated.</a:t>
            </a:r>
            <a:endParaRPr/>
          </a:p>
        </p:txBody>
      </p:sp>
      <p:sp>
        <p:nvSpPr>
          <p:cNvPr id="1255" name="Google Shape;1255;p29"/>
          <p:cNvSpPr txBox="1"/>
          <p:nvPr/>
        </p:nvSpPr>
        <p:spPr>
          <a:xfrm>
            <a:off x="4140086" y="1923762"/>
            <a:ext cx="3203542"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chemeClr val="dk1"/>
                </a:solidFill>
                <a:latin typeface="Arial"/>
                <a:ea typeface="Arial"/>
                <a:cs typeface="Arial"/>
                <a:sym typeface="Arial"/>
              </a:rPr>
              <a:t>Submission Format </a:t>
            </a:r>
            <a:endParaRPr/>
          </a:p>
        </p:txBody>
      </p:sp>
      <p:sp>
        <p:nvSpPr>
          <p:cNvPr id="1256" name="Google Shape;1256;p29"/>
          <p:cNvSpPr txBox="1"/>
          <p:nvPr/>
        </p:nvSpPr>
        <p:spPr>
          <a:xfrm>
            <a:off x="4140086" y="2212904"/>
            <a:ext cx="3089242" cy="2145396"/>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800"/>
              <a:buFont typeface="Noto Sans Symbols"/>
              <a:buChar char="●"/>
            </a:pPr>
            <a:r>
              <a:rPr lang="en-US" sz="800">
                <a:solidFill>
                  <a:schemeClr val="dk1"/>
                </a:solidFill>
                <a:latin typeface="Arial"/>
                <a:ea typeface="Arial"/>
                <a:cs typeface="Arial"/>
                <a:sym typeface="Arial"/>
              </a:rPr>
              <a:t>(1) Domestic flight commercials</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Data file for delivery</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WMV or MP4 file for inspection</a:t>
            </a:r>
            <a:endParaRPr/>
          </a:p>
          <a:p>
            <a:pPr marL="228600" marR="0" lvl="0" indent="-228600" algn="l" rtl="0">
              <a:lnSpc>
                <a:spcPct val="140000"/>
              </a:lnSpc>
              <a:spcBef>
                <a:spcPts val="0"/>
              </a:spcBef>
              <a:spcAft>
                <a:spcPts val="0"/>
              </a:spcAft>
              <a:buClr>
                <a:srgbClr val="CB0003"/>
              </a:buClr>
              <a:buSzPts val="800"/>
              <a:buFont typeface="Noto Sans Symbols"/>
              <a:buChar char="●"/>
            </a:pPr>
            <a:r>
              <a:rPr lang="en-US" sz="800">
                <a:solidFill>
                  <a:schemeClr val="dk1"/>
                </a:solidFill>
                <a:latin typeface="Arial"/>
                <a:ea typeface="Arial"/>
                <a:cs typeface="Arial"/>
                <a:sym typeface="Arial"/>
              </a:rPr>
              <a:t>(2) Movie/video pre-roll commercials</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Data file for delivery</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WMV or MP4 file for inspection</a:t>
            </a:r>
            <a:endParaRPr/>
          </a:p>
          <a:p>
            <a:pPr marL="228600" marR="0" lvl="0" indent="-228600" algn="l" rtl="0">
              <a:lnSpc>
                <a:spcPct val="140000"/>
              </a:lnSpc>
              <a:spcBef>
                <a:spcPts val="0"/>
              </a:spcBef>
              <a:spcAft>
                <a:spcPts val="0"/>
              </a:spcAft>
              <a:buClr>
                <a:srgbClr val="CB0003"/>
              </a:buClr>
              <a:buSzPts val="800"/>
              <a:buFont typeface="Noto Sans Symbols"/>
              <a:buChar char="●"/>
            </a:pPr>
            <a:r>
              <a:rPr lang="en-US" sz="800">
                <a:solidFill>
                  <a:schemeClr val="dk1"/>
                </a:solidFill>
                <a:latin typeface="Arial"/>
                <a:ea typeface="Arial"/>
                <a:cs typeface="Arial"/>
                <a:sym typeface="Arial"/>
              </a:rPr>
              <a:t>(3) Promotional (PR) programs</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Data file for delivery</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WMV or MP4 file for inspection</a:t>
            </a:r>
            <a:endParaRPr/>
          </a:p>
          <a:p>
            <a:pPr marL="228600" marR="0" lvl="0" indent="-228600" algn="l" rtl="0">
              <a:lnSpc>
                <a:spcPct val="140000"/>
              </a:lnSpc>
              <a:spcBef>
                <a:spcPts val="0"/>
              </a:spcBef>
              <a:spcAft>
                <a:spcPts val="0"/>
              </a:spcAft>
              <a:buClr>
                <a:srgbClr val="CB0003"/>
              </a:buClr>
              <a:buSzPts val="800"/>
              <a:buFont typeface="Noto Sans Symbols"/>
              <a:buChar char="●"/>
            </a:pPr>
            <a:r>
              <a:rPr lang="en-US" sz="800">
                <a:solidFill>
                  <a:schemeClr val="dk1"/>
                </a:solidFill>
                <a:latin typeface="Arial"/>
                <a:ea typeface="Arial"/>
                <a:cs typeface="Arial"/>
                <a:sym typeface="Arial"/>
              </a:rPr>
              <a:t>(4) Video programs</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Data file for delivery or 1 HD camera</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 WMV or MP4 file for inspection</a:t>
            </a:r>
            <a:endParaRPr/>
          </a:p>
        </p:txBody>
      </p:sp>
      <p:sp>
        <p:nvSpPr>
          <p:cNvPr id="1257" name="Google Shape;1257;p29"/>
          <p:cNvSpPr txBox="1"/>
          <p:nvPr/>
        </p:nvSpPr>
        <p:spPr>
          <a:xfrm>
            <a:off x="4383058" y="4672562"/>
            <a:ext cx="2542901" cy="2490618"/>
          </a:xfrm>
          <a:prstGeom prst="rect">
            <a:avLst/>
          </a:prstGeom>
          <a:noFill/>
          <a:ln>
            <a:noFill/>
          </a:ln>
        </p:spPr>
        <p:txBody>
          <a:bodyPr spcFirstLastPara="1" wrap="square" lIns="91425" tIns="45700" rIns="91425" bIns="45700" anchor="t" anchorCtr="0">
            <a:spAutoFit/>
          </a:bodyPr>
          <a:lstStyle/>
          <a:p>
            <a:pPr marL="71438" marR="0" lvl="0" indent="-71438" algn="l" rtl="0">
              <a:lnSpc>
                <a:spcPct val="140000"/>
              </a:lnSpc>
              <a:spcBef>
                <a:spcPts val="0"/>
              </a:spcBef>
              <a:spcAft>
                <a:spcPts val="0"/>
              </a:spcAft>
              <a:buNone/>
            </a:pPr>
            <a:r>
              <a:rPr lang="en-US" sz="800">
                <a:solidFill>
                  <a:schemeClr val="dk1"/>
                </a:solidFill>
                <a:latin typeface="Arial"/>
                <a:ea typeface="Arial"/>
                <a:cs typeface="Arial"/>
                <a:sym typeface="Arial"/>
              </a:rPr>
              <a:t>*	Please prepare the following only when submitting to Promotion (PR)1.</a:t>
            </a:r>
            <a:endParaRPr/>
          </a:p>
          <a:p>
            <a:pPr marL="123825" marR="0" lvl="0" indent="-119063" algn="l" rtl="0">
              <a:lnSpc>
                <a:spcPct val="140000"/>
              </a:lnSpc>
              <a:spcBef>
                <a:spcPts val="0"/>
              </a:spcBef>
              <a:spcAft>
                <a:spcPts val="0"/>
              </a:spcAft>
              <a:buNone/>
            </a:pPr>
            <a:r>
              <a:rPr lang="en-US" sz="800">
                <a:solidFill>
                  <a:schemeClr val="dk1"/>
                </a:solidFill>
                <a:latin typeface="Arial"/>
                <a:ea typeface="Arial"/>
                <a:cs typeface="Arial"/>
                <a:sym typeface="Arial"/>
              </a:rPr>
              <a:t>-	A static image JPEG file for use on the MAGIC Menu screen (clean image at the highest possible resolution)</a:t>
            </a:r>
            <a:endParaRPr/>
          </a:p>
          <a:p>
            <a:pPr marL="123825" marR="0" lvl="0" indent="-119063" algn="l" rtl="0">
              <a:lnSpc>
                <a:spcPct val="140000"/>
              </a:lnSpc>
              <a:spcBef>
                <a:spcPts val="0"/>
              </a:spcBef>
              <a:spcAft>
                <a:spcPts val="0"/>
              </a:spcAft>
              <a:buNone/>
            </a:pPr>
            <a:r>
              <a:rPr lang="en-US" sz="800">
                <a:solidFill>
                  <a:schemeClr val="dk1"/>
                </a:solidFill>
                <a:latin typeface="Arial"/>
                <a:ea typeface="Arial"/>
                <a:cs typeface="Arial"/>
                <a:sym typeface="Arial"/>
              </a:rPr>
              <a:t>-	A program title for the MAGIC menu (Japanese: 12 double-byte characters, English: 25 single-byte characters *including spaces)</a:t>
            </a:r>
            <a:endParaRPr/>
          </a:p>
          <a:p>
            <a:pPr marL="123825" marR="0" lvl="0" indent="-119063" algn="l" rtl="0">
              <a:lnSpc>
                <a:spcPct val="140000"/>
              </a:lnSpc>
              <a:spcBef>
                <a:spcPts val="0"/>
              </a:spcBef>
              <a:spcAft>
                <a:spcPts val="0"/>
              </a:spcAft>
              <a:buNone/>
            </a:pPr>
            <a:r>
              <a:rPr lang="en-US" sz="800">
                <a:solidFill>
                  <a:schemeClr val="dk1"/>
                </a:solidFill>
                <a:latin typeface="Arial"/>
                <a:ea typeface="Arial"/>
                <a:cs typeface="Arial"/>
                <a:sym typeface="Arial"/>
              </a:rPr>
              <a:t>-	A program introduction for SKYWARD (international version) in Japanese, approx. 50 Japanese characters English with Japanese or English only is also acceptable.</a:t>
            </a:r>
            <a:endParaRPr/>
          </a:p>
          <a:p>
            <a:pPr marL="100013" marR="0" lvl="0" indent="-95250" algn="l" rtl="0">
              <a:lnSpc>
                <a:spcPct val="140000"/>
              </a:lnSpc>
              <a:spcBef>
                <a:spcPts val="0"/>
              </a:spcBef>
              <a:spcAft>
                <a:spcPts val="0"/>
              </a:spcAft>
              <a:buNone/>
            </a:pPr>
            <a:r>
              <a:rPr lang="en-US" sz="800">
                <a:solidFill>
                  <a:schemeClr val="dk1"/>
                </a:solidFill>
                <a:latin typeface="Arial"/>
                <a:ea typeface="Arial"/>
                <a:cs typeface="Arial"/>
                <a:sym typeface="Arial"/>
              </a:rPr>
              <a:t>*	For details, please check with our sales representative.</a:t>
            </a:r>
            <a:endParaRPr/>
          </a:p>
        </p:txBody>
      </p:sp>
      <p:cxnSp>
        <p:nvCxnSpPr>
          <p:cNvPr id="1258" name="Google Shape;1258;p29"/>
          <p:cNvCxnSpPr/>
          <p:nvPr/>
        </p:nvCxnSpPr>
        <p:spPr>
          <a:xfrm>
            <a:off x="1071087" y="3448826"/>
            <a:ext cx="2699722" cy="0"/>
          </a:xfrm>
          <a:prstGeom prst="straightConnector1">
            <a:avLst/>
          </a:prstGeom>
          <a:noFill/>
          <a:ln w="9525" cap="flat" cmpd="sng">
            <a:solidFill>
              <a:schemeClr val="dk1"/>
            </a:solidFill>
            <a:prstDash val="solid"/>
            <a:miter lim="800000"/>
            <a:headEnd type="none" w="sm" len="sm"/>
            <a:tailEnd type="none" w="sm" len="sm"/>
          </a:ln>
        </p:spPr>
      </p:cxnSp>
      <p:cxnSp>
        <p:nvCxnSpPr>
          <p:cNvPr id="1259" name="Google Shape;1259;p29"/>
          <p:cNvCxnSpPr/>
          <p:nvPr/>
        </p:nvCxnSpPr>
        <p:spPr>
          <a:xfrm>
            <a:off x="4347047" y="4493969"/>
            <a:ext cx="2578912" cy="0"/>
          </a:xfrm>
          <a:prstGeom prst="straightConnector1">
            <a:avLst/>
          </a:prstGeom>
          <a:noFill/>
          <a:ln w="9525" cap="flat" cmpd="sng">
            <a:solidFill>
              <a:schemeClr val="dk1"/>
            </a:solidFill>
            <a:prstDash val="solid"/>
            <a:miter lim="800000"/>
            <a:headEnd type="none" w="sm" len="sm"/>
            <a:tailEnd type="none" w="sm" len="sm"/>
          </a:ln>
        </p:spPr>
      </p:cxnSp>
      <p:sp>
        <p:nvSpPr>
          <p:cNvPr id="1260" name="Google Shape;1260;p29"/>
          <p:cNvSpPr txBox="1"/>
          <p:nvPr/>
        </p:nvSpPr>
        <p:spPr>
          <a:xfrm>
            <a:off x="6409974" y="7105730"/>
            <a:ext cx="3889679" cy="274370"/>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900">
                <a:solidFill>
                  <a:schemeClr val="dk1"/>
                </a:solidFill>
                <a:latin typeface="Arial"/>
                <a:ea typeface="Arial"/>
                <a:cs typeface="Arial"/>
                <a:sym typeface="Arial"/>
              </a:rPr>
              <a:t>If you have any other questions, please feel free to contact us.</a:t>
            </a:r>
            <a:endParaRPr/>
          </a:p>
        </p:txBody>
      </p:sp>
      <p:sp>
        <p:nvSpPr>
          <p:cNvPr id="1261" name="Google Shape;1261;p2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20</a:t>
            </a:fld>
            <a:endParaRPr>
              <a:latin typeface="Arial"/>
              <a:ea typeface="Arial"/>
              <a:cs typeface="Arial"/>
              <a:sym typeface="Arial"/>
            </a:endParaRPr>
          </a:p>
        </p:txBody>
      </p:sp>
      <p:sp>
        <p:nvSpPr>
          <p:cNvPr id="1262" name="Google Shape;1262;p29"/>
          <p:cNvSpPr/>
          <p:nvPr/>
        </p:nvSpPr>
        <p:spPr>
          <a:xfrm>
            <a:off x="118470" y="99758"/>
            <a:ext cx="263236" cy="286920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3" name="Google Shape;1263;p29"/>
          <p:cNvSpPr txBox="1"/>
          <p:nvPr/>
        </p:nvSpPr>
        <p:spPr>
          <a:xfrm rot="5400000">
            <a:off x="-1139469" y="1376425"/>
            <a:ext cx="2836832"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a:solidFill>
                  <a:schemeClr val="lt1"/>
                </a:solidFill>
                <a:latin typeface="Arial"/>
                <a:ea typeface="Arial"/>
                <a:cs typeface="Arial"/>
                <a:sym typeface="Arial"/>
              </a:rPr>
              <a:t>Guidelines for advertisement submission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30"/>
          <p:cNvSpPr/>
          <p:nvPr/>
        </p:nvSpPr>
        <p:spPr>
          <a:xfrm>
            <a:off x="10485747" y="3299201"/>
            <a:ext cx="206336" cy="961272"/>
          </a:xfrm>
          <a:prstGeom prst="rect">
            <a:avLst/>
          </a:prstGeom>
          <a:solidFill>
            <a:srgbClr val="595959"/>
          </a:solidFill>
          <a:ln w="9525"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70" name="Google Shape;1270;p30"/>
          <p:cNvSpPr txBox="1"/>
          <p:nvPr/>
        </p:nvSpPr>
        <p:spPr>
          <a:xfrm>
            <a:off x="4099209" y="3054787"/>
            <a:ext cx="2493395" cy="33509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200">
                <a:solidFill>
                  <a:schemeClr val="dk1"/>
                </a:solidFill>
                <a:latin typeface="Arial"/>
                <a:ea typeface="Arial"/>
                <a:cs typeface="Arial"/>
                <a:sym typeface="Arial"/>
              </a:rPr>
              <a:t>Advertising Media Guide</a:t>
            </a:r>
            <a:endParaRPr/>
          </a:p>
        </p:txBody>
      </p:sp>
      <p:sp>
        <p:nvSpPr>
          <p:cNvPr id="1271" name="Google Shape;1271;p30"/>
          <p:cNvSpPr/>
          <p:nvPr/>
        </p:nvSpPr>
        <p:spPr>
          <a:xfrm>
            <a:off x="118470" y="99759"/>
            <a:ext cx="263236" cy="2274473"/>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72" name="Google Shape;1272;p30"/>
          <p:cNvSpPr txBox="1"/>
          <p:nvPr/>
        </p:nvSpPr>
        <p:spPr>
          <a:xfrm rot="5400000">
            <a:off x="-757467" y="994422"/>
            <a:ext cx="2072829" cy="43011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100">
                <a:solidFill>
                  <a:schemeClr val="lt1"/>
                </a:solidFill>
                <a:latin typeface="Arial"/>
                <a:ea typeface="Arial"/>
                <a:cs typeface="Arial"/>
                <a:sym typeface="Arial"/>
              </a:rPr>
              <a:t>SKYWARD+ Media Guide</a:t>
            </a:r>
            <a:endParaRPr/>
          </a:p>
        </p:txBody>
      </p:sp>
      <p:sp>
        <p:nvSpPr>
          <p:cNvPr id="1273" name="Google Shape;1273;p3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21</a:t>
            </a:fld>
            <a:endParaRPr>
              <a:latin typeface="Arial"/>
              <a:ea typeface="Arial"/>
              <a:cs typeface="Arial"/>
              <a:sym typeface="Arial"/>
            </a:endParaRPr>
          </a:p>
        </p:txBody>
      </p:sp>
      <p:sp>
        <p:nvSpPr>
          <p:cNvPr id="1274" name="Google Shape;1274;p30"/>
          <p:cNvSpPr txBox="1"/>
          <p:nvPr/>
        </p:nvSpPr>
        <p:spPr>
          <a:xfrm rot="5400000">
            <a:off x="10133312" y="3655058"/>
            <a:ext cx="982444" cy="249555"/>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800">
                <a:solidFill>
                  <a:schemeClr val="lt1"/>
                </a:solidFill>
                <a:latin typeface="Arial"/>
                <a:ea typeface="Arial"/>
                <a:cs typeface="Arial"/>
                <a:sym typeface="Arial"/>
              </a:rPr>
              <a:t>Media Guide</a:t>
            </a:r>
            <a:endParaRPr/>
          </a:p>
        </p:txBody>
      </p:sp>
      <p:pic>
        <p:nvPicPr>
          <p:cNvPr id="1275" name="Google Shape;1275;p30"/>
          <p:cNvPicPr preferRelativeResize="0"/>
          <p:nvPr/>
        </p:nvPicPr>
        <p:blipFill rotWithShape="1">
          <a:blip r:embed="rId3">
            <a:alphaModFix/>
          </a:blip>
          <a:srcRect/>
          <a:stretch/>
        </p:blipFill>
        <p:spPr>
          <a:xfrm>
            <a:off x="4041238" y="3654441"/>
            <a:ext cx="2720170" cy="96127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pic>
        <p:nvPicPr>
          <p:cNvPr id="1281" name="Google Shape;1281;p31"/>
          <p:cNvPicPr preferRelativeResize="0"/>
          <p:nvPr/>
        </p:nvPicPr>
        <p:blipFill rotWithShape="1">
          <a:blip r:embed="rId3">
            <a:alphaModFix/>
          </a:blip>
          <a:srcRect/>
          <a:stretch/>
        </p:blipFill>
        <p:spPr>
          <a:xfrm>
            <a:off x="0" y="0"/>
            <a:ext cx="10691814" cy="7559675"/>
          </a:xfrm>
          <a:prstGeom prst="rect">
            <a:avLst/>
          </a:prstGeom>
          <a:noFill/>
          <a:ln>
            <a:noFill/>
          </a:ln>
        </p:spPr>
      </p:pic>
      <p:sp>
        <p:nvSpPr>
          <p:cNvPr id="1282" name="Google Shape;1282;p31"/>
          <p:cNvSpPr/>
          <p:nvPr/>
        </p:nvSpPr>
        <p:spPr>
          <a:xfrm>
            <a:off x="0" y="0"/>
            <a:ext cx="10691813" cy="7559676"/>
          </a:xfrm>
          <a:prstGeom prst="rect">
            <a:avLst/>
          </a:prstGeom>
          <a:gradFill>
            <a:gsLst>
              <a:gs pos="0">
                <a:schemeClr val="lt1"/>
              </a:gs>
              <a:gs pos="77000">
                <a:srgbClr val="FFFFFF">
                  <a:alpha val="0"/>
                </a:srgbClr>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83" name="Google Shape;1283;p3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22</a:t>
            </a:fld>
            <a:endParaRPr>
              <a:latin typeface="Arial"/>
              <a:ea typeface="Arial"/>
              <a:cs typeface="Arial"/>
              <a:sym typeface="Arial"/>
            </a:endParaRPr>
          </a:p>
        </p:txBody>
      </p:sp>
      <p:sp>
        <p:nvSpPr>
          <p:cNvPr id="1284" name="Google Shape;1284;p31"/>
          <p:cNvSpPr/>
          <p:nvPr/>
        </p:nvSpPr>
        <p:spPr>
          <a:xfrm>
            <a:off x="0" y="0"/>
            <a:ext cx="10691813" cy="7559676"/>
          </a:xfrm>
          <a:prstGeom prst="rect">
            <a:avLst/>
          </a:prstGeom>
          <a:gradFill>
            <a:gsLst>
              <a:gs pos="0">
                <a:schemeClr val="lt1"/>
              </a:gs>
              <a:gs pos="77000">
                <a:srgbClr val="FFFFFF">
                  <a:alpha val="0"/>
                </a:srgbClr>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85" name="Google Shape;1285;p31"/>
          <p:cNvPicPr preferRelativeResize="0"/>
          <p:nvPr/>
        </p:nvPicPr>
        <p:blipFill rotWithShape="1">
          <a:blip r:embed="rId4">
            <a:alphaModFix/>
          </a:blip>
          <a:srcRect/>
          <a:stretch/>
        </p:blipFill>
        <p:spPr>
          <a:xfrm rot="10800000" flipH="1">
            <a:off x="0" y="0"/>
            <a:ext cx="10691343" cy="7559676"/>
          </a:xfrm>
          <a:prstGeom prst="rect">
            <a:avLst/>
          </a:prstGeom>
          <a:noFill/>
          <a:ln>
            <a:noFill/>
          </a:ln>
        </p:spPr>
      </p:pic>
      <p:pic>
        <p:nvPicPr>
          <p:cNvPr id="1286" name="Google Shape;1286;p31"/>
          <p:cNvPicPr preferRelativeResize="0"/>
          <p:nvPr/>
        </p:nvPicPr>
        <p:blipFill rotWithShape="1">
          <a:blip r:embed="rId5">
            <a:alphaModFix amt="40000"/>
          </a:blip>
          <a:srcRect/>
          <a:stretch/>
        </p:blipFill>
        <p:spPr>
          <a:xfrm>
            <a:off x="639477" y="0"/>
            <a:ext cx="6839809" cy="7443669"/>
          </a:xfrm>
          <a:prstGeom prst="rect">
            <a:avLst/>
          </a:prstGeom>
          <a:noFill/>
          <a:ln>
            <a:noFill/>
          </a:ln>
        </p:spPr>
      </p:pic>
      <p:sp>
        <p:nvSpPr>
          <p:cNvPr id="1287" name="Google Shape;1287;p31"/>
          <p:cNvSpPr/>
          <p:nvPr/>
        </p:nvSpPr>
        <p:spPr>
          <a:xfrm>
            <a:off x="109844" y="99760"/>
            <a:ext cx="263236" cy="1719896"/>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88" name="Google Shape;1288;p31"/>
          <p:cNvSpPr txBox="1"/>
          <p:nvPr/>
        </p:nvSpPr>
        <p:spPr>
          <a:xfrm rot="5400000">
            <a:off x="-515635" y="743965"/>
            <a:ext cx="1571913" cy="43011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100">
                <a:solidFill>
                  <a:schemeClr val="lt1"/>
                </a:solidFill>
                <a:latin typeface="Arial"/>
                <a:ea typeface="Arial"/>
                <a:cs typeface="Arial"/>
                <a:sym typeface="Arial"/>
              </a:rPr>
              <a:t>About SKYWARD+</a:t>
            </a:r>
            <a:endParaRPr/>
          </a:p>
        </p:txBody>
      </p:sp>
      <p:grpSp>
        <p:nvGrpSpPr>
          <p:cNvPr id="1289" name="Google Shape;1289;p31"/>
          <p:cNvGrpSpPr/>
          <p:nvPr/>
        </p:nvGrpSpPr>
        <p:grpSpPr>
          <a:xfrm>
            <a:off x="861821" y="964028"/>
            <a:ext cx="6430519" cy="5365452"/>
            <a:chOff x="861821" y="964028"/>
            <a:chExt cx="6430519" cy="5365452"/>
          </a:xfrm>
        </p:grpSpPr>
        <p:sp>
          <p:nvSpPr>
            <p:cNvPr id="1290" name="Google Shape;1290;p31"/>
            <p:cNvSpPr txBox="1"/>
            <p:nvPr/>
          </p:nvSpPr>
          <p:spPr>
            <a:xfrm>
              <a:off x="1164582" y="1271706"/>
              <a:ext cx="4027346" cy="90140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000" b="1">
                  <a:solidFill>
                    <a:schemeClr val="dk1"/>
                  </a:solidFill>
                  <a:latin typeface="Arial"/>
                  <a:ea typeface="Arial"/>
                  <a:cs typeface="Arial"/>
                  <a:sym typeface="Arial"/>
                </a:rPr>
                <a:t>SKYWARD+</a:t>
              </a:r>
              <a:endParaRPr/>
            </a:p>
          </p:txBody>
        </p:sp>
        <p:sp>
          <p:nvSpPr>
            <p:cNvPr id="1291" name="Google Shape;1291;p31"/>
            <p:cNvSpPr txBox="1"/>
            <p:nvPr/>
          </p:nvSpPr>
          <p:spPr>
            <a:xfrm>
              <a:off x="1211225" y="2199441"/>
              <a:ext cx="5942989" cy="90646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500">
                  <a:solidFill>
                    <a:schemeClr val="dk1"/>
                  </a:solidFill>
                  <a:latin typeface="Arial"/>
                  <a:ea typeface="Arial"/>
                  <a:cs typeface="Arial"/>
                  <a:sym typeface="Arial"/>
                </a:rPr>
                <a:t>A web magazine of the JAL group's in-flight magazine </a:t>
              </a:r>
              <a:br>
                <a:rPr lang="en-US" sz="1500">
                  <a:solidFill>
                    <a:schemeClr val="dk1"/>
                  </a:solidFill>
                  <a:latin typeface="Arial"/>
                  <a:ea typeface="Arial"/>
                  <a:cs typeface="Arial"/>
                  <a:sym typeface="Arial"/>
                </a:rPr>
              </a:br>
              <a:r>
                <a:rPr lang="en-US" sz="1500">
                  <a:solidFill>
                    <a:schemeClr val="dk1"/>
                  </a:solidFill>
                  <a:latin typeface="Arial"/>
                  <a:ea typeface="Arial"/>
                  <a:cs typeface="Arial"/>
                  <a:sym typeface="Arial"/>
                </a:rPr>
                <a:t>"SKYWARD" that is enjoyed by 3.26 million customers every month.</a:t>
              </a:r>
              <a:endParaRPr/>
            </a:p>
            <a:p>
              <a:pPr marL="0" marR="0" lvl="0" indent="0" algn="l" rtl="0">
                <a:lnSpc>
                  <a:spcPct val="120000"/>
                </a:lnSpc>
                <a:spcBef>
                  <a:spcPts val="0"/>
                </a:spcBef>
                <a:spcAft>
                  <a:spcPts val="0"/>
                </a:spcAft>
                <a:buNone/>
              </a:pPr>
              <a:endParaRPr sz="1500">
                <a:solidFill>
                  <a:schemeClr val="dk1"/>
                </a:solidFill>
                <a:latin typeface="Arial"/>
                <a:ea typeface="Arial"/>
                <a:cs typeface="Arial"/>
                <a:sym typeface="Arial"/>
              </a:endParaRPr>
            </a:p>
          </p:txBody>
        </p:sp>
        <p:sp>
          <p:nvSpPr>
            <p:cNvPr id="1292" name="Google Shape;1292;p31"/>
            <p:cNvSpPr txBox="1"/>
            <p:nvPr/>
          </p:nvSpPr>
          <p:spPr>
            <a:xfrm>
              <a:off x="1192292" y="964028"/>
              <a:ext cx="2457307" cy="375552"/>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400">
                  <a:solidFill>
                    <a:srgbClr val="D3C25A"/>
                  </a:solidFill>
                  <a:latin typeface="Arial"/>
                  <a:ea typeface="Arial"/>
                  <a:cs typeface="Arial"/>
                  <a:sym typeface="Arial"/>
                </a:rPr>
                <a:t>Media on Travel</a:t>
              </a:r>
              <a:endParaRPr/>
            </a:p>
          </p:txBody>
        </p:sp>
        <p:sp>
          <p:nvSpPr>
            <p:cNvPr id="1293" name="Google Shape;1293;p31"/>
            <p:cNvSpPr/>
            <p:nvPr/>
          </p:nvSpPr>
          <p:spPr>
            <a:xfrm>
              <a:off x="1130272" y="5536416"/>
              <a:ext cx="792966" cy="792965"/>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94" name="Google Shape;1294;p31"/>
            <p:cNvSpPr txBox="1"/>
            <p:nvPr/>
          </p:nvSpPr>
          <p:spPr>
            <a:xfrm>
              <a:off x="1225295" y="2912866"/>
              <a:ext cx="5232149" cy="6194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900">
                  <a:solidFill>
                    <a:schemeClr val="dk1"/>
                  </a:solidFill>
                  <a:latin typeface="Arial"/>
                  <a:ea typeface="Arial"/>
                  <a:cs typeface="Arial"/>
                  <a:sym typeface="Arial"/>
                </a:rPr>
                <a:t>In addition to selected articles from back issues of the in-flight print magazine "SKYWARD", SKYWARD+ features exclusive articles. This original travel website restructures travel-related content linked to the SKYWARD magazine in an easy-to-read format.</a:t>
              </a:r>
              <a:endParaRPr/>
            </a:p>
          </p:txBody>
        </p:sp>
        <p:sp>
          <p:nvSpPr>
            <p:cNvPr id="1295" name="Google Shape;1295;p31"/>
            <p:cNvSpPr txBox="1"/>
            <p:nvPr/>
          </p:nvSpPr>
          <p:spPr>
            <a:xfrm>
              <a:off x="5135962" y="3804436"/>
              <a:ext cx="2156378"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a:solidFill>
                    <a:schemeClr val="dk1"/>
                  </a:solidFill>
                  <a:latin typeface="Arial"/>
                  <a:ea typeface="Arial"/>
                  <a:cs typeface="Arial"/>
                  <a:sym typeface="Arial"/>
                </a:rPr>
                <a:t>1,020,000/</a:t>
              </a:r>
              <a:r>
                <a:rPr lang="en-US" sz="1400">
                  <a:solidFill>
                    <a:schemeClr val="dk1"/>
                  </a:solidFill>
                  <a:latin typeface="Arial"/>
                  <a:ea typeface="Arial"/>
                  <a:cs typeface="Arial"/>
                  <a:sym typeface="Arial"/>
                </a:rPr>
                <a:t>month *</a:t>
              </a:r>
              <a:endParaRPr sz="1800">
                <a:solidFill>
                  <a:schemeClr val="dk1"/>
                </a:solidFill>
                <a:latin typeface="Arial"/>
                <a:ea typeface="Arial"/>
                <a:cs typeface="Arial"/>
                <a:sym typeface="Arial"/>
              </a:endParaRPr>
            </a:p>
          </p:txBody>
        </p:sp>
        <p:sp>
          <p:nvSpPr>
            <p:cNvPr id="1296" name="Google Shape;1296;p31"/>
            <p:cNvSpPr txBox="1"/>
            <p:nvPr/>
          </p:nvSpPr>
          <p:spPr>
            <a:xfrm>
              <a:off x="5135959" y="3622318"/>
              <a:ext cx="1466489" cy="33573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200">
                  <a:solidFill>
                    <a:schemeClr val="dk1"/>
                  </a:solidFill>
                  <a:latin typeface="Arial"/>
                  <a:ea typeface="Arial"/>
                  <a:cs typeface="Arial"/>
                  <a:sym typeface="Arial"/>
                </a:rPr>
                <a:t>No. of page views</a:t>
              </a:r>
              <a:endParaRPr/>
            </a:p>
          </p:txBody>
        </p:sp>
        <p:sp>
          <p:nvSpPr>
            <p:cNvPr id="1297" name="Google Shape;1297;p31"/>
            <p:cNvSpPr txBox="1"/>
            <p:nvPr/>
          </p:nvSpPr>
          <p:spPr>
            <a:xfrm>
              <a:off x="5135961" y="4528598"/>
              <a:ext cx="1961185"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a:solidFill>
                    <a:schemeClr val="dk1"/>
                  </a:solidFill>
                  <a:latin typeface="Arial"/>
                  <a:ea typeface="Arial"/>
                  <a:cs typeface="Arial"/>
                  <a:sym typeface="Arial"/>
                </a:rPr>
                <a:t>740,000/</a:t>
              </a:r>
              <a:r>
                <a:rPr lang="en-US" sz="1400">
                  <a:solidFill>
                    <a:schemeClr val="dk1"/>
                  </a:solidFill>
                  <a:latin typeface="Arial"/>
                  <a:ea typeface="Arial"/>
                  <a:cs typeface="Arial"/>
                  <a:sym typeface="Arial"/>
                </a:rPr>
                <a:t>month *</a:t>
              </a:r>
              <a:endParaRPr sz="1800">
                <a:solidFill>
                  <a:schemeClr val="dk1"/>
                </a:solidFill>
                <a:latin typeface="Arial"/>
                <a:ea typeface="Arial"/>
                <a:cs typeface="Arial"/>
                <a:sym typeface="Arial"/>
              </a:endParaRPr>
            </a:p>
          </p:txBody>
        </p:sp>
        <p:sp>
          <p:nvSpPr>
            <p:cNvPr id="1298" name="Google Shape;1298;p31"/>
            <p:cNvSpPr txBox="1"/>
            <p:nvPr/>
          </p:nvSpPr>
          <p:spPr>
            <a:xfrm>
              <a:off x="5135959" y="4346480"/>
              <a:ext cx="1649620" cy="335092"/>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200">
                  <a:solidFill>
                    <a:schemeClr val="dk1"/>
                  </a:solidFill>
                  <a:latin typeface="Arial"/>
                  <a:ea typeface="Arial"/>
                  <a:cs typeface="Arial"/>
                  <a:sym typeface="Arial"/>
                </a:rPr>
                <a:t>No. of  unique users</a:t>
              </a:r>
              <a:endParaRPr/>
            </a:p>
          </p:txBody>
        </p:sp>
        <p:sp>
          <p:nvSpPr>
            <p:cNvPr id="1299" name="Google Shape;1299;p31"/>
            <p:cNvSpPr txBox="1"/>
            <p:nvPr/>
          </p:nvSpPr>
          <p:spPr>
            <a:xfrm>
              <a:off x="1967979" y="5536506"/>
              <a:ext cx="5036670" cy="79297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400">
                  <a:solidFill>
                    <a:schemeClr val="dk1"/>
                  </a:solidFill>
                  <a:latin typeface="Arial"/>
                  <a:ea typeface="Arial"/>
                  <a:cs typeface="Arial"/>
                  <a:sym typeface="Arial"/>
                </a:rPr>
                <a:t>It is widely viewed by women in their 30s who have high motivations for career change and skill improvement, and have a strong interest in personal property and real estate.</a:t>
              </a:r>
              <a:endParaRPr/>
            </a:p>
          </p:txBody>
        </p:sp>
        <p:sp>
          <p:nvSpPr>
            <p:cNvPr id="1300" name="Google Shape;1300;p31"/>
            <p:cNvSpPr txBox="1"/>
            <p:nvPr/>
          </p:nvSpPr>
          <p:spPr>
            <a:xfrm>
              <a:off x="861821" y="5713223"/>
              <a:ext cx="1329868" cy="43935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900">
                  <a:solidFill>
                    <a:srgbClr val="D3C25A"/>
                  </a:solidFill>
                  <a:latin typeface="Arial"/>
                  <a:ea typeface="Arial"/>
                  <a:cs typeface="Arial"/>
                  <a:sym typeface="Arial"/>
                </a:rPr>
                <a:t>Viewer</a:t>
              </a:r>
              <a:endParaRPr/>
            </a:p>
            <a:p>
              <a:pPr marL="0" marR="0" lvl="0" indent="0" algn="ctr" rtl="0">
                <a:lnSpc>
                  <a:spcPct val="130000"/>
                </a:lnSpc>
                <a:spcBef>
                  <a:spcPts val="0"/>
                </a:spcBef>
                <a:spcAft>
                  <a:spcPts val="0"/>
                </a:spcAft>
                <a:buNone/>
              </a:pPr>
              <a:r>
                <a:rPr lang="en-US" sz="900">
                  <a:solidFill>
                    <a:srgbClr val="D3C25A"/>
                  </a:solidFill>
                  <a:latin typeface="Arial"/>
                  <a:ea typeface="Arial"/>
                  <a:cs typeface="Arial"/>
                  <a:sym typeface="Arial"/>
                </a:rPr>
                <a:t>Characteristics</a:t>
              </a:r>
              <a:endParaRPr/>
            </a:p>
          </p:txBody>
        </p:sp>
        <p:grpSp>
          <p:nvGrpSpPr>
            <p:cNvPr id="1301" name="Google Shape;1301;p31"/>
            <p:cNvGrpSpPr/>
            <p:nvPr/>
          </p:nvGrpSpPr>
          <p:grpSpPr>
            <a:xfrm>
              <a:off x="1552801" y="4962599"/>
              <a:ext cx="3201251" cy="302134"/>
              <a:chOff x="1553664" y="6629368"/>
              <a:chExt cx="5432368" cy="302134"/>
            </a:xfrm>
          </p:grpSpPr>
          <p:sp>
            <p:nvSpPr>
              <p:cNvPr id="1302" name="Google Shape;1302;p31"/>
              <p:cNvSpPr txBox="1"/>
              <p:nvPr/>
            </p:nvSpPr>
            <p:spPr>
              <a:xfrm>
                <a:off x="1902285"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Feb.</a:t>
                </a:r>
                <a:endParaRPr/>
              </a:p>
            </p:txBody>
          </p:sp>
          <p:sp>
            <p:nvSpPr>
              <p:cNvPr id="1303" name="Google Shape;1303;p31"/>
              <p:cNvSpPr txBox="1"/>
              <p:nvPr/>
            </p:nvSpPr>
            <p:spPr>
              <a:xfrm>
                <a:off x="2250907"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Mar.</a:t>
                </a:r>
                <a:endParaRPr/>
              </a:p>
            </p:txBody>
          </p:sp>
          <p:sp>
            <p:nvSpPr>
              <p:cNvPr id="1304" name="Google Shape;1304;p31"/>
              <p:cNvSpPr txBox="1"/>
              <p:nvPr/>
            </p:nvSpPr>
            <p:spPr>
              <a:xfrm>
                <a:off x="2599526"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Apr.</a:t>
                </a:r>
                <a:endParaRPr/>
              </a:p>
            </p:txBody>
          </p:sp>
          <p:sp>
            <p:nvSpPr>
              <p:cNvPr id="1305" name="Google Shape;1305;p31"/>
              <p:cNvSpPr txBox="1"/>
              <p:nvPr/>
            </p:nvSpPr>
            <p:spPr>
              <a:xfrm>
                <a:off x="2948148"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May.</a:t>
                </a:r>
                <a:endParaRPr/>
              </a:p>
            </p:txBody>
          </p:sp>
          <p:sp>
            <p:nvSpPr>
              <p:cNvPr id="1306" name="Google Shape;1306;p31"/>
              <p:cNvSpPr txBox="1"/>
              <p:nvPr/>
            </p:nvSpPr>
            <p:spPr>
              <a:xfrm>
                <a:off x="3296769"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Jun.</a:t>
                </a:r>
                <a:endParaRPr/>
              </a:p>
            </p:txBody>
          </p:sp>
          <p:sp>
            <p:nvSpPr>
              <p:cNvPr id="1307" name="Google Shape;1307;p31"/>
              <p:cNvSpPr txBox="1"/>
              <p:nvPr/>
            </p:nvSpPr>
            <p:spPr>
              <a:xfrm>
                <a:off x="3645391"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Jul.</a:t>
                </a:r>
                <a:endParaRPr/>
              </a:p>
            </p:txBody>
          </p:sp>
          <p:sp>
            <p:nvSpPr>
              <p:cNvPr id="1308" name="Google Shape;1308;p31"/>
              <p:cNvSpPr txBox="1"/>
              <p:nvPr/>
            </p:nvSpPr>
            <p:spPr>
              <a:xfrm>
                <a:off x="3994010"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Aug.</a:t>
                </a:r>
                <a:endParaRPr/>
              </a:p>
            </p:txBody>
          </p:sp>
          <p:sp>
            <p:nvSpPr>
              <p:cNvPr id="1309" name="Google Shape;1309;p31"/>
              <p:cNvSpPr txBox="1"/>
              <p:nvPr/>
            </p:nvSpPr>
            <p:spPr>
              <a:xfrm>
                <a:off x="4342633" y="6629368"/>
                <a:ext cx="551676" cy="302134"/>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Sept.</a:t>
                </a:r>
                <a:endParaRPr/>
              </a:p>
            </p:txBody>
          </p:sp>
          <p:sp>
            <p:nvSpPr>
              <p:cNvPr id="1310" name="Google Shape;1310;p31"/>
              <p:cNvSpPr txBox="1"/>
              <p:nvPr/>
            </p:nvSpPr>
            <p:spPr>
              <a:xfrm>
                <a:off x="4691253"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Oct.</a:t>
                </a:r>
                <a:endParaRPr/>
              </a:p>
            </p:txBody>
          </p:sp>
          <p:sp>
            <p:nvSpPr>
              <p:cNvPr id="1311" name="Google Shape;1311;p31"/>
              <p:cNvSpPr txBox="1"/>
              <p:nvPr/>
            </p:nvSpPr>
            <p:spPr>
              <a:xfrm>
                <a:off x="5039874"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Nov.</a:t>
                </a:r>
                <a:endParaRPr/>
              </a:p>
            </p:txBody>
          </p:sp>
          <p:sp>
            <p:nvSpPr>
              <p:cNvPr id="1312" name="Google Shape;1312;p31"/>
              <p:cNvSpPr txBox="1"/>
              <p:nvPr/>
            </p:nvSpPr>
            <p:spPr>
              <a:xfrm>
                <a:off x="5388496"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Dec.</a:t>
                </a:r>
                <a:endParaRPr/>
              </a:p>
            </p:txBody>
          </p:sp>
          <p:sp>
            <p:nvSpPr>
              <p:cNvPr id="1313" name="Google Shape;1313;p31"/>
              <p:cNvSpPr txBox="1"/>
              <p:nvPr/>
            </p:nvSpPr>
            <p:spPr>
              <a:xfrm>
                <a:off x="5737116"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Jan.</a:t>
                </a:r>
                <a:endParaRPr/>
              </a:p>
            </p:txBody>
          </p:sp>
          <p:sp>
            <p:nvSpPr>
              <p:cNvPr id="1314" name="Google Shape;1314;p31"/>
              <p:cNvSpPr txBox="1"/>
              <p:nvPr/>
            </p:nvSpPr>
            <p:spPr>
              <a:xfrm>
                <a:off x="6085737"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Feb.</a:t>
                </a:r>
                <a:endParaRPr/>
              </a:p>
            </p:txBody>
          </p:sp>
          <p:sp>
            <p:nvSpPr>
              <p:cNvPr id="1315" name="Google Shape;1315;p31"/>
              <p:cNvSpPr txBox="1"/>
              <p:nvPr/>
            </p:nvSpPr>
            <p:spPr>
              <a:xfrm>
                <a:off x="6434357"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Mar.</a:t>
                </a:r>
                <a:endParaRPr/>
              </a:p>
            </p:txBody>
          </p:sp>
          <p:sp>
            <p:nvSpPr>
              <p:cNvPr id="1316" name="Google Shape;1316;p31"/>
              <p:cNvSpPr txBox="1"/>
              <p:nvPr/>
            </p:nvSpPr>
            <p:spPr>
              <a:xfrm>
                <a:off x="5732472" y="6737144"/>
                <a:ext cx="551676"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2022</a:t>
                </a:r>
                <a:endParaRPr/>
              </a:p>
            </p:txBody>
          </p:sp>
          <p:sp>
            <p:nvSpPr>
              <p:cNvPr id="1317" name="Google Shape;1317;p31"/>
              <p:cNvSpPr txBox="1"/>
              <p:nvPr/>
            </p:nvSpPr>
            <p:spPr>
              <a:xfrm>
                <a:off x="1553664" y="6629368"/>
                <a:ext cx="551675"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Jan.</a:t>
                </a:r>
                <a:endParaRPr/>
              </a:p>
            </p:txBody>
          </p:sp>
          <p:sp>
            <p:nvSpPr>
              <p:cNvPr id="1318" name="Google Shape;1318;p31"/>
              <p:cNvSpPr txBox="1"/>
              <p:nvPr/>
            </p:nvSpPr>
            <p:spPr>
              <a:xfrm>
                <a:off x="1553664" y="6737144"/>
                <a:ext cx="551676" cy="19345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2021</a:t>
                </a:r>
                <a:endParaRPr/>
              </a:p>
            </p:txBody>
          </p:sp>
        </p:grpSp>
        <p:sp>
          <p:nvSpPr>
            <p:cNvPr id="1319" name="Google Shape;1319;p31"/>
            <p:cNvSpPr txBox="1"/>
            <p:nvPr/>
          </p:nvSpPr>
          <p:spPr>
            <a:xfrm>
              <a:off x="1096709" y="4168566"/>
              <a:ext cx="551676" cy="19364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600,000</a:t>
              </a:r>
              <a:endParaRPr/>
            </a:p>
          </p:txBody>
        </p:sp>
        <p:sp>
          <p:nvSpPr>
            <p:cNvPr id="1320" name="Google Shape;1320;p31"/>
            <p:cNvSpPr txBox="1"/>
            <p:nvPr/>
          </p:nvSpPr>
          <p:spPr>
            <a:xfrm>
              <a:off x="1096709" y="4510435"/>
              <a:ext cx="551676" cy="19364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300,000</a:t>
              </a:r>
              <a:endParaRPr/>
            </a:p>
          </p:txBody>
        </p:sp>
        <p:sp>
          <p:nvSpPr>
            <p:cNvPr id="1321" name="Google Shape;1321;p31"/>
            <p:cNvSpPr txBox="1"/>
            <p:nvPr/>
          </p:nvSpPr>
          <p:spPr>
            <a:xfrm>
              <a:off x="1211145" y="4852303"/>
              <a:ext cx="322804" cy="19370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0</a:t>
              </a:r>
              <a:endParaRPr/>
            </a:p>
          </p:txBody>
        </p:sp>
        <p:sp>
          <p:nvSpPr>
            <p:cNvPr id="1322" name="Google Shape;1322;p31"/>
            <p:cNvSpPr txBox="1"/>
            <p:nvPr/>
          </p:nvSpPr>
          <p:spPr>
            <a:xfrm>
              <a:off x="1096709" y="3826697"/>
              <a:ext cx="551676" cy="19364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900,000</a:t>
              </a:r>
              <a:endParaRPr/>
            </a:p>
          </p:txBody>
        </p:sp>
        <p:grpSp>
          <p:nvGrpSpPr>
            <p:cNvPr id="1323" name="Google Shape;1323;p31"/>
            <p:cNvGrpSpPr/>
            <p:nvPr/>
          </p:nvGrpSpPr>
          <p:grpSpPr>
            <a:xfrm>
              <a:off x="1715350" y="3929689"/>
              <a:ext cx="998533" cy="319301"/>
              <a:chOff x="1822181" y="4786551"/>
              <a:chExt cx="1198080" cy="493518"/>
            </a:xfrm>
          </p:grpSpPr>
          <p:sp>
            <p:nvSpPr>
              <p:cNvPr id="1324" name="Google Shape;1324;p31"/>
              <p:cNvSpPr txBox="1"/>
              <p:nvPr/>
            </p:nvSpPr>
            <p:spPr>
              <a:xfrm>
                <a:off x="1926725" y="4786551"/>
                <a:ext cx="1040823" cy="29127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500">
                    <a:solidFill>
                      <a:schemeClr val="dk1"/>
                    </a:solidFill>
                    <a:latin typeface="Arial"/>
                    <a:ea typeface="Arial"/>
                    <a:cs typeface="Arial"/>
                    <a:sym typeface="Arial"/>
                  </a:rPr>
                  <a:t>No. of page views</a:t>
                </a:r>
                <a:endParaRPr/>
              </a:p>
            </p:txBody>
          </p:sp>
          <p:cxnSp>
            <p:nvCxnSpPr>
              <p:cNvPr id="1325" name="Google Shape;1325;p31"/>
              <p:cNvCxnSpPr/>
              <p:nvPr/>
            </p:nvCxnSpPr>
            <p:spPr>
              <a:xfrm>
                <a:off x="1822181" y="4947158"/>
                <a:ext cx="264328" cy="0"/>
              </a:xfrm>
              <a:prstGeom prst="straightConnector1">
                <a:avLst/>
              </a:prstGeom>
              <a:noFill/>
              <a:ln w="9525" cap="flat" cmpd="sng">
                <a:solidFill>
                  <a:srgbClr val="C3AB4A"/>
                </a:solidFill>
                <a:prstDash val="solid"/>
                <a:miter lim="800000"/>
                <a:headEnd type="none" w="sm" len="sm"/>
                <a:tailEnd type="none" w="sm" len="sm"/>
              </a:ln>
            </p:spPr>
          </p:cxnSp>
          <p:sp>
            <p:nvSpPr>
              <p:cNvPr id="1326" name="Google Shape;1326;p31"/>
              <p:cNvSpPr txBox="1"/>
              <p:nvPr/>
            </p:nvSpPr>
            <p:spPr>
              <a:xfrm>
                <a:off x="1962369" y="4988797"/>
                <a:ext cx="1057892" cy="29127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500">
                    <a:solidFill>
                      <a:schemeClr val="dk1"/>
                    </a:solidFill>
                    <a:latin typeface="Arial"/>
                    <a:ea typeface="Arial"/>
                    <a:cs typeface="Arial"/>
                    <a:sym typeface="Arial"/>
                  </a:rPr>
                  <a:t>No. of  unique users</a:t>
                </a:r>
                <a:endParaRPr/>
              </a:p>
            </p:txBody>
          </p:sp>
          <p:cxnSp>
            <p:nvCxnSpPr>
              <p:cNvPr id="1327" name="Google Shape;1327;p31"/>
              <p:cNvCxnSpPr/>
              <p:nvPr/>
            </p:nvCxnSpPr>
            <p:spPr>
              <a:xfrm>
                <a:off x="1822181" y="5157223"/>
                <a:ext cx="264328" cy="0"/>
              </a:xfrm>
              <a:prstGeom prst="straightConnector1">
                <a:avLst/>
              </a:prstGeom>
              <a:noFill/>
              <a:ln w="9525" cap="flat" cmpd="sng">
                <a:solidFill>
                  <a:srgbClr val="595959"/>
                </a:solidFill>
                <a:prstDash val="solid"/>
                <a:miter lim="800000"/>
                <a:headEnd type="none" w="sm" len="sm"/>
                <a:tailEnd type="none" w="sm" len="sm"/>
              </a:ln>
            </p:spPr>
          </p:cxnSp>
        </p:grpSp>
        <p:cxnSp>
          <p:nvCxnSpPr>
            <p:cNvPr id="1328" name="Google Shape;1328;p31"/>
            <p:cNvCxnSpPr/>
            <p:nvPr/>
          </p:nvCxnSpPr>
          <p:spPr>
            <a:xfrm>
              <a:off x="1481245" y="3937064"/>
              <a:ext cx="3343146" cy="0"/>
            </a:xfrm>
            <a:prstGeom prst="straightConnector1">
              <a:avLst/>
            </a:prstGeom>
            <a:noFill/>
            <a:ln w="9525" cap="flat" cmpd="sng">
              <a:solidFill>
                <a:srgbClr val="757070">
                  <a:alpha val="69803"/>
                </a:srgbClr>
              </a:solidFill>
              <a:prstDash val="dot"/>
              <a:miter lim="800000"/>
              <a:headEnd type="none" w="sm" len="sm"/>
              <a:tailEnd type="none" w="sm" len="sm"/>
            </a:ln>
          </p:spPr>
        </p:cxnSp>
        <p:cxnSp>
          <p:nvCxnSpPr>
            <p:cNvPr id="1329" name="Google Shape;1329;p31"/>
            <p:cNvCxnSpPr/>
            <p:nvPr/>
          </p:nvCxnSpPr>
          <p:spPr>
            <a:xfrm>
              <a:off x="1481245" y="4276344"/>
              <a:ext cx="3343146" cy="0"/>
            </a:xfrm>
            <a:prstGeom prst="straightConnector1">
              <a:avLst/>
            </a:prstGeom>
            <a:noFill/>
            <a:ln w="9525" cap="flat" cmpd="sng">
              <a:solidFill>
                <a:srgbClr val="757070">
                  <a:alpha val="69803"/>
                </a:srgbClr>
              </a:solidFill>
              <a:prstDash val="dot"/>
              <a:miter lim="800000"/>
              <a:headEnd type="none" w="sm" len="sm"/>
              <a:tailEnd type="none" w="sm" len="sm"/>
            </a:ln>
          </p:spPr>
        </p:cxnSp>
        <p:cxnSp>
          <p:nvCxnSpPr>
            <p:cNvPr id="1330" name="Google Shape;1330;p31"/>
            <p:cNvCxnSpPr/>
            <p:nvPr/>
          </p:nvCxnSpPr>
          <p:spPr>
            <a:xfrm>
              <a:off x="1481245" y="4615624"/>
              <a:ext cx="3343146" cy="0"/>
            </a:xfrm>
            <a:prstGeom prst="straightConnector1">
              <a:avLst/>
            </a:prstGeom>
            <a:noFill/>
            <a:ln w="9525" cap="flat" cmpd="sng">
              <a:solidFill>
                <a:srgbClr val="757070">
                  <a:alpha val="69803"/>
                </a:srgbClr>
              </a:solidFill>
              <a:prstDash val="dot"/>
              <a:miter lim="800000"/>
              <a:headEnd type="none" w="sm" len="sm"/>
              <a:tailEnd type="none" w="sm" len="sm"/>
            </a:ln>
          </p:spPr>
        </p:cxnSp>
        <p:cxnSp>
          <p:nvCxnSpPr>
            <p:cNvPr id="1331" name="Google Shape;1331;p31"/>
            <p:cNvCxnSpPr/>
            <p:nvPr/>
          </p:nvCxnSpPr>
          <p:spPr>
            <a:xfrm>
              <a:off x="1481245" y="4954904"/>
              <a:ext cx="3343146" cy="0"/>
            </a:xfrm>
            <a:prstGeom prst="straightConnector1">
              <a:avLst/>
            </a:prstGeom>
            <a:noFill/>
            <a:ln w="9525" cap="flat" cmpd="sng">
              <a:solidFill>
                <a:srgbClr val="757070">
                  <a:alpha val="69803"/>
                </a:srgbClr>
              </a:solidFill>
              <a:prstDash val="solid"/>
              <a:miter lim="800000"/>
              <a:headEnd type="none" w="sm" len="sm"/>
              <a:tailEnd type="none" w="sm" len="sm"/>
            </a:ln>
          </p:spPr>
        </p:cxnSp>
        <p:sp>
          <p:nvSpPr>
            <p:cNvPr id="1332" name="Google Shape;1332;p31"/>
            <p:cNvSpPr/>
            <p:nvPr/>
          </p:nvSpPr>
          <p:spPr>
            <a:xfrm>
              <a:off x="1698625" y="3822241"/>
              <a:ext cx="2911475" cy="1019175"/>
            </a:xfrm>
            <a:custGeom>
              <a:avLst/>
              <a:gdLst/>
              <a:ahLst/>
              <a:cxnLst/>
              <a:rect l="l" t="t" r="r" b="b"/>
              <a:pathLst>
                <a:path w="2911475" h="1019175" extrusionOk="0">
                  <a:moveTo>
                    <a:pt x="0" y="996950"/>
                  </a:moveTo>
                  <a:lnTo>
                    <a:pt x="196850" y="1019175"/>
                  </a:lnTo>
                  <a:lnTo>
                    <a:pt x="609600" y="904875"/>
                  </a:lnTo>
                  <a:lnTo>
                    <a:pt x="815975" y="812800"/>
                  </a:lnTo>
                  <a:lnTo>
                    <a:pt x="977900" y="771525"/>
                  </a:lnTo>
                  <a:lnTo>
                    <a:pt x="1241425" y="673100"/>
                  </a:lnTo>
                  <a:lnTo>
                    <a:pt x="1460500" y="708025"/>
                  </a:lnTo>
                  <a:lnTo>
                    <a:pt x="1666875" y="609600"/>
                  </a:lnTo>
                  <a:lnTo>
                    <a:pt x="1873250" y="647700"/>
                  </a:lnTo>
                  <a:lnTo>
                    <a:pt x="2070100" y="463550"/>
                  </a:lnTo>
                  <a:lnTo>
                    <a:pt x="2295525" y="415925"/>
                  </a:lnTo>
                  <a:lnTo>
                    <a:pt x="2501900" y="571500"/>
                  </a:lnTo>
                  <a:lnTo>
                    <a:pt x="2695575" y="206375"/>
                  </a:lnTo>
                  <a:lnTo>
                    <a:pt x="2911475" y="0"/>
                  </a:lnTo>
                </a:path>
              </a:pathLst>
            </a:custGeom>
            <a:noFill/>
            <a:ln w="12700" cap="flat" cmpd="sng">
              <a:solidFill>
                <a:srgbClr val="D3C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3" name="Google Shape;1333;p31"/>
            <p:cNvSpPr/>
            <p:nvPr/>
          </p:nvSpPr>
          <p:spPr>
            <a:xfrm>
              <a:off x="1704975" y="4120691"/>
              <a:ext cx="2905125" cy="758825"/>
            </a:xfrm>
            <a:custGeom>
              <a:avLst/>
              <a:gdLst/>
              <a:ahLst/>
              <a:cxnLst/>
              <a:rect l="l" t="t" r="r" b="b"/>
              <a:pathLst>
                <a:path w="2905125" h="758825" extrusionOk="0">
                  <a:moveTo>
                    <a:pt x="0" y="752475"/>
                  </a:moveTo>
                  <a:lnTo>
                    <a:pt x="196850" y="758825"/>
                  </a:lnTo>
                  <a:lnTo>
                    <a:pt x="628650" y="695325"/>
                  </a:lnTo>
                  <a:lnTo>
                    <a:pt x="1238250" y="520700"/>
                  </a:lnTo>
                  <a:lnTo>
                    <a:pt x="1454150" y="542925"/>
                  </a:lnTo>
                  <a:lnTo>
                    <a:pt x="1660525" y="447675"/>
                  </a:lnTo>
                  <a:lnTo>
                    <a:pt x="1866900" y="485775"/>
                  </a:lnTo>
                  <a:lnTo>
                    <a:pt x="2073275" y="339725"/>
                  </a:lnTo>
                  <a:lnTo>
                    <a:pt x="2286000" y="333375"/>
                  </a:lnTo>
                  <a:lnTo>
                    <a:pt x="2492375" y="419100"/>
                  </a:lnTo>
                  <a:lnTo>
                    <a:pt x="2698750" y="101600"/>
                  </a:lnTo>
                  <a:lnTo>
                    <a:pt x="2905125"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4" name="Google Shape;1334;p31"/>
            <p:cNvSpPr txBox="1"/>
            <p:nvPr/>
          </p:nvSpPr>
          <p:spPr>
            <a:xfrm>
              <a:off x="4528042" y="3691436"/>
              <a:ext cx="551676" cy="302134"/>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1,020,000 page views</a:t>
              </a:r>
              <a:endParaRPr/>
            </a:p>
          </p:txBody>
        </p:sp>
        <p:sp>
          <p:nvSpPr>
            <p:cNvPr id="1335" name="Google Shape;1335;p31"/>
            <p:cNvSpPr txBox="1"/>
            <p:nvPr/>
          </p:nvSpPr>
          <p:spPr>
            <a:xfrm>
              <a:off x="4528042" y="4016356"/>
              <a:ext cx="607450" cy="30527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500">
                  <a:solidFill>
                    <a:schemeClr val="dk1"/>
                  </a:solidFill>
                  <a:latin typeface="Arial"/>
                  <a:ea typeface="Arial"/>
                  <a:cs typeface="Arial"/>
                  <a:sym typeface="Arial"/>
                </a:rPr>
                <a:t>744,000 unique users</a:t>
              </a:r>
              <a:endParaRPr/>
            </a:p>
          </p:txBody>
        </p:sp>
      </p:grpSp>
      <p:sp>
        <p:nvSpPr>
          <p:cNvPr id="1336" name="Google Shape;1336;p31"/>
          <p:cNvSpPr txBox="1"/>
          <p:nvPr/>
        </p:nvSpPr>
        <p:spPr>
          <a:xfrm>
            <a:off x="8677341" y="7223656"/>
            <a:ext cx="1483618" cy="254109"/>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800">
                <a:solidFill>
                  <a:srgbClr val="3F3F3F"/>
                </a:solidFill>
                <a:latin typeface="Arial"/>
                <a:ea typeface="Arial"/>
                <a:cs typeface="Arial"/>
                <a:sym typeface="Arial"/>
              </a:rPr>
              <a:t>* Results as of March 2022</a:t>
            </a:r>
            <a:endParaRPr/>
          </a:p>
        </p:txBody>
      </p:sp>
      <p:sp>
        <p:nvSpPr>
          <p:cNvPr id="1337" name="Google Shape;1337;p31"/>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40">
                <a:solidFill>
                  <a:srgbClr val="666666"/>
                </a:solidFill>
                <a:latin typeface="Arial"/>
                <a:ea typeface="Arial"/>
                <a:cs typeface="Arial"/>
                <a:sym typeface="Arial"/>
              </a:rPr>
              <a:t>© JAL Brand Communications. All Rights Reserved.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32"/>
          <p:cNvSpPr/>
          <p:nvPr/>
        </p:nvSpPr>
        <p:spPr>
          <a:xfrm>
            <a:off x="0" y="1"/>
            <a:ext cx="10265315" cy="755967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3" name="Google Shape;1343;p32"/>
          <p:cNvSpPr/>
          <p:nvPr/>
        </p:nvSpPr>
        <p:spPr>
          <a:xfrm>
            <a:off x="381706" y="1"/>
            <a:ext cx="10310107" cy="755967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4" name="Google Shape;1344;p32"/>
          <p:cNvSpPr txBox="1"/>
          <p:nvPr/>
        </p:nvSpPr>
        <p:spPr>
          <a:xfrm>
            <a:off x="2430781" y="1317489"/>
            <a:ext cx="7099216" cy="171046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0">
                <a:solidFill>
                  <a:schemeClr val="lt1"/>
                </a:solidFill>
                <a:latin typeface="Arial"/>
                <a:ea typeface="Arial"/>
                <a:cs typeface="Arial"/>
                <a:sym typeface="Arial"/>
              </a:rPr>
              <a:t>SKYWARD+</a:t>
            </a:r>
            <a:endParaRPr/>
          </a:p>
        </p:txBody>
      </p:sp>
      <p:sp>
        <p:nvSpPr>
          <p:cNvPr id="1345" name="Google Shape;1345;p32"/>
          <p:cNvSpPr txBox="1"/>
          <p:nvPr/>
        </p:nvSpPr>
        <p:spPr>
          <a:xfrm>
            <a:off x="4173331" y="3275051"/>
            <a:ext cx="4296398" cy="1542153"/>
          </a:xfrm>
          <a:prstGeom prst="rect">
            <a:avLst/>
          </a:prstGeom>
          <a:noFill/>
          <a:ln>
            <a:noFill/>
          </a:ln>
        </p:spPr>
        <p:txBody>
          <a:bodyPr spcFirstLastPara="1" wrap="square" lIns="91425" tIns="45700" rIns="91425" bIns="45700" anchor="t" anchorCtr="0">
            <a:spAutoFit/>
          </a:bodyPr>
          <a:lstStyle/>
          <a:p>
            <a:pPr marL="0" marR="0" lvl="0" indent="0" algn="l" rtl="0">
              <a:lnSpc>
                <a:spcPct val="220000"/>
              </a:lnSpc>
              <a:spcBef>
                <a:spcPts val="0"/>
              </a:spcBef>
              <a:spcAft>
                <a:spcPts val="0"/>
              </a:spcAft>
              <a:buNone/>
            </a:pPr>
            <a:r>
              <a:rPr lang="en-US" sz="1500">
                <a:solidFill>
                  <a:schemeClr val="dk1"/>
                </a:solidFill>
                <a:latin typeface="Arial"/>
                <a:ea typeface="Arial"/>
                <a:cs typeface="Arial"/>
                <a:sym typeface="Arial"/>
              </a:rPr>
              <a:t>- Banner advertisements</a:t>
            </a:r>
            <a:endParaRPr/>
          </a:p>
          <a:p>
            <a:pPr marL="0" marR="0" lvl="0" indent="0" algn="l" rtl="0">
              <a:lnSpc>
                <a:spcPct val="220000"/>
              </a:lnSpc>
              <a:spcBef>
                <a:spcPts val="0"/>
              </a:spcBef>
              <a:spcAft>
                <a:spcPts val="0"/>
              </a:spcAft>
              <a:buNone/>
            </a:pPr>
            <a:r>
              <a:rPr lang="en-US" sz="1500">
                <a:solidFill>
                  <a:schemeClr val="dk1"/>
                </a:solidFill>
                <a:latin typeface="Arial"/>
                <a:ea typeface="Arial"/>
                <a:cs typeface="Arial"/>
                <a:sym typeface="Arial"/>
              </a:rPr>
              <a:t>- SEO search top article-linked advertisements</a:t>
            </a:r>
            <a:endParaRPr/>
          </a:p>
          <a:p>
            <a:pPr marL="0" marR="0" lvl="0" indent="0" algn="l" rtl="0">
              <a:lnSpc>
                <a:spcPct val="220000"/>
              </a:lnSpc>
              <a:spcBef>
                <a:spcPts val="0"/>
              </a:spcBef>
              <a:spcAft>
                <a:spcPts val="0"/>
              </a:spcAft>
              <a:buNone/>
            </a:pPr>
            <a:endParaRPr sz="1500">
              <a:solidFill>
                <a:schemeClr val="dk1"/>
              </a:solidFill>
              <a:latin typeface="Arial"/>
              <a:ea typeface="Arial"/>
              <a:cs typeface="Arial"/>
              <a:sym typeface="Arial"/>
            </a:endParaRPr>
          </a:p>
        </p:txBody>
      </p:sp>
      <p:sp>
        <p:nvSpPr>
          <p:cNvPr id="1346" name="Google Shape;1346;p32"/>
          <p:cNvSpPr txBox="1"/>
          <p:nvPr/>
        </p:nvSpPr>
        <p:spPr>
          <a:xfrm>
            <a:off x="2331699" y="3334418"/>
            <a:ext cx="1332876" cy="2691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900">
                <a:solidFill>
                  <a:schemeClr val="dk1"/>
                </a:solidFill>
                <a:latin typeface="Arial"/>
                <a:ea typeface="Arial"/>
                <a:cs typeface="Arial"/>
                <a:sym typeface="Arial"/>
              </a:rPr>
              <a:t>SKYWARD PLUS</a:t>
            </a:r>
            <a:endParaRPr/>
          </a:p>
        </p:txBody>
      </p:sp>
      <p:sp>
        <p:nvSpPr>
          <p:cNvPr id="1347" name="Google Shape;1347;p32"/>
          <p:cNvSpPr txBox="1"/>
          <p:nvPr/>
        </p:nvSpPr>
        <p:spPr>
          <a:xfrm>
            <a:off x="2296344" y="2837134"/>
            <a:ext cx="2281448" cy="57778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400" b="1">
                <a:solidFill>
                  <a:schemeClr val="dk1"/>
                </a:solidFill>
                <a:latin typeface="Arial"/>
                <a:ea typeface="Arial"/>
                <a:cs typeface="Arial"/>
                <a:sym typeface="Arial"/>
              </a:rPr>
              <a:t>SKYWARD+</a:t>
            </a:r>
            <a:endParaRPr/>
          </a:p>
        </p:txBody>
      </p:sp>
      <p:sp>
        <p:nvSpPr>
          <p:cNvPr id="1348" name="Google Shape;1348;p32"/>
          <p:cNvSpPr/>
          <p:nvPr/>
        </p:nvSpPr>
        <p:spPr>
          <a:xfrm>
            <a:off x="2309893" y="4046128"/>
            <a:ext cx="972143" cy="249382"/>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a:solidFill>
                  <a:schemeClr val="lt1"/>
                </a:solidFill>
                <a:latin typeface="Arial"/>
                <a:ea typeface="Arial"/>
                <a:cs typeface="Arial"/>
                <a:sym typeface="Arial"/>
              </a:rPr>
              <a:t>Web Media</a:t>
            </a:r>
            <a:endParaRPr/>
          </a:p>
        </p:txBody>
      </p:sp>
      <p:sp>
        <p:nvSpPr>
          <p:cNvPr id="1349" name="Google Shape;1349;p32"/>
          <p:cNvSpPr/>
          <p:nvPr/>
        </p:nvSpPr>
        <p:spPr>
          <a:xfrm>
            <a:off x="118470" y="99760"/>
            <a:ext cx="263236" cy="2003179"/>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50" name="Google Shape;1350;p32"/>
          <p:cNvSpPr txBox="1"/>
          <p:nvPr/>
        </p:nvSpPr>
        <p:spPr>
          <a:xfrm rot="5400000">
            <a:off x="-770288" y="936170"/>
            <a:ext cx="2102938"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dirty="0">
                <a:solidFill>
                  <a:schemeClr val="lt1"/>
                </a:solidFill>
                <a:latin typeface="Arial"/>
                <a:ea typeface="Arial"/>
                <a:cs typeface="Arial"/>
                <a:sym typeface="Arial"/>
              </a:rPr>
              <a:t>SKYWARD+ Advertising Menu</a:t>
            </a:r>
            <a:endParaRPr dirty="0"/>
          </a:p>
        </p:txBody>
      </p:sp>
      <p:sp>
        <p:nvSpPr>
          <p:cNvPr id="1351" name="Google Shape;1351;p32"/>
          <p:cNvSpPr/>
          <p:nvPr/>
        </p:nvSpPr>
        <p:spPr>
          <a:xfrm>
            <a:off x="8617245" y="3513594"/>
            <a:ext cx="756775" cy="180000"/>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solidFill>
                  <a:schemeClr val="lt1"/>
                </a:solidFill>
                <a:latin typeface="Arial"/>
                <a:ea typeface="Arial"/>
                <a:cs typeface="Arial"/>
                <a:sym typeface="Arial"/>
              </a:rPr>
              <a:t>Web media</a:t>
            </a:r>
            <a:endParaRPr/>
          </a:p>
        </p:txBody>
      </p:sp>
      <p:sp>
        <p:nvSpPr>
          <p:cNvPr id="1352" name="Google Shape;1352;p32"/>
          <p:cNvSpPr/>
          <p:nvPr/>
        </p:nvSpPr>
        <p:spPr>
          <a:xfrm>
            <a:off x="8617245" y="4022077"/>
            <a:ext cx="756775" cy="180000"/>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solidFill>
                  <a:schemeClr val="lt1"/>
                </a:solidFill>
                <a:latin typeface="Arial"/>
                <a:ea typeface="Arial"/>
                <a:cs typeface="Arial"/>
                <a:sym typeface="Arial"/>
              </a:rPr>
              <a:t>Web media</a:t>
            </a:r>
            <a:endParaRPr/>
          </a:p>
        </p:txBody>
      </p:sp>
      <p:sp>
        <p:nvSpPr>
          <p:cNvPr id="1353" name="Google Shape;1353;p3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23</a:t>
            </a:fld>
            <a:endParaRPr>
              <a:latin typeface="Arial"/>
              <a:ea typeface="Arial"/>
              <a:cs typeface="Arial"/>
              <a:sym typeface="Arial"/>
            </a:endParaRPr>
          </a:p>
        </p:txBody>
      </p:sp>
      <p:sp>
        <p:nvSpPr>
          <p:cNvPr id="1354" name="Google Shape;1354;p32"/>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40">
                <a:solidFill>
                  <a:srgbClr val="666666"/>
                </a:solidFill>
                <a:latin typeface="Arial"/>
                <a:ea typeface="Arial"/>
                <a:cs typeface="Arial"/>
                <a:sym typeface="Arial"/>
              </a:rPr>
              <a:t>© JAL Brand Communications. All Rights Reserved.</a:t>
            </a:r>
            <a:endParaRPr/>
          </a:p>
        </p:txBody>
      </p:sp>
      <p:sp>
        <p:nvSpPr>
          <p:cNvPr id="1355" name="Google Shape;1355;p32"/>
          <p:cNvSpPr/>
          <p:nvPr/>
        </p:nvSpPr>
        <p:spPr>
          <a:xfrm>
            <a:off x="10485747" y="3299201"/>
            <a:ext cx="206336" cy="961272"/>
          </a:xfrm>
          <a:prstGeom prst="rect">
            <a:avLst/>
          </a:prstGeom>
          <a:solidFill>
            <a:srgbClr val="595959"/>
          </a:solidFill>
          <a:ln w="9525"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56" name="Google Shape;1356;p32"/>
          <p:cNvSpPr txBox="1"/>
          <p:nvPr/>
        </p:nvSpPr>
        <p:spPr>
          <a:xfrm rot="5400000">
            <a:off x="10133312" y="3655058"/>
            <a:ext cx="982444" cy="249555"/>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800">
                <a:solidFill>
                  <a:schemeClr val="lt1"/>
                </a:solidFill>
                <a:latin typeface="Arial"/>
                <a:ea typeface="Arial"/>
                <a:cs typeface="Arial"/>
                <a:sym typeface="Arial"/>
              </a:rPr>
              <a:t>Media Guide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33"/>
          <p:cNvSpPr/>
          <p:nvPr/>
        </p:nvSpPr>
        <p:spPr>
          <a:xfrm>
            <a:off x="118470" y="99760"/>
            <a:ext cx="263236" cy="2003179"/>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62" name="Google Shape;1362;p33"/>
          <p:cNvPicPr preferRelativeResize="0"/>
          <p:nvPr/>
        </p:nvPicPr>
        <p:blipFill rotWithShape="1">
          <a:blip r:embed="rId3">
            <a:alphaModFix/>
          </a:blip>
          <a:srcRect/>
          <a:stretch/>
        </p:blipFill>
        <p:spPr>
          <a:xfrm>
            <a:off x="683378" y="424530"/>
            <a:ext cx="1555967" cy="468463"/>
          </a:xfrm>
          <a:prstGeom prst="rect">
            <a:avLst/>
          </a:prstGeom>
          <a:noFill/>
          <a:ln>
            <a:noFill/>
          </a:ln>
        </p:spPr>
      </p:pic>
      <p:sp>
        <p:nvSpPr>
          <p:cNvPr id="1363" name="Google Shape;1363;p33"/>
          <p:cNvSpPr/>
          <p:nvPr/>
        </p:nvSpPr>
        <p:spPr>
          <a:xfrm>
            <a:off x="881241" y="1991557"/>
            <a:ext cx="1808053" cy="5102902"/>
          </a:xfrm>
          <a:prstGeom prst="rect">
            <a:avLst/>
          </a:prstGeom>
          <a:solidFill>
            <a:schemeClr val="lt1"/>
          </a:solidFill>
          <a:ln>
            <a:noFill/>
          </a:ln>
          <a:effectLst>
            <a:outerShdw blurRad="787400" dist="38100" dir="2700000" sx="101000" sy="101000" algn="tl" rotWithShape="0">
              <a:srgbClr val="8296B0">
                <a:alpha val="6627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364" name="Google Shape;1364;p33"/>
          <p:cNvGrpSpPr/>
          <p:nvPr/>
        </p:nvGrpSpPr>
        <p:grpSpPr>
          <a:xfrm>
            <a:off x="3543310" y="2575493"/>
            <a:ext cx="1332761" cy="4282044"/>
            <a:chOff x="3631509" y="1723422"/>
            <a:chExt cx="1332761" cy="4282044"/>
          </a:xfrm>
        </p:grpSpPr>
        <p:grpSp>
          <p:nvGrpSpPr>
            <p:cNvPr id="1365" name="Google Shape;1365;p33"/>
            <p:cNvGrpSpPr/>
            <p:nvPr/>
          </p:nvGrpSpPr>
          <p:grpSpPr>
            <a:xfrm>
              <a:off x="3631509" y="1723422"/>
              <a:ext cx="1332761" cy="1260000"/>
              <a:chOff x="3631509" y="1971335"/>
              <a:chExt cx="1332761" cy="1260000"/>
            </a:xfrm>
          </p:grpSpPr>
          <p:sp>
            <p:nvSpPr>
              <p:cNvPr id="1366" name="Google Shape;1366;p33"/>
              <p:cNvSpPr/>
              <p:nvPr/>
            </p:nvSpPr>
            <p:spPr>
              <a:xfrm>
                <a:off x="3667888" y="1971335"/>
                <a:ext cx="1260004" cy="1260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7" name="Google Shape;1367;p33"/>
              <p:cNvSpPr txBox="1"/>
              <p:nvPr/>
            </p:nvSpPr>
            <p:spPr>
              <a:xfrm>
                <a:off x="3631509" y="2370061"/>
                <a:ext cx="1332761" cy="56028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lt1"/>
                  </a:buClr>
                  <a:buSzPts val="1100"/>
                  <a:buFont typeface="Arial"/>
                  <a:buNone/>
                </a:pPr>
                <a:r>
                  <a:rPr lang="en-US" sz="1100" b="1" i="0" u="none" strike="noStrike" cap="none">
                    <a:solidFill>
                      <a:schemeClr val="lt1"/>
                    </a:solidFill>
                    <a:latin typeface="Arial"/>
                    <a:ea typeface="Arial"/>
                    <a:cs typeface="Arial"/>
                    <a:sym typeface="Arial"/>
                  </a:rPr>
                  <a:t>E-Commerce website/portal site</a:t>
                </a:r>
                <a:endParaRPr sz="1800">
                  <a:solidFill>
                    <a:schemeClr val="dk1"/>
                  </a:solidFill>
                  <a:latin typeface="Arial"/>
                  <a:ea typeface="Arial"/>
                  <a:cs typeface="Arial"/>
                  <a:sym typeface="Arial"/>
                </a:endParaRPr>
              </a:p>
            </p:txBody>
          </p:sp>
          <p:sp>
            <p:nvSpPr>
              <p:cNvPr id="1368" name="Google Shape;1368;p33"/>
              <p:cNvSpPr txBox="1"/>
              <p:nvPr/>
            </p:nvSpPr>
            <p:spPr>
              <a:xfrm>
                <a:off x="3778550" y="1992059"/>
                <a:ext cx="1095087" cy="29463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D3C25A"/>
                  </a:buClr>
                  <a:buSzPts val="1000"/>
                  <a:buFont typeface="Arial"/>
                  <a:buNone/>
                </a:pPr>
                <a:r>
                  <a:rPr lang="en-US" sz="1000" b="1" i="0" u="none" strike="noStrike" cap="none">
                    <a:solidFill>
                      <a:srgbClr val="D3C25A"/>
                    </a:solidFill>
                    <a:latin typeface="Arial"/>
                    <a:ea typeface="Arial"/>
                    <a:cs typeface="Arial"/>
                    <a:sym typeface="Arial"/>
                  </a:rPr>
                  <a:t>Designated link</a:t>
                </a:r>
                <a:endParaRPr sz="1800">
                  <a:solidFill>
                    <a:schemeClr val="dk1"/>
                  </a:solidFill>
                  <a:latin typeface="Arial"/>
                  <a:ea typeface="Arial"/>
                  <a:cs typeface="Arial"/>
                  <a:sym typeface="Arial"/>
                </a:endParaRPr>
              </a:p>
            </p:txBody>
          </p:sp>
        </p:grpSp>
        <p:grpSp>
          <p:nvGrpSpPr>
            <p:cNvPr id="1369" name="Google Shape;1369;p33"/>
            <p:cNvGrpSpPr/>
            <p:nvPr/>
          </p:nvGrpSpPr>
          <p:grpSpPr>
            <a:xfrm>
              <a:off x="3663312" y="3234444"/>
              <a:ext cx="1264580" cy="1260000"/>
              <a:chOff x="3663312" y="3550753"/>
              <a:chExt cx="1264580" cy="1260000"/>
            </a:xfrm>
          </p:grpSpPr>
          <p:sp>
            <p:nvSpPr>
              <p:cNvPr id="1370" name="Google Shape;1370;p33"/>
              <p:cNvSpPr/>
              <p:nvPr/>
            </p:nvSpPr>
            <p:spPr>
              <a:xfrm>
                <a:off x="3667888" y="3550753"/>
                <a:ext cx="1260004" cy="1260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1" name="Google Shape;1371;p33"/>
              <p:cNvSpPr txBox="1"/>
              <p:nvPr/>
            </p:nvSpPr>
            <p:spPr>
              <a:xfrm>
                <a:off x="3663312" y="3970946"/>
                <a:ext cx="1226256" cy="60285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Company website</a:t>
                </a:r>
                <a:endParaRPr sz="1800">
                  <a:solidFill>
                    <a:schemeClr val="dk1"/>
                  </a:solidFill>
                  <a:latin typeface="Arial"/>
                  <a:ea typeface="Arial"/>
                  <a:cs typeface="Arial"/>
                  <a:sym typeface="Arial"/>
                </a:endParaRPr>
              </a:p>
            </p:txBody>
          </p:sp>
          <p:sp>
            <p:nvSpPr>
              <p:cNvPr id="1372" name="Google Shape;1372;p33"/>
              <p:cNvSpPr txBox="1"/>
              <p:nvPr/>
            </p:nvSpPr>
            <p:spPr>
              <a:xfrm>
                <a:off x="3750347" y="3664364"/>
                <a:ext cx="1095087" cy="29463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D3C25A"/>
                  </a:buClr>
                  <a:buSzPts val="1000"/>
                  <a:buFont typeface="Arial"/>
                  <a:buNone/>
                </a:pPr>
                <a:r>
                  <a:rPr lang="en-US" sz="1000" b="1" i="0" u="none" strike="noStrike" cap="none">
                    <a:solidFill>
                      <a:srgbClr val="D3C25A"/>
                    </a:solidFill>
                    <a:latin typeface="Arial"/>
                    <a:ea typeface="Arial"/>
                    <a:cs typeface="Arial"/>
                    <a:sym typeface="Arial"/>
                  </a:rPr>
                  <a:t>Designated link</a:t>
                </a:r>
                <a:endParaRPr sz="1800">
                  <a:solidFill>
                    <a:schemeClr val="dk1"/>
                  </a:solidFill>
                  <a:latin typeface="Arial"/>
                  <a:ea typeface="Arial"/>
                  <a:cs typeface="Arial"/>
                  <a:sym typeface="Arial"/>
                </a:endParaRPr>
              </a:p>
            </p:txBody>
          </p:sp>
        </p:grpSp>
        <p:grpSp>
          <p:nvGrpSpPr>
            <p:cNvPr id="1373" name="Google Shape;1373;p33"/>
            <p:cNvGrpSpPr/>
            <p:nvPr/>
          </p:nvGrpSpPr>
          <p:grpSpPr>
            <a:xfrm>
              <a:off x="3667888" y="4745466"/>
              <a:ext cx="1260004" cy="1260000"/>
              <a:chOff x="3667888" y="5060898"/>
              <a:chExt cx="1260004" cy="1260000"/>
            </a:xfrm>
          </p:grpSpPr>
          <p:sp>
            <p:nvSpPr>
              <p:cNvPr id="1374" name="Google Shape;1374;p33"/>
              <p:cNvSpPr/>
              <p:nvPr/>
            </p:nvSpPr>
            <p:spPr>
              <a:xfrm>
                <a:off x="3667888" y="5060898"/>
                <a:ext cx="1260004" cy="1260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5" name="Google Shape;1375;p33"/>
              <p:cNvSpPr txBox="1"/>
              <p:nvPr/>
            </p:nvSpPr>
            <p:spPr>
              <a:xfrm>
                <a:off x="3684762" y="5532937"/>
                <a:ext cx="1226256" cy="33509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Landing page</a:t>
                </a:r>
                <a:endParaRPr sz="1800">
                  <a:solidFill>
                    <a:schemeClr val="dk1"/>
                  </a:solidFill>
                  <a:latin typeface="Arial"/>
                  <a:ea typeface="Arial"/>
                  <a:cs typeface="Arial"/>
                  <a:sym typeface="Arial"/>
                </a:endParaRPr>
              </a:p>
            </p:txBody>
          </p:sp>
          <p:sp>
            <p:nvSpPr>
              <p:cNvPr id="1376" name="Google Shape;1376;p33"/>
              <p:cNvSpPr txBox="1"/>
              <p:nvPr/>
            </p:nvSpPr>
            <p:spPr>
              <a:xfrm>
                <a:off x="3750347" y="5169676"/>
                <a:ext cx="1095087" cy="29463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D3C25A"/>
                  </a:buClr>
                  <a:buSzPts val="1000"/>
                  <a:buFont typeface="Arial"/>
                  <a:buNone/>
                </a:pPr>
                <a:r>
                  <a:rPr lang="en-US" sz="1000" b="1" i="0" u="none" strike="noStrike" cap="none">
                    <a:solidFill>
                      <a:srgbClr val="D3C25A"/>
                    </a:solidFill>
                    <a:latin typeface="Arial"/>
                    <a:ea typeface="Arial"/>
                    <a:cs typeface="Arial"/>
                    <a:sym typeface="Arial"/>
                  </a:rPr>
                  <a:t>Designated link</a:t>
                </a:r>
                <a:endParaRPr sz="1800">
                  <a:solidFill>
                    <a:schemeClr val="dk1"/>
                  </a:solidFill>
                  <a:latin typeface="Arial"/>
                  <a:ea typeface="Arial"/>
                  <a:cs typeface="Arial"/>
                  <a:sym typeface="Arial"/>
                </a:endParaRPr>
              </a:p>
            </p:txBody>
          </p:sp>
        </p:grpSp>
      </p:grpSp>
      <p:sp>
        <p:nvSpPr>
          <p:cNvPr id="1377" name="Google Shape;1377;p33"/>
          <p:cNvSpPr txBox="1"/>
          <p:nvPr/>
        </p:nvSpPr>
        <p:spPr>
          <a:xfrm>
            <a:off x="692790" y="784975"/>
            <a:ext cx="3645725" cy="49686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Banner Advertisement</a:t>
            </a:r>
            <a:endParaRPr sz="1800">
              <a:solidFill>
                <a:schemeClr val="dk1"/>
              </a:solidFill>
              <a:latin typeface="Arial"/>
              <a:ea typeface="Arial"/>
              <a:cs typeface="Arial"/>
              <a:sym typeface="Arial"/>
            </a:endParaRPr>
          </a:p>
        </p:txBody>
      </p:sp>
      <p:cxnSp>
        <p:nvCxnSpPr>
          <p:cNvPr id="1378" name="Google Shape;1378;p33"/>
          <p:cNvCxnSpPr/>
          <p:nvPr/>
        </p:nvCxnSpPr>
        <p:spPr>
          <a:xfrm>
            <a:off x="772005" y="1354785"/>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1379" name="Google Shape;1379;p33"/>
          <p:cNvSpPr txBox="1"/>
          <p:nvPr/>
        </p:nvSpPr>
        <p:spPr>
          <a:xfrm>
            <a:off x="5195549" y="1761248"/>
            <a:ext cx="4625140" cy="55598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An option that places a banner in a SKYWARD+ ad space, and directs the viewer to the client's specified link</a:t>
            </a:r>
            <a:endParaRPr sz="1800">
              <a:solidFill>
                <a:schemeClr val="dk1"/>
              </a:solidFill>
              <a:latin typeface="Arial"/>
              <a:ea typeface="Arial"/>
              <a:cs typeface="Arial"/>
              <a:sym typeface="Arial"/>
            </a:endParaRPr>
          </a:p>
        </p:txBody>
      </p:sp>
      <p:sp>
        <p:nvSpPr>
          <p:cNvPr id="1380" name="Google Shape;1380;p33"/>
          <p:cNvSpPr txBox="1"/>
          <p:nvPr/>
        </p:nvSpPr>
        <p:spPr>
          <a:xfrm>
            <a:off x="5200038" y="1373036"/>
            <a:ext cx="3841096" cy="40468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Banner Advertisement</a:t>
            </a:r>
            <a:endParaRPr sz="1800">
              <a:solidFill>
                <a:schemeClr val="dk1"/>
              </a:solidFill>
              <a:latin typeface="Arial"/>
              <a:ea typeface="Arial"/>
              <a:cs typeface="Arial"/>
              <a:sym typeface="Arial"/>
            </a:endParaRPr>
          </a:p>
        </p:txBody>
      </p:sp>
      <p:sp>
        <p:nvSpPr>
          <p:cNvPr id="1381" name="Google Shape;1381;p33"/>
          <p:cNvSpPr txBox="1"/>
          <p:nvPr/>
        </p:nvSpPr>
        <p:spPr>
          <a:xfrm>
            <a:off x="3341848" y="1526705"/>
            <a:ext cx="1692786" cy="687945"/>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Directed to client-specified link</a:t>
            </a:r>
            <a:endParaRPr sz="1800">
              <a:solidFill>
                <a:schemeClr val="dk1"/>
              </a:solidFill>
              <a:latin typeface="Arial"/>
              <a:ea typeface="Arial"/>
              <a:cs typeface="Arial"/>
              <a:sym typeface="Arial"/>
            </a:endParaRPr>
          </a:p>
        </p:txBody>
      </p:sp>
      <p:sp>
        <p:nvSpPr>
          <p:cNvPr id="1382" name="Google Shape;1382;p33"/>
          <p:cNvSpPr/>
          <p:nvPr/>
        </p:nvSpPr>
        <p:spPr>
          <a:xfrm>
            <a:off x="2711670" y="2108517"/>
            <a:ext cx="590714" cy="3178188"/>
          </a:xfrm>
          <a:custGeom>
            <a:avLst/>
            <a:gdLst/>
            <a:ahLst/>
            <a:cxnLst/>
            <a:rect l="l" t="t" r="r" b="b"/>
            <a:pathLst>
              <a:path w="777765" h="2711669" extrusionOk="0">
                <a:moveTo>
                  <a:pt x="0" y="2711669"/>
                </a:moveTo>
                <a:lnTo>
                  <a:pt x="441434" y="2711669"/>
                </a:lnTo>
                <a:lnTo>
                  <a:pt x="441434" y="0"/>
                </a:lnTo>
                <a:lnTo>
                  <a:pt x="536028" y="0"/>
                </a:lnTo>
                <a:lnTo>
                  <a:pt x="777765" y="0"/>
                </a:lnTo>
              </a:path>
            </a:pathLst>
          </a:custGeom>
          <a:noFill/>
          <a:ln w="9525" cap="flat" cmpd="sng">
            <a:solidFill>
              <a:schemeClr val="dk1"/>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3" name="Google Shape;1383;p33"/>
          <p:cNvSpPr txBox="1"/>
          <p:nvPr/>
        </p:nvSpPr>
        <p:spPr>
          <a:xfrm>
            <a:off x="4521869" y="6759367"/>
            <a:ext cx="784450" cy="33509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etc.</a:t>
            </a:r>
            <a:endParaRPr sz="1800">
              <a:solidFill>
                <a:schemeClr val="dk1"/>
              </a:solidFill>
              <a:latin typeface="Arial"/>
              <a:ea typeface="Arial"/>
              <a:cs typeface="Arial"/>
              <a:sym typeface="Arial"/>
            </a:endParaRPr>
          </a:p>
        </p:txBody>
      </p:sp>
      <p:grpSp>
        <p:nvGrpSpPr>
          <p:cNvPr id="1384" name="Google Shape;1384;p33"/>
          <p:cNvGrpSpPr/>
          <p:nvPr/>
        </p:nvGrpSpPr>
        <p:grpSpPr>
          <a:xfrm>
            <a:off x="805872" y="1778489"/>
            <a:ext cx="1944000" cy="5315970"/>
            <a:chOff x="805872" y="1778489"/>
            <a:chExt cx="1944000" cy="5315970"/>
          </a:xfrm>
        </p:grpSpPr>
        <p:grpSp>
          <p:nvGrpSpPr>
            <p:cNvPr id="1385" name="Google Shape;1385;p33"/>
            <p:cNvGrpSpPr/>
            <p:nvPr/>
          </p:nvGrpSpPr>
          <p:grpSpPr>
            <a:xfrm>
              <a:off x="805872" y="1778952"/>
              <a:ext cx="1944000" cy="5315507"/>
              <a:chOff x="805872" y="1778952"/>
              <a:chExt cx="1944000" cy="5315507"/>
            </a:xfrm>
          </p:grpSpPr>
          <p:sp>
            <p:nvSpPr>
              <p:cNvPr id="1386" name="Google Shape;1386;p33"/>
              <p:cNvSpPr/>
              <p:nvPr/>
            </p:nvSpPr>
            <p:spPr>
              <a:xfrm>
                <a:off x="881244" y="1778952"/>
                <a:ext cx="1813174" cy="798355"/>
              </a:xfrm>
              <a:prstGeom prst="roundRect">
                <a:avLst>
                  <a:gd name="adj" fmla="val 13460"/>
                </a:avLst>
              </a:prstGeom>
              <a:solidFill>
                <a:srgbClr val="0D122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87" name="Google Shape;1387;p33"/>
              <p:cNvPicPr preferRelativeResize="0"/>
              <p:nvPr/>
            </p:nvPicPr>
            <p:blipFill rotWithShape="1">
              <a:blip r:embed="rId4">
                <a:alphaModFix/>
              </a:blip>
              <a:srcRect/>
              <a:stretch/>
            </p:blipFill>
            <p:spPr>
              <a:xfrm>
                <a:off x="876120" y="1987132"/>
                <a:ext cx="1818300" cy="313601"/>
              </a:xfrm>
              <a:custGeom>
                <a:avLst/>
                <a:gdLst/>
                <a:ahLst/>
                <a:cxnLst/>
                <a:rect l="l" t="t" r="r" b="b"/>
                <a:pathLst>
                  <a:path w="539845" h="1671637" extrusionOk="0">
                    <a:moveTo>
                      <a:pt x="0" y="0"/>
                    </a:moveTo>
                    <a:lnTo>
                      <a:pt x="539845" y="0"/>
                    </a:lnTo>
                    <a:lnTo>
                      <a:pt x="539845" y="1671637"/>
                    </a:lnTo>
                    <a:lnTo>
                      <a:pt x="0" y="1671637"/>
                    </a:lnTo>
                    <a:lnTo>
                      <a:pt x="0" y="0"/>
                    </a:lnTo>
                    <a:close/>
                  </a:path>
                </a:pathLst>
              </a:custGeom>
              <a:noFill/>
              <a:ln>
                <a:noFill/>
              </a:ln>
            </p:spPr>
          </p:pic>
          <p:pic>
            <p:nvPicPr>
              <p:cNvPr id="1388" name="Google Shape;1388;p33"/>
              <p:cNvPicPr preferRelativeResize="0"/>
              <p:nvPr/>
            </p:nvPicPr>
            <p:blipFill rotWithShape="1">
              <a:blip r:embed="rId5">
                <a:alphaModFix/>
              </a:blip>
              <a:srcRect/>
              <a:stretch/>
            </p:blipFill>
            <p:spPr>
              <a:xfrm>
                <a:off x="876120" y="2293983"/>
                <a:ext cx="1818300" cy="3015847"/>
              </a:xfrm>
              <a:custGeom>
                <a:avLst/>
                <a:gdLst/>
                <a:ahLst/>
                <a:cxnLst/>
                <a:rect l="l" t="t" r="r" b="b"/>
                <a:pathLst>
                  <a:path w="539845" h="1671637" extrusionOk="0">
                    <a:moveTo>
                      <a:pt x="0" y="0"/>
                    </a:moveTo>
                    <a:lnTo>
                      <a:pt x="539845" y="0"/>
                    </a:lnTo>
                    <a:lnTo>
                      <a:pt x="539845" y="1671637"/>
                    </a:lnTo>
                    <a:lnTo>
                      <a:pt x="0" y="1671637"/>
                    </a:lnTo>
                    <a:lnTo>
                      <a:pt x="0" y="0"/>
                    </a:lnTo>
                    <a:close/>
                  </a:path>
                </a:pathLst>
              </a:custGeom>
              <a:noFill/>
              <a:ln>
                <a:noFill/>
              </a:ln>
            </p:spPr>
          </p:pic>
          <p:pic>
            <p:nvPicPr>
              <p:cNvPr id="1389" name="Google Shape;1389;p33"/>
              <p:cNvPicPr preferRelativeResize="0"/>
              <p:nvPr/>
            </p:nvPicPr>
            <p:blipFill rotWithShape="1">
              <a:blip r:embed="rId6">
                <a:alphaModFix/>
              </a:blip>
              <a:srcRect t="-1"/>
              <a:stretch/>
            </p:blipFill>
            <p:spPr>
              <a:xfrm>
                <a:off x="876120" y="4684930"/>
                <a:ext cx="1813174" cy="2409529"/>
              </a:xfrm>
              <a:prstGeom prst="rect">
                <a:avLst/>
              </a:prstGeom>
              <a:noFill/>
              <a:ln>
                <a:noFill/>
              </a:ln>
            </p:spPr>
          </p:pic>
          <p:sp>
            <p:nvSpPr>
              <p:cNvPr id="1390" name="Google Shape;1390;p33"/>
              <p:cNvSpPr/>
              <p:nvPr/>
            </p:nvSpPr>
            <p:spPr>
              <a:xfrm>
                <a:off x="1149591" y="4167588"/>
                <a:ext cx="1250576" cy="359708"/>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91" name="Google Shape;1391;p33"/>
              <p:cNvPicPr preferRelativeResize="0"/>
              <p:nvPr/>
            </p:nvPicPr>
            <p:blipFill rotWithShape="1">
              <a:blip r:embed="rId7">
                <a:alphaModFix/>
              </a:blip>
              <a:srcRect/>
              <a:stretch/>
            </p:blipFill>
            <p:spPr>
              <a:xfrm>
                <a:off x="805872" y="5052795"/>
                <a:ext cx="1944000" cy="474571"/>
              </a:xfrm>
              <a:prstGeom prst="rect">
                <a:avLst/>
              </a:prstGeom>
              <a:solidFill>
                <a:schemeClr val="lt1"/>
              </a:solidFill>
              <a:ln w="9525" cap="flat" cmpd="sng">
                <a:solidFill>
                  <a:srgbClr val="595959"/>
                </a:solidFill>
                <a:prstDash val="solid"/>
                <a:round/>
                <a:headEnd type="none" w="sm" len="sm"/>
                <a:tailEnd type="none" w="sm" len="sm"/>
              </a:ln>
              <a:effectLst>
                <a:outerShdw blurRad="442592" dist="38100" dir="2700000" sx="101000" sy="101000" algn="tl" rotWithShape="0">
                  <a:srgbClr val="8296B0">
                    <a:alpha val="31764"/>
                  </a:srgbClr>
                </a:outerShdw>
              </a:effectLst>
            </p:spPr>
          </p:pic>
        </p:grpSp>
        <p:sp>
          <p:nvSpPr>
            <p:cNvPr id="1392" name="Google Shape;1392;p33"/>
            <p:cNvSpPr txBox="1"/>
            <p:nvPr/>
          </p:nvSpPr>
          <p:spPr>
            <a:xfrm>
              <a:off x="933636" y="1778489"/>
              <a:ext cx="444964" cy="19127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chemeClr val="lt1"/>
                </a:buClr>
                <a:buSzPts val="500"/>
                <a:buFont typeface="Arial"/>
                <a:buNone/>
              </a:pPr>
              <a:r>
                <a:rPr lang="en-US" sz="500" b="0" i="0" u="none" strike="noStrike" cap="none">
                  <a:solidFill>
                    <a:schemeClr val="lt1"/>
                  </a:solidFill>
                  <a:latin typeface="Arial"/>
                  <a:ea typeface="Arial"/>
                  <a:cs typeface="Arial"/>
                  <a:sym typeface="Arial"/>
                </a:rPr>
                <a:t>9:41 AM</a:t>
              </a:r>
              <a:endParaRPr sz="1800">
                <a:solidFill>
                  <a:schemeClr val="dk1"/>
                </a:solidFill>
                <a:latin typeface="Arial"/>
                <a:ea typeface="Arial"/>
                <a:cs typeface="Arial"/>
                <a:sym typeface="Arial"/>
              </a:endParaRPr>
            </a:p>
          </p:txBody>
        </p:sp>
        <p:pic>
          <p:nvPicPr>
            <p:cNvPr id="1393" name="Google Shape;1393;p33" descr="フル充電"/>
            <p:cNvPicPr preferRelativeResize="0"/>
            <p:nvPr/>
          </p:nvPicPr>
          <p:blipFill rotWithShape="1">
            <a:blip r:embed="rId8">
              <a:alphaModFix/>
            </a:blip>
            <a:srcRect/>
            <a:stretch/>
          </p:blipFill>
          <p:spPr>
            <a:xfrm>
              <a:off x="2484287" y="1829974"/>
              <a:ext cx="125725" cy="85444"/>
            </a:xfrm>
            <a:prstGeom prst="rect">
              <a:avLst/>
            </a:prstGeom>
            <a:noFill/>
            <a:ln>
              <a:noFill/>
            </a:ln>
          </p:spPr>
        </p:pic>
        <p:pic>
          <p:nvPicPr>
            <p:cNvPr id="1394" name="Google Shape;1394;p33" descr="Wi-Fi"/>
            <p:cNvPicPr preferRelativeResize="0"/>
            <p:nvPr/>
          </p:nvPicPr>
          <p:blipFill rotWithShape="1">
            <a:blip r:embed="rId9">
              <a:alphaModFix/>
            </a:blip>
            <a:srcRect/>
            <a:stretch/>
          </p:blipFill>
          <p:spPr>
            <a:xfrm>
              <a:off x="2352805" y="1817692"/>
              <a:ext cx="110010" cy="110010"/>
            </a:xfrm>
            <a:prstGeom prst="rect">
              <a:avLst/>
            </a:prstGeom>
            <a:noFill/>
            <a:ln>
              <a:noFill/>
            </a:ln>
          </p:spPr>
        </p:pic>
        <p:pic>
          <p:nvPicPr>
            <p:cNvPr id="1395" name="Google Shape;1395;p33" descr="信号"/>
            <p:cNvPicPr preferRelativeResize="0"/>
            <p:nvPr/>
          </p:nvPicPr>
          <p:blipFill rotWithShape="1">
            <a:blip r:embed="rId10">
              <a:alphaModFix/>
            </a:blip>
            <a:srcRect/>
            <a:stretch/>
          </p:blipFill>
          <p:spPr>
            <a:xfrm>
              <a:off x="2221325" y="1825550"/>
              <a:ext cx="110010" cy="94294"/>
            </a:xfrm>
            <a:prstGeom prst="rect">
              <a:avLst/>
            </a:prstGeom>
            <a:noFill/>
            <a:ln>
              <a:noFill/>
            </a:ln>
          </p:spPr>
        </p:pic>
        <p:sp>
          <p:nvSpPr>
            <p:cNvPr id="1396" name="Google Shape;1396;p33"/>
            <p:cNvSpPr/>
            <p:nvPr/>
          </p:nvSpPr>
          <p:spPr>
            <a:xfrm>
              <a:off x="1024511" y="3037741"/>
              <a:ext cx="1512805" cy="9703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97" name="Google Shape;1397;p33" descr="グラフィカル ユーザー インターフェイス, アプリケーション&#10;&#10;自動的に生成された説明"/>
            <p:cNvPicPr preferRelativeResize="0"/>
            <p:nvPr/>
          </p:nvPicPr>
          <p:blipFill rotWithShape="1">
            <a:blip r:embed="rId11">
              <a:alphaModFix/>
            </a:blip>
            <a:srcRect/>
            <a:stretch/>
          </p:blipFill>
          <p:spPr>
            <a:xfrm>
              <a:off x="1043558" y="3148218"/>
              <a:ext cx="1464368" cy="918187"/>
            </a:xfrm>
            <a:prstGeom prst="rect">
              <a:avLst/>
            </a:prstGeom>
            <a:noFill/>
            <a:ln>
              <a:noFill/>
            </a:ln>
          </p:spPr>
        </p:pic>
      </p:grpSp>
      <p:sp>
        <p:nvSpPr>
          <p:cNvPr id="1398" name="Google Shape;1398;p33"/>
          <p:cNvSpPr txBox="1"/>
          <p:nvPr/>
        </p:nvSpPr>
        <p:spPr>
          <a:xfrm>
            <a:off x="4914094" y="7110740"/>
            <a:ext cx="4127040" cy="274370"/>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3F3F3F"/>
              </a:buClr>
              <a:buSzPts val="900"/>
              <a:buFont typeface="Arial"/>
              <a:buNone/>
            </a:pPr>
            <a:r>
              <a:rPr lang="en-US" sz="900" b="0" i="0" u="none" strike="noStrike" cap="none">
                <a:solidFill>
                  <a:srgbClr val="3F3F3F"/>
                </a:solidFill>
                <a:latin typeface="Arial"/>
                <a:ea typeface="Arial"/>
                <a:cs typeface="Arial"/>
                <a:sym typeface="Arial"/>
              </a:rPr>
              <a:t>* An example of the use of ad space for another article within the website</a:t>
            </a:r>
            <a:endParaRPr sz="1800">
              <a:solidFill>
                <a:schemeClr val="dk1"/>
              </a:solidFill>
              <a:latin typeface="Arial"/>
              <a:ea typeface="Arial"/>
              <a:cs typeface="Arial"/>
              <a:sym typeface="Arial"/>
            </a:endParaRPr>
          </a:p>
        </p:txBody>
      </p:sp>
      <p:sp>
        <p:nvSpPr>
          <p:cNvPr id="1399" name="Google Shape;1399;p33"/>
          <p:cNvSpPr/>
          <p:nvPr/>
        </p:nvSpPr>
        <p:spPr>
          <a:xfrm>
            <a:off x="2692079" y="5397237"/>
            <a:ext cx="23596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b="0" i="0" u="none" strike="noStrike" cap="none" baseline="300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400" name="Google Shape;1400;p33"/>
          <p:cNvSpPr txBox="1"/>
          <p:nvPr/>
        </p:nvSpPr>
        <p:spPr>
          <a:xfrm>
            <a:off x="1078641" y="4211560"/>
            <a:ext cx="1458675" cy="32630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chemeClr val="dk1"/>
              </a:buClr>
              <a:buSzPts val="550"/>
              <a:buFont typeface="Arial"/>
              <a:buNone/>
            </a:pPr>
            <a:r>
              <a:rPr lang="en-US" sz="550">
                <a:solidFill>
                  <a:schemeClr val="dk1"/>
                </a:solidFill>
                <a:latin typeface="Arial"/>
                <a:ea typeface="Arial"/>
                <a:cs typeface="Arial"/>
                <a:sym typeface="Arial"/>
              </a:rPr>
              <a:t>山形の春を満喫！芭蕉ゆかりの地・山寺など名刹巡りとさくらんぼ &amp; 美食の旅</a:t>
            </a:r>
            <a:endParaRPr sz="1800">
              <a:solidFill>
                <a:schemeClr val="dk1"/>
              </a:solidFill>
              <a:latin typeface="Arial"/>
              <a:ea typeface="Arial"/>
              <a:cs typeface="Arial"/>
              <a:sym typeface="Arial"/>
            </a:endParaRPr>
          </a:p>
        </p:txBody>
      </p:sp>
      <p:sp>
        <p:nvSpPr>
          <p:cNvPr id="1401" name="Google Shape;1401;p33"/>
          <p:cNvSpPr txBox="1"/>
          <p:nvPr/>
        </p:nvSpPr>
        <p:spPr>
          <a:xfrm>
            <a:off x="1105072" y="4037231"/>
            <a:ext cx="1250576" cy="193451"/>
          </a:xfrm>
          <a:prstGeom prst="rect">
            <a:avLst/>
          </a:prstGeom>
          <a:solidFill>
            <a:srgbClr val="F5F5F5"/>
          </a:solid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chemeClr val="dk1"/>
              </a:buClr>
              <a:buSzPts val="500"/>
              <a:buFont typeface="Arial"/>
              <a:buNone/>
            </a:pPr>
            <a:r>
              <a:rPr lang="en-US" sz="500">
                <a:solidFill>
                  <a:schemeClr val="dk1"/>
                </a:solidFill>
                <a:latin typeface="Arial"/>
                <a:ea typeface="Arial"/>
                <a:cs typeface="Arial"/>
                <a:sym typeface="Arial"/>
              </a:rPr>
              <a:t>2021/03/31 旅の＋ONE</a:t>
            </a:r>
            <a:endParaRPr sz="500">
              <a:solidFill>
                <a:schemeClr val="dk1"/>
              </a:solidFill>
              <a:latin typeface="Arial"/>
              <a:ea typeface="Arial"/>
              <a:cs typeface="Arial"/>
              <a:sym typeface="Arial"/>
            </a:endParaRPr>
          </a:p>
        </p:txBody>
      </p:sp>
      <p:sp>
        <p:nvSpPr>
          <p:cNvPr id="1402" name="Google Shape;1402;p33"/>
          <p:cNvSpPr txBox="1"/>
          <p:nvPr/>
        </p:nvSpPr>
        <p:spPr>
          <a:xfrm>
            <a:off x="3208594" y="2161538"/>
            <a:ext cx="2002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FF0000"/>
              </a:buClr>
              <a:buSzPts val="1000"/>
              <a:buFont typeface="Arial"/>
              <a:buNone/>
            </a:pPr>
            <a:r>
              <a:rPr lang="en-US" sz="1000">
                <a:solidFill>
                  <a:srgbClr val="FF0000"/>
                </a:solidFill>
                <a:latin typeface="Arial"/>
                <a:ea typeface="Arial"/>
                <a:cs typeface="Arial"/>
                <a:sym typeface="Arial"/>
              </a:rPr>
              <a:t>*Please prepare Japanese site.</a:t>
            </a:r>
            <a:endParaRPr sz="1000">
              <a:solidFill>
                <a:srgbClr val="FF0000"/>
              </a:solidFill>
              <a:latin typeface="Arial"/>
              <a:ea typeface="Arial"/>
              <a:cs typeface="Arial"/>
              <a:sym typeface="Arial"/>
            </a:endParaRPr>
          </a:p>
        </p:txBody>
      </p:sp>
      <p:sp>
        <p:nvSpPr>
          <p:cNvPr id="1403" name="Google Shape;1403;p3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1404" name="Google Shape;1404;p33"/>
          <p:cNvSpPr txBox="1"/>
          <p:nvPr/>
        </p:nvSpPr>
        <p:spPr>
          <a:xfrm rot="5400000">
            <a:off x="-735868" y="899311"/>
            <a:ext cx="2029630"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a:solidFill>
                  <a:schemeClr val="lt1"/>
                </a:solidFill>
                <a:latin typeface="Arial"/>
                <a:ea typeface="Arial"/>
                <a:cs typeface="Arial"/>
                <a:sym typeface="Arial"/>
              </a:rPr>
              <a:t>SKYWARD+ Advertising Menu</a:t>
            </a:r>
            <a:endParaRPr/>
          </a:p>
        </p:txBody>
      </p:sp>
      <p:pic>
        <p:nvPicPr>
          <p:cNvPr id="1405" name="Google Shape;1405;p33"/>
          <p:cNvPicPr preferRelativeResize="0"/>
          <p:nvPr/>
        </p:nvPicPr>
        <p:blipFill rotWithShape="1">
          <a:blip r:embed="rId12">
            <a:alphaModFix/>
          </a:blip>
          <a:srcRect/>
          <a:stretch/>
        </p:blipFill>
        <p:spPr>
          <a:xfrm>
            <a:off x="5195549" y="2376575"/>
            <a:ext cx="5236918" cy="47613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34"/>
          <p:cNvSpPr/>
          <p:nvPr/>
        </p:nvSpPr>
        <p:spPr>
          <a:xfrm>
            <a:off x="118470" y="99760"/>
            <a:ext cx="263236" cy="2003179"/>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11" name="Google Shape;1411;p34"/>
          <p:cNvPicPr preferRelativeResize="0"/>
          <p:nvPr/>
        </p:nvPicPr>
        <p:blipFill rotWithShape="1">
          <a:blip r:embed="rId3">
            <a:alphaModFix/>
          </a:blip>
          <a:srcRect/>
          <a:stretch/>
        </p:blipFill>
        <p:spPr>
          <a:xfrm>
            <a:off x="658578" y="227781"/>
            <a:ext cx="2125194" cy="469780"/>
          </a:xfrm>
          <a:prstGeom prst="rect">
            <a:avLst/>
          </a:prstGeom>
          <a:noFill/>
          <a:ln>
            <a:noFill/>
          </a:ln>
        </p:spPr>
      </p:pic>
      <p:sp>
        <p:nvSpPr>
          <p:cNvPr id="1412" name="Google Shape;1412;p34"/>
          <p:cNvSpPr txBox="1"/>
          <p:nvPr/>
        </p:nvSpPr>
        <p:spPr>
          <a:xfrm>
            <a:off x="692790" y="586195"/>
            <a:ext cx="6271890"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Ads linked to SEO search high-ranking articles</a:t>
            </a:r>
            <a:endParaRPr sz="1800">
              <a:solidFill>
                <a:schemeClr val="dk1"/>
              </a:solidFill>
              <a:latin typeface="Arial"/>
              <a:ea typeface="Arial"/>
              <a:cs typeface="Arial"/>
              <a:sym typeface="Arial"/>
            </a:endParaRPr>
          </a:p>
        </p:txBody>
      </p:sp>
      <p:cxnSp>
        <p:nvCxnSpPr>
          <p:cNvPr id="1413" name="Google Shape;1413;p34"/>
          <p:cNvCxnSpPr/>
          <p:nvPr/>
        </p:nvCxnSpPr>
        <p:spPr>
          <a:xfrm>
            <a:off x="772005" y="1076493"/>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1414" name="Google Shape;1414;p34"/>
          <p:cNvSpPr txBox="1"/>
          <p:nvPr/>
        </p:nvSpPr>
        <p:spPr>
          <a:xfrm>
            <a:off x="5406948" y="1398833"/>
            <a:ext cx="51183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An option that places a banner in a SKYWARD+ article that appears at high ranks in search results and directs the viewer to a specified link </a:t>
            </a:r>
            <a:r>
              <a:rPr lang="en-US" sz="1050">
                <a:solidFill>
                  <a:srgbClr val="FF0000"/>
                </a:solidFill>
                <a:latin typeface="Arial"/>
                <a:ea typeface="Arial"/>
                <a:cs typeface="Arial"/>
                <a:sym typeface="Arial"/>
              </a:rPr>
              <a:t>*</a:t>
            </a:r>
            <a:r>
              <a:rPr lang="en-US" sz="1200">
                <a:solidFill>
                  <a:srgbClr val="FF0000"/>
                </a:solidFill>
                <a:latin typeface="Arial"/>
                <a:ea typeface="Arial"/>
                <a:cs typeface="Arial"/>
                <a:sym typeface="Arial"/>
              </a:rPr>
              <a:t>Please prepare Japanese site</a:t>
            </a:r>
            <a:r>
              <a:rPr lang="en-US" sz="1050">
                <a:solidFill>
                  <a:srgbClr val="FF0000"/>
                </a:solidFill>
                <a:latin typeface="Arial"/>
                <a:ea typeface="Arial"/>
                <a:cs typeface="Arial"/>
                <a:sym typeface="Arial"/>
              </a:rPr>
              <a:t>.</a:t>
            </a:r>
            <a:endParaRPr sz="1200">
              <a:solidFill>
                <a:srgbClr val="FF0000"/>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p:txBody>
      </p:sp>
      <p:sp>
        <p:nvSpPr>
          <p:cNvPr id="1415" name="Google Shape;1415;p34"/>
          <p:cNvSpPr txBox="1"/>
          <p:nvPr/>
        </p:nvSpPr>
        <p:spPr>
          <a:xfrm>
            <a:off x="5380781" y="1065924"/>
            <a:ext cx="4284930" cy="375552"/>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chemeClr val="dk1"/>
              </a:buClr>
              <a:buSzPts val="1400"/>
              <a:buFont typeface="Arial"/>
              <a:buNone/>
            </a:pPr>
            <a:r>
              <a:rPr lang="en-US" sz="1400" b="1">
                <a:solidFill>
                  <a:schemeClr val="dk1"/>
                </a:solidFill>
                <a:latin typeface="Arial"/>
                <a:ea typeface="Arial"/>
                <a:cs typeface="Arial"/>
                <a:sym typeface="Arial"/>
              </a:rPr>
              <a:t>Ads linked to SEO search high-ranking articles</a:t>
            </a:r>
            <a:endParaRPr sz="1800">
              <a:solidFill>
                <a:schemeClr val="dk1"/>
              </a:solidFill>
              <a:latin typeface="Arial"/>
              <a:ea typeface="Arial"/>
              <a:cs typeface="Arial"/>
              <a:sym typeface="Arial"/>
            </a:endParaRPr>
          </a:p>
        </p:txBody>
      </p:sp>
      <p:grpSp>
        <p:nvGrpSpPr>
          <p:cNvPr id="1416" name="Google Shape;1416;p34"/>
          <p:cNvGrpSpPr/>
          <p:nvPr/>
        </p:nvGrpSpPr>
        <p:grpSpPr>
          <a:xfrm>
            <a:off x="607835" y="2222052"/>
            <a:ext cx="1911713" cy="4852713"/>
            <a:chOff x="765922" y="2692818"/>
            <a:chExt cx="1753626" cy="4451423"/>
          </a:xfrm>
        </p:grpSpPr>
        <p:grpSp>
          <p:nvGrpSpPr>
            <p:cNvPr id="1417" name="Google Shape;1417;p34"/>
            <p:cNvGrpSpPr/>
            <p:nvPr/>
          </p:nvGrpSpPr>
          <p:grpSpPr>
            <a:xfrm>
              <a:off x="812137" y="2692818"/>
              <a:ext cx="1661196" cy="731873"/>
              <a:chOff x="2849495" y="2088469"/>
              <a:chExt cx="2036436" cy="897193"/>
            </a:xfrm>
          </p:grpSpPr>
          <p:sp>
            <p:nvSpPr>
              <p:cNvPr id="1418" name="Google Shape;1418;p34"/>
              <p:cNvSpPr/>
              <p:nvPr/>
            </p:nvSpPr>
            <p:spPr>
              <a:xfrm>
                <a:off x="2849495" y="2089001"/>
                <a:ext cx="2036436" cy="896661"/>
              </a:xfrm>
              <a:prstGeom prst="roundRect">
                <a:avLst>
                  <a:gd name="adj" fmla="val 13460"/>
                </a:avLst>
              </a:prstGeom>
              <a:solidFill>
                <a:srgbClr val="0D122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419" name="Google Shape;1419;p34"/>
              <p:cNvSpPr txBox="1"/>
              <p:nvPr/>
            </p:nvSpPr>
            <p:spPr>
              <a:xfrm>
                <a:off x="2899308" y="2088469"/>
                <a:ext cx="474692" cy="21848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chemeClr val="lt1"/>
                  </a:buClr>
                  <a:buSzPts val="400"/>
                  <a:buFont typeface="Arial"/>
                  <a:buNone/>
                </a:pPr>
                <a:r>
                  <a:rPr lang="en-US" sz="400">
                    <a:solidFill>
                      <a:schemeClr val="lt1"/>
                    </a:solidFill>
                    <a:latin typeface="Arial"/>
                    <a:ea typeface="Arial"/>
                    <a:cs typeface="Arial"/>
                    <a:sym typeface="Arial"/>
                  </a:rPr>
                  <a:t>9:41 AM</a:t>
                </a:r>
                <a:endParaRPr sz="1800">
                  <a:solidFill>
                    <a:schemeClr val="dk1"/>
                  </a:solidFill>
                  <a:latin typeface="Arial"/>
                  <a:ea typeface="Arial"/>
                  <a:cs typeface="Arial"/>
                  <a:sym typeface="Arial"/>
                </a:endParaRPr>
              </a:p>
            </p:txBody>
          </p:sp>
          <p:pic>
            <p:nvPicPr>
              <p:cNvPr id="1420" name="Google Shape;1420;p34" descr="フル充電"/>
              <p:cNvPicPr preferRelativeResize="0"/>
              <p:nvPr/>
            </p:nvPicPr>
            <p:blipFill rotWithShape="1">
              <a:blip r:embed="rId4">
                <a:alphaModFix/>
              </a:blip>
              <a:srcRect/>
              <a:stretch/>
            </p:blipFill>
            <p:spPr>
              <a:xfrm>
                <a:off x="4685543" y="2147438"/>
                <a:ext cx="144000" cy="97864"/>
              </a:xfrm>
              <a:prstGeom prst="rect">
                <a:avLst/>
              </a:prstGeom>
              <a:noFill/>
              <a:ln>
                <a:noFill/>
              </a:ln>
            </p:spPr>
          </p:pic>
          <p:pic>
            <p:nvPicPr>
              <p:cNvPr id="1421" name="Google Shape;1421;p34" descr="Wi-Fi"/>
              <p:cNvPicPr preferRelativeResize="0"/>
              <p:nvPr/>
            </p:nvPicPr>
            <p:blipFill rotWithShape="1">
              <a:blip r:embed="rId5">
                <a:alphaModFix/>
              </a:blip>
              <a:srcRect/>
              <a:stretch/>
            </p:blipFill>
            <p:spPr>
              <a:xfrm>
                <a:off x="4534951" y="2133370"/>
                <a:ext cx="126000" cy="126000"/>
              </a:xfrm>
              <a:prstGeom prst="rect">
                <a:avLst/>
              </a:prstGeom>
              <a:noFill/>
              <a:ln>
                <a:noFill/>
              </a:ln>
            </p:spPr>
          </p:pic>
          <p:pic>
            <p:nvPicPr>
              <p:cNvPr id="1422" name="Google Shape;1422;p34" descr="信号"/>
              <p:cNvPicPr preferRelativeResize="0"/>
              <p:nvPr/>
            </p:nvPicPr>
            <p:blipFill rotWithShape="1">
              <a:blip r:embed="rId6">
                <a:alphaModFix/>
              </a:blip>
              <a:srcRect/>
              <a:stretch/>
            </p:blipFill>
            <p:spPr>
              <a:xfrm>
                <a:off x="4384359" y="2142370"/>
                <a:ext cx="126000" cy="108000"/>
              </a:xfrm>
              <a:prstGeom prst="rect">
                <a:avLst/>
              </a:prstGeom>
              <a:noFill/>
              <a:ln>
                <a:noFill/>
              </a:ln>
            </p:spPr>
          </p:pic>
        </p:grpSp>
        <p:pic>
          <p:nvPicPr>
            <p:cNvPr id="1423" name="Google Shape;1423;p34"/>
            <p:cNvPicPr preferRelativeResize="0"/>
            <p:nvPr/>
          </p:nvPicPr>
          <p:blipFill rotWithShape="1">
            <a:blip r:embed="rId7">
              <a:alphaModFix/>
            </a:blip>
            <a:srcRect/>
            <a:stretch/>
          </p:blipFill>
          <p:spPr>
            <a:xfrm>
              <a:off x="812137" y="2858209"/>
              <a:ext cx="1661196" cy="4286032"/>
            </a:xfrm>
            <a:prstGeom prst="rect">
              <a:avLst/>
            </a:prstGeom>
            <a:noFill/>
            <a:ln>
              <a:noFill/>
            </a:ln>
          </p:spPr>
        </p:pic>
        <p:pic>
          <p:nvPicPr>
            <p:cNvPr id="1424" name="Google Shape;1424;p34"/>
            <p:cNvPicPr preferRelativeResize="0"/>
            <p:nvPr/>
          </p:nvPicPr>
          <p:blipFill rotWithShape="1">
            <a:blip r:embed="rId8">
              <a:alphaModFix/>
            </a:blip>
            <a:srcRect/>
            <a:stretch/>
          </p:blipFill>
          <p:spPr>
            <a:xfrm>
              <a:off x="765922" y="3545012"/>
              <a:ext cx="1753626" cy="1270478"/>
            </a:xfrm>
            <a:prstGeom prst="rect">
              <a:avLst/>
            </a:prstGeom>
            <a:solidFill>
              <a:schemeClr val="lt1"/>
            </a:solidFill>
            <a:ln w="9525" cap="flat" cmpd="sng">
              <a:solidFill>
                <a:srgbClr val="7F7F7F"/>
              </a:solidFill>
              <a:prstDash val="solid"/>
              <a:round/>
              <a:headEnd type="none" w="sm" len="sm"/>
              <a:tailEnd type="none" w="sm" len="sm"/>
            </a:ln>
            <a:effectLst>
              <a:outerShdw blurRad="442592" dist="38100" dir="2700000" sx="101000" sy="101000" algn="tl" rotWithShape="0">
                <a:srgbClr val="8296B0">
                  <a:alpha val="31764"/>
                </a:srgbClr>
              </a:outerShdw>
            </a:effectLst>
          </p:spPr>
        </p:pic>
      </p:grpSp>
      <p:sp>
        <p:nvSpPr>
          <p:cNvPr id="1425" name="Google Shape;1425;p34"/>
          <p:cNvSpPr/>
          <p:nvPr/>
        </p:nvSpPr>
        <p:spPr>
          <a:xfrm rot="5400000">
            <a:off x="2632420" y="4094781"/>
            <a:ext cx="180000" cy="96823"/>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426" name="Google Shape;1426;p34"/>
          <p:cNvSpPr/>
          <p:nvPr/>
        </p:nvSpPr>
        <p:spPr>
          <a:xfrm>
            <a:off x="2974761" y="1871711"/>
            <a:ext cx="2161641" cy="5206946"/>
          </a:xfrm>
          <a:prstGeom prst="rect">
            <a:avLst/>
          </a:prstGeom>
          <a:solidFill>
            <a:schemeClr val="lt1"/>
          </a:solidFill>
          <a:ln>
            <a:noFill/>
          </a:ln>
          <a:effectLst>
            <a:outerShdw blurRad="787400" dist="38100" dir="2700000" sx="101000" sy="101000" algn="tl" rotWithShape="0">
              <a:srgbClr val="8296B0">
                <a:alpha val="6627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grpSp>
        <p:nvGrpSpPr>
          <p:cNvPr id="1427" name="Google Shape;1427;p34"/>
          <p:cNvGrpSpPr/>
          <p:nvPr/>
        </p:nvGrpSpPr>
        <p:grpSpPr>
          <a:xfrm>
            <a:off x="2981435" y="1746493"/>
            <a:ext cx="2161641" cy="952345"/>
            <a:chOff x="2849494" y="2088469"/>
            <a:chExt cx="2076724" cy="914933"/>
          </a:xfrm>
        </p:grpSpPr>
        <p:sp>
          <p:nvSpPr>
            <p:cNvPr id="1428" name="Google Shape;1428;p34"/>
            <p:cNvSpPr/>
            <p:nvPr/>
          </p:nvSpPr>
          <p:spPr>
            <a:xfrm>
              <a:off x="2849494" y="2089002"/>
              <a:ext cx="2076724" cy="914400"/>
            </a:xfrm>
            <a:prstGeom prst="roundRect">
              <a:avLst>
                <a:gd name="adj" fmla="val 13460"/>
              </a:avLst>
            </a:prstGeom>
            <a:solidFill>
              <a:srgbClr val="0D122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429" name="Google Shape;1429;p34"/>
            <p:cNvSpPr txBox="1"/>
            <p:nvPr/>
          </p:nvSpPr>
          <p:spPr>
            <a:xfrm>
              <a:off x="2920081" y="2088469"/>
              <a:ext cx="367829" cy="20127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chemeClr val="lt1"/>
                </a:buClr>
                <a:buSzPts val="550"/>
                <a:buFont typeface="Arial"/>
                <a:buNone/>
              </a:pPr>
              <a:r>
                <a:rPr lang="en-US" sz="550">
                  <a:solidFill>
                    <a:schemeClr val="lt1"/>
                  </a:solidFill>
                  <a:latin typeface="Arial"/>
                  <a:ea typeface="Arial"/>
                  <a:cs typeface="Arial"/>
                  <a:sym typeface="Arial"/>
                </a:rPr>
                <a:t>9:41 AM</a:t>
              </a:r>
              <a:endParaRPr sz="1800">
                <a:solidFill>
                  <a:schemeClr val="dk1"/>
                </a:solidFill>
                <a:latin typeface="Arial"/>
                <a:ea typeface="Arial"/>
                <a:cs typeface="Arial"/>
                <a:sym typeface="Arial"/>
              </a:endParaRPr>
            </a:p>
          </p:txBody>
        </p:sp>
        <p:pic>
          <p:nvPicPr>
            <p:cNvPr id="1430" name="Google Shape;1430;p34" descr="フル充電"/>
            <p:cNvPicPr preferRelativeResize="0"/>
            <p:nvPr/>
          </p:nvPicPr>
          <p:blipFill rotWithShape="1">
            <a:blip r:embed="rId4">
              <a:alphaModFix/>
            </a:blip>
            <a:srcRect/>
            <a:stretch/>
          </p:blipFill>
          <p:spPr>
            <a:xfrm>
              <a:off x="4685543" y="2147438"/>
              <a:ext cx="144000" cy="97864"/>
            </a:xfrm>
            <a:prstGeom prst="rect">
              <a:avLst/>
            </a:prstGeom>
            <a:noFill/>
            <a:ln>
              <a:noFill/>
            </a:ln>
          </p:spPr>
        </p:pic>
        <p:pic>
          <p:nvPicPr>
            <p:cNvPr id="1431" name="Google Shape;1431;p34" descr="Wi-Fi"/>
            <p:cNvPicPr preferRelativeResize="0"/>
            <p:nvPr/>
          </p:nvPicPr>
          <p:blipFill rotWithShape="1">
            <a:blip r:embed="rId5">
              <a:alphaModFix/>
            </a:blip>
            <a:srcRect/>
            <a:stretch/>
          </p:blipFill>
          <p:spPr>
            <a:xfrm>
              <a:off x="4534951" y="2133370"/>
              <a:ext cx="126000" cy="126000"/>
            </a:xfrm>
            <a:prstGeom prst="rect">
              <a:avLst/>
            </a:prstGeom>
            <a:noFill/>
            <a:ln>
              <a:noFill/>
            </a:ln>
          </p:spPr>
        </p:pic>
        <p:pic>
          <p:nvPicPr>
            <p:cNvPr id="1432" name="Google Shape;1432;p34" descr="信号"/>
            <p:cNvPicPr preferRelativeResize="0"/>
            <p:nvPr/>
          </p:nvPicPr>
          <p:blipFill rotWithShape="1">
            <a:blip r:embed="rId6">
              <a:alphaModFix/>
            </a:blip>
            <a:srcRect/>
            <a:stretch/>
          </p:blipFill>
          <p:spPr>
            <a:xfrm>
              <a:off x="4384359" y="2142370"/>
              <a:ext cx="126000" cy="108000"/>
            </a:xfrm>
            <a:prstGeom prst="rect">
              <a:avLst/>
            </a:prstGeom>
            <a:noFill/>
            <a:ln>
              <a:noFill/>
            </a:ln>
          </p:spPr>
        </p:pic>
      </p:grpSp>
      <p:grpSp>
        <p:nvGrpSpPr>
          <p:cNvPr id="1433" name="Google Shape;1433;p34"/>
          <p:cNvGrpSpPr/>
          <p:nvPr/>
        </p:nvGrpSpPr>
        <p:grpSpPr>
          <a:xfrm>
            <a:off x="2911801" y="1969384"/>
            <a:ext cx="2300908" cy="5123685"/>
            <a:chOff x="2911801" y="1969384"/>
            <a:chExt cx="2300908" cy="5123685"/>
          </a:xfrm>
        </p:grpSpPr>
        <p:pic>
          <p:nvPicPr>
            <p:cNvPr id="1434" name="Google Shape;1434;p34"/>
            <p:cNvPicPr preferRelativeResize="0"/>
            <p:nvPr/>
          </p:nvPicPr>
          <p:blipFill rotWithShape="1">
            <a:blip r:embed="rId9">
              <a:alphaModFix/>
            </a:blip>
            <a:srcRect/>
            <a:stretch/>
          </p:blipFill>
          <p:spPr>
            <a:xfrm>
              <a:off x="2981434" y="1969384"/>
              <a:ext cx="2161641" cy="1778298"/>
            </a:xfrm>
            <a:prstGeom prst="rect">
              <a:avLst/>
            </a:prstGeom>
            <a:noFill/>
            <a:ln>
              <a:noFill/>
            </a:ln>
          </p:spPr>
        </p:pic>
        <p:pic>
          <p:nvPicPr>
            <p:cNvPr id="1435" name="Google Shape;1435;p34"/>
            <p:cNvPicPr preferRelativeResize="0"/>
            <p:nvPr/>
          </p:nvPicPr>
          <p:blipFill rotWithShape="1">
            <a:blip r:embed="rId10">
              <a:alphaModFix/>
            </a:blip>
            <a:srcRect/>
            <a:stretch/>
          </p:blipFill>
          <p:spPr>
            <a:xfrm>
              <a:off x="2981435" y="3725139"/>
              <a:ext cx="2161640" cy="3367930"/>
            </a:xfrm>
            <a:prstGeom prst="rect">
              <a:avLst/>
            </a:prstGeom>
            <a:noFill/>
            <a:ln>
              <a:noFill/>
            </a:ln>
          </p:spPr>
        </p:pic>
        <p:pic>
          <p:nvPicPr>
            <p:cNvPr id="1436" name="Google Shape;1436;p34"/>
            <p:cNvPicPr preferRelativeResize="0"/>
            <p:nvPr/>
          </p:nvPicPr>
          <p:blipFill rotWithShape="1">
            <a:blip r:embed="rId11">
              <a:alphaModFix/>
            </a:blip>
            <a:srcRect/>
            <a:stretch/>
          </p:blipFill>
          <p:spPr>
            <a:xfrm>
              <a:off x="2911801" y="4848605"/>
              <a:ext cx="2300908" cy="561700"/>
            </a:xfrm>
            <a:prstGeom prst="rect">
              <a:avLst/>
            </a:prstGeom>
            <a:solidFill>
              <a:schemeClr val="lt1"/>
            </a:solidFill>
            <a:ln w="9525" cap="flat" cmpd="sng">
              <a:solidFill>
                <a:srgbClr val="7F7F7F"/>
              </a:solidFill>
              <a:prstDash val="solid"/>
              <a:round/>
              <a:headEnd type="none" w="sm" len="sm"/>
              <a:tailEnd type="none" w="sm" len="sm"/>
            </a:ln>
            <a:effectLst>
              <a:outerShdw blurRad="442592" dist="38100" dir="2700000" sx="101000" sy="101000" algn="tl" rotWithShape="0">
                <a:srgbClr val="8296B0">
                  <a:alpha val="31764"/>
                </a:srgbClr>
              </a:outerShdw>
            </a:effectLst>
          </p:spPr>
        </p:pic>
      </p:grpSp>
      <p:sp>
        <p:nvSpPr>
          <p:cNvPr id="1437" name="Google Shape;1437;p34"/>
          <p:cNvSpPr/>
          <p:nvPr/>
        </p:nvSpPr>
        <p:spPr>
          <a:xfrm>
            <a:off x="5144819" y="5257388"/>
            <a:ext cx="23596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baseline="300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438" name="Google Shape;1438;p34"/>
          <p:cNvSpPr txBox="1"/>
          <p:nvPr/>
        </p:nvSpPr>
        <p:spPr>
          <a:xfrm>
            <a:off x="5212709" y="7281577"/>
            <a:ext cx="4037462" cy="274370"/>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3F3F3F"/>
              </a:buClr>
              <a:buSzPts val="900"/>
              <a:buFont typeface="Arial"/>
              <a:buNone/>
            </a:pPr>
            <a:r>
              <a:rPr lang="en-US" sz="900">
                <a:solidFill>
                  <a:srgbClr val="3F3F3F"/>
                </a:solidFill>
                <a:latin typeface="Arial"/>
                <a:ea typeface="Arial"/>
                <a:cs typeface="Arial"/>
                <a:sym typeface="Arial"/>
              </a:rPr>
              <a:t>* An example of the use of ad space for another article within the website</a:t>
            </a:r>
            <a:endParaRPr sz="1800">
              <a:solidFill>
                <a:schemeClr val="dk1"/>
              </a:solidFill>
              <a:latin typeface="Arial"/>
              <a:ea typeface="Arial"/>
              <a:cs typeface="Arial"/>
              <a:sym typeface="Arial"/>
            </a:endParaRPr>
          </a:p>
        </p:txBody>
      </p:sp>
      <p:sp>
        <p:nvSpPr>
          <p:cNvPr id="1439" name="Google Shape;1439;p3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1440" name="Google Shape;1440;p34"/>
          <p:cNvSpPr txBox="1"/>
          <p:nvPr/>
        </p:nvSpPr>
        <p:spPr>
          <a:xfrm rot="5400000">
            <a:off x="-772522" y="936170"/>
            <a:ext cx="2102938"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a:solidFill>
                  <a:schemeClr val="lt1"/>
                </a:solidFill>
                <a:latin typeface="Arial"/>
                <a:ea typeface="Arial"/>
                <a:cs typeface="Arial"/>
                <a:sym typeface="Arial"/>
              </a:rPr>
              <a:t>SKYWARD+ Advertising Menu</a:t>
            </a:r>
            <a:endParaRPr/>
          </a:p>
        </p:txBody>
      </p:sp>
      <p:pic>
        <p:nvPicPr>
          <p:cNvPr id="1441" name="Google Shape;1441;p34"/>
          <p:cNvPicPr preferRelativeResize="0"/>
          <p:nvPr/>
        </p:nvPicPr>
        <p:blipFill rotWithShape="1">
          <a:blip r:embed="rId12">
            <a:alphaModFix/>
          </a:blip>
          <a:srcRect/>
          <a:stretch/>
        </p:blipFill>
        <p:spPr>
          <a:xfrm>
            <a:off x="5345905" y="2171894"/>
            <a:ext cx="5090601" cy="50966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grpSp>
        <p:nvGrpSpPr>
          <p:cNvPr id="1446" name="Google Shape;1446;p35"/>
          <p:cNvGrpSpPr/>
          <p:nvPr/>
        </p:nvGrpSpPr>
        <p:grpSpPr>
          <a:xfrm>
            <a:off x="541044" y="319506"/>
            <a:ext cx="9888083" cy="6043876"/>
            <a:chOff x="729711" y="965697"/>
            <a:chExt cx="9070416" cy="5268814"/>
          </a:xfrm>
        </p:grpSpPr>
        <p:grpSp>
          <p:nvGrpSpPr>
            <p:cNvPr id="1447" name="Google Shape;1447;p35"/>
            <p:cNvGrpSpPr/>
            <p:nvPr/>
          </p:nvGrpSpPr>
          <p:grpSpPr>
            <a:xfrm>
              <a:off x="831018" y="965697"/>
              <a:ext cx="7782006" cy="407744"/>
              <a:chOff x="831018" y="874707"/>
              <a:chExt cx="6591898" cy="407744"/>
            </a:xfrm>
          </p:grpSpPr>
          <p:sp>
            <p:nvSpPr>
              <p:cNvPr id="1448" name="Google Shape;1448;p35"/>
              <p:cNvSpPr/>
              <p:nvPr/>
            </p:nvSpPr>
            <p:spPr>
              <a:xfrm>
                <a:off x="831018" y="951401"/>
                <a:ext cx="6591898" cy="33105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Arial"/>
                  <a:buNone/>
                </a:pPr>
                <a:endParaRPr sz="3200">
                  <a:solidFill>
                    <a:schemeClr val="lt1"/>
                  </a:solidFill>
                  <a:latin typeface="Arial"/>
                  <a:ea typeface="Arial"/>
                  <a:cs typeface="Arial"/>
                  <a:sym typeface="Arial"/>
                </a:endParaRPr>
              </a:p>
            </p:txBody>
          </p:sp>
          <p:sp>
            <p:nvSpPr>
              <p:cNvPr id="1449" name="Google Shape;1449;p35"/>
              <p:cNvSpPr txBox="1"/>
              <p:nvPr/>
            </p:nvSpPr>
            <p:spPr>
              <a:xfrm>
                <a:off x="837547" y="874707"/>
                <a:ext cx="6474032" cy="36109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lt1"/>
                  </a:buClr>
                  <a:buSzPts val="1600"/>
                  <a:buFont typeface="Calibri"/>
                  <a:buNone/>
                </a:pPr>
                <a:r>
                  <a:rPr lang="en-US" sz="1600" b="1">
                    <a:solidFill>
                      <a:schemeClr val="lt1"/>
                    </a:solidFill>
                    <a:latin typeface="Calibri"/>
                    <a:ea typeface="Calibri"/>
                    <a:cs typeface="Calibri"/>
                    <a:sym typeface="Calibri"/>
                  </a:rPr>
                  <a:t>Distribution flow for each SKYWARD+ advertising product</a:t>
                </a:r>
                <a:endParaRPr sz="1800">
                  <a:solidFill>
                    <a:schemeClr val="dk1"/>
                  </a:solidFill>
                  <a:latin typeface="Arial"/>
                  <a:ea typeface="Arial"/>
                  <a:cs typeface="Arial"/>
                  <a:sym typeface="Arial"/>
                </a:endParaRPr>
              </a:p>
            </p:txBody>
          </p:sp>
        </p:grpSp>
        <p:sp>
          <p:nvSpPr>
            <p:cNvPr id="1450" name="Google Shape;1450;p35"/>
            <p:cNvSpPr/>
            <p:nvPr/>
          </p:nvSpPr>
          <p:spPr>
            <a:xfrm>
              <a:off x="2587301" y="2276475"/>
              <a:ext cx="921351" cy="3958036"/>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Arial"/>
                <a:buNone/>
              </a:pPr>
              <a:endParaRPr sz="3200">
                <a:solidFill>
                  <a:schemeClr val="lt1"/>
                </a:solidFill>
                <a:latin typeface="Arial"/>
                <a:ea typeface="Arial"/>
                <a:cs typeface="Arial"/>
                <a:sym typeface="Arial"/>
              </a:endParaRPr>
            </a:p>
          </p:txBody>
        </p:sp>
        <p:sp>
          <p:nvSpPr>
            <p:cNvPr id="1451" name="Google Shape;1451;p35"/>
            <p:cNvSpPr/>
            <p:nvPr/>
          </p:nvSpPr>
          <p:spPr>
            <a:xfrm>
              <a:off x="3590935" y="2276475"/>
              <a:ext cx="452841" cy="3958036"/>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Arial"/>
                <a:buNone/>
              </a:pPr>
              <a:endParaRPr sz="3200">
                <a:solidFill>
                  <a:schemeClr val="lt1"/>
                </a:solidFill>
                <a:latin typeface="Arial"/>
                <a:ea typeface="Arial"/>
                <a:cs typeface="Arial"/>
                <a:sym typeface="Arial"/>
              </a:endParaRPr>
            </a:p>
          </p:txBody>
        </p:sp>
        <p:sp>
          <p:nvSpPr>
            <p:cNvPr id="1452" name="Google Shape;1452;p35"/>
            <p:cNvSpPr txBox="1"/>
            <p:nvPr/>
          </p:nvSpPr>
          <p:spPr>
            <a:xfrm>
              <a:off x="2458823" y="3547832"/>
              <a:ext cx="1160103" cy="1320038"/>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Inquiry</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acceptance or </a:t>
              </a:r>
              <a:endParaRPr sz="1600">
                <a:solidFill>
                  <a:schemeClr val="dk1"/>
                </a:solidFill>
                <a:latin typeface="Arial"/>
                <a:ea typeface="Arial"/>
                <a:cs typeface="Arial"/>
                <a:sym typeface="Arial"/>
              </a:endParaRPr>
            </a:p>
            <a:p>
              <a:pPr marL="0" marR="0" lvl="0" indent="0" algn="ctr" rtl="0">
                <a:lnSpc>
                  <a:spcPct val="11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rejection </a:t>
              </a:r>
              <a:endParaRPr sz="1600">
                <a:solidFill>
                  <a:schemeClr val="dk1"/>
                </a:solidFill>
                <a:latin typeface="Arial"/>
                <a:ea typeface="Arial"/>
                <a:cs typeface="Arial"/>
                <a:sym typeface="Arial"/>
              </a:endParaRPr>
            </a:p>
            <a:p>
              <a:pPr marL="0" marR="0" lvl="0" indent="0" algn="ctr" rtl="0">
                <a:lnSpc>
                  <a:spcPct val="11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of ad</a:t>
              </a:r>
              <a:endParaRPr sz="1600">
                <a:solidFill>
                  <a:schemeClr val="dk1"/>
                </a:solidFill>
                <a:latin typeface="Arial"/>
                <a:ea typeface="Arial"/>
                <a:cs typeface="Arial"/>
                <a:sym typeface="Arial"/>
              </a:endParaRPr>
            </a:p>
          </p:txBody>
        </p:sp>
        <p:sp>
          <p:nvSpPr>
            <p:cNvPr id="1453" name="Google Shape;1453;p35"/>
            <p:cNvSpPr txBox="1"/>
            <p:nvPr/>
          </p:nvSpPr>
          <p:spPr>
            <a:xfrm rot="5400000">
              <a:off x="3275528" y="3955144"/>
              <a:ext cx="984252" cy="54168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Contract</a:t>
              </a:r>
              <a:endParaRPr sz="1800">
                <a:solidFill>
                  <a:schemeClr val="dk1"/>
                </a:solidFill>
                <a:latin typeface="Arial"/>
                <a:ea typeface="Arial"/>
                <a:cs typeface="Arial"/>
                <a:sym typeface="Arial"/>
              </a:endParaRPr>
            </a:p>
          </p:txBody>
        </p:sp>
        <p:sp>
          <p:nvSpPr>
            <p:cNvPr id="1454" name="Google Shape;1454;p35"/>
            <p:cNvSpPr/>
            <p:nvPr/>
          </p:nvSpPr>
          <p:spPr>
            <a:xfrm>
              <a:off x="8727984" y="2276476"/>
              <a:ext cx="557744" cy="395803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Arial"/>
                <a:buNone/>
              </a:pPr>
              <a:endParaRPr sz="3200">
                <a:solidFill>
                  <a:schemeClr val="lt1"/>
                </a:solidFill>
                <a:latin typeface="Arial"/>
                <a:ea typeface="Arial"/>
                <a:cs typeface="Arial"/>
                <a:sym typeface="Arial"/>
              </a:endParaRPr>
            </a:p>
          </p:txBody>
        </p:sp>
        <p:sp>
          <p:nvSpPr>
            <p:cNvPr id="1455" name="Google Shape;1455;p35"/>
            <p:cNvSpPr/>
            <p:nvPr/>
          </p:nvSpPr>
          <p:spPr>
            <a:xfrm>
              <a:off x="831018" y="2276475"/>
              <a:ext cx="1674000" cy="395803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Arial"/>
                <a:buNone/>
              </a:pPr>
              <a:endParaRPr sz="3200">
                <a:solidFill>
                  <a:schemeClr val="lt1"/>
                </a:solidFill>
                <a:latin typeface="Arial"/>
                <a:ea typeface="Arial"/>
                <a:cs typeface="Arial"/>
                <a:sym typeface="Arial"/>
              </a:endParaRPr>
            </a:p>
          </p:txBody>
        </p:sp>
        <p:sp>
          <p:nvSpPr>
            <p:cNvPr id="1456" name="Google Shape;1456;p35"/>
            <p:cNvSpPr/>
            <p:nvPr/>
          </p:nvSpPr>
          <p:spPr>
            <a:xfrm>
              <a:off x="5256769" y="2276477"/>
              <a:ext cx="3369167" cy="1876424"/>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Arial"/>
                <a:buNone/>
              </a:pPr>
              <a:endParaRPr sz="3200">
                <a:solidFill>
                  <a:schemeClr val="lt1"/>
                </a:solidFill>
                <a:latin typeface="Arial"/>
                <a:ea typeface="Arial"/>
                <a:cs typeface="Arial"/>
                <a:sym typeface="Arial"/>
              </a:endParaRPr>
            </a:p>
          </p:txBody>
        </p:sp>
        <p:sp>
          <p:nvSpPr>
            <p:cNvPr id="1457" name="Google Shape;1457;p35"/>
            <p:cNvSpPr txBox="1"/>
            <p:nvPr/>
          </p:nvSpPr>
          <p:spPr>
            <a:xfrm>
              <a:off x="6370677" y="2934630"/>
              <a:ext cx="2242347" cy="75758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JAL Brand Communications creates a banner</a:t>
              </a:r>
              <a:endParaRPr sz="1800">
                <a:solidFill>
                  <a:schemeClr val="dk1"/>
                </a:solidFill>
                <a:latin typeface="Arial"/>
                <a:ea typeface="Arial"/>
                <a:cs typeface="Arial"/>
                <a:sym typeface="Arial"/>
              </a:endParaRPr>
            </a:p>
          </p:txBody>
        </p:sp>
        <p:sp>
          <p:nvSpPr>
            <p:cNvPr id="1458" name="Google Shape;1458;p35"/>
            <p:cNvSpPr/>
            <p:nvPr/>
          </p:nvSpPr>
          <p:spPr>
            <a:xfrm>
              <a:off x="4126057" y="2276476"/>
              <a:ext cx="1068199" cy="3958034"/>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Arial"/>
                <a:buNone/>
              </a:pPr>
              <a:endParaRPr sz="3200">
                <a:solidFill>
                  <a:schemeClr val="lt1"/>
                </a:solidFill>
                <a:latin typeface="Arial"/>
                <a:ea typeface="Arial"/>
                <a:cs typeface="Arial"/>
                <a:sym typeface="Arial"/>
              </a:endParaRPr>
            </a:p>
          </p:txBody>
        </p:sp>
        <p:sp>
          <p:nvSpPr>
            <p:cNvPr id="1459" name="Google Shape;1459;p35"/>
            <p:cNvSpPr/>
            <p:nvPr/>
          </p:nvSpPr>
          <p:spPr>
            <a:xfrm>
              <a:off x="5252312" y="4275511"/>
              <a:ext cx="3393392" cy="1954899"/>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Arial"/>
                <a:buNone/>
              </a:pPr>
              <a:endParaRPr sz="3200">
                <a:solidFill>
                  <a:schemeClr val="lt1"/>
                </a:solidFill>
                <a:latin typeface="Arial"/>
                <a:ea typeface="Arial"/>
                <a:cs typeface="Arial"/>
                <a:sym typeface="Arial"/>
              </a:endParaRPr>
            </a:p>
          </p:txBody>
        </p:sp>
        <p:sp>
          <p:nvSpPr>
            <p:cNvPr id="1460" name="Google Shape;1460;p35"/>
            <p:cNvSpPr txBox="1"/>
            <p:nvPr/>
          </p:nvSpPr>
          <p:spPr>
            <a:xfrm>
              <a:off x="4130425" y="3779837"/>
              <a:ext cx="1102710" cy="985080"/>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Meeting and</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orientation</a:t>
              </a:r>
              <a:endParaRPr sz="1800">
                <a:solidFill>
                  <a:schemeClr val="dk1"/>
                </a:solidFill>
                <a:latin typeface="Arial"/>
                <a:ea typeface="Arial"/>
                <a:cs typeface="Arial"/>
                <a:sym typeface="Arial"/>
              </a:endParaRPr>
            </a:p>
          </p:txBody>
        </p:sp>
        <p:sp>
          <p:nvSpPr>
            <p:cNvPr id="1461" name="Google Shape;1461;p35"/>
            <p:cNvSpPr txBox="1"/>
            <p:nvPr/>
          </p:nvSpPr>
          <p:spPr>
            <a:xfrm>
              <a:off x="5987673" y="5026332"/>
              <a:ext cx="2845090" cy="53598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One week after submitting the completed package</a:t>
              </a:r>
              <a:endParaRPr sz="1800">
                <a:solidFill>
                  <a:schemeClr val="dk1"/>
                </a:solidFill>
                <a:latin typeface="Arial"/>
                <a:ea typeface="Arial"/>
                <a:cs typeface="Arial"/>
                <a:sym typeface="Arial"/>
              </a:endParaRPr>
            </a:p>
          </p:txBody>
        </p:sp>
        <p:sp>
          <p:nvSpPr>
            <p:cNvPr id="1462" name="Google Shape;1462;p35"/>
            <p:cNvSpPr txBox="1"/>
            <p:nvPr/>
          </p:nvSpPr>
          <p:spPr>
            <a:xfrm>
              <a:off x="5280904" y="2885603"/>
              <a:ext cx="1007492" cy="74293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Consigned banner</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production</a:t>
              </a:r>
              <a:endParaRPr sz="1800">
                <a:solidFill>
                  <a:schemeClr val="dk1"/>
                </a:solidFill>
                <a:latin typeface="Arial"/>
                <a:ea typeface="Arial"/>
                <a:cs typeface="Arial"/>
                <a:sym typeface="Arial"/>
              </a:endParaRPr>
            </a:p>
          </p:txBody>
        </p:sp>
        <p:sp>
          <p:nvSpPr>
            <p:cNvPr id="1463" name="Google Shape;1463;p35"/>
            <p:cNvSpPr txBox="1"/>
            <p:nvPr/>
          </p:nvSpPr>
          <p:spPr>
            <a:xfrm>
              <a:off x="5329214" y="4899060"/>
              <a:ext cx="870886" cy="85222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Client creates</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a banner</a:t>
              </a:r>
              <a:endParaRPr sz="1800">
                <a:solidFill>
                  <a:schemeClr val="dk1"/>
                </a:solidFill>
                <a:latin typeface="Arial"/>
                <a:ea typeface="Arial"/>
                <a:cs typeface="Arial"/>
                <a:sym typeface="Arial"/>
              </a:endParaRPr>
            </a:p>
          </p:txBody>
        </p:sp>
        <p:sp>
          <p:nvSpPr>
            <p:cNvPr id="1464" name="Google Shape;1464;p35"/>
            <p:cNvSpPr/>
            <p:nvPr/>
          </p:nvSpPr>
          <p:spPr>
            <a:xfrm>
              <a:off x="2587301" y="2038198"/>
              <a:ext cx="6058403" cy="83536"/>
            </a:xfrm>
            <a:custGeom>
              <a:avLst/>
              <a:gdLst/>
              <a:ahLst/>
              <a:cxnLst/>
              <a:rect l="l" t="t" r="r" b="b"/>
              <a:pathLst>
                <a:path w="6186115" h="166978" extrusionOk="0">
                  <a:moveTo>
                    <a:pt x="0" y="166978"/>
                  </a:moveTo>
                  <a:lnTo>
                    <a:pt x="6186115" y="166978"/>
                  </a:lnTo>
                  <a:lnTo>
                    <a:pt x="585216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Arial"/>
                <a:buNone/>
              </a:pPr>
              <a:endParaRPr sz="3200">
                <a:solidFill>
                  <a:schemeClr val="lt1"/>
                </a:solidFill>
                <a:latin typeface="Arial"/>
                <a:ea typeface="Arial"/>
                <a:cs typeface="Arial"/>
                <a:sym typeface="Arial"/>
              </a:endParaRPr>
            </a:p>
          </p:txBody>
        </p:sp>
        <p:sp>
          <p:nvSpPr>
            <p:cNvPr id="1465" name="Google Shape;1465;p35"/>
            <p:cNvSpPr txBox="1"/>
            <p:nvPr/>
          </p:nvSpPr>
          <p:spPr>
            <a:xfrm rot="5400000">
              <a:off x="7570606" y="3863517"/>
              <a:ext cx="2941972" cy="57876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D3C25A"/>
                </a:buClr>
                <a:buSzPts val="2000"/>
                <a:buFont typeface="Arial"/>
                <a:buNone/>
              </a:pPr>
              <a:r>
                <a:rPr lang="en-US" sz="2000">
                  <a:solidFill>
                    <a:srgbClr val="D3C25A"/>
                  </a:solidFill>
                  <a:latin typeface="Arial"/>
                  <a:ea typeface="Arial"/>
                  <a:cs typeface="Arial"/>
                  <a:sym typeface="Arial"/>
                </a:rPr>
                <a:t>Publication and distribution</a:t>
              </a:r>
              <a:endParaRPr sz="1800">
                <a:solidFill>
                  <a:schemeClr val="dk1"/>
                </a:solidFill>
                <a:latin typeface="Arial"/>
                <a:ea typeface="Arial"/>
                <a:cs typeface="Arial"/>
                <a:sym typeface="Arial"/>
              </a:endParaRPr>
            </a:p>
          </p:txBody>
        </p:sp>
        <p:sp>
          <p:nvSpPr>
            <p:cNvPr id="1466" name="Google Shape;1466;p35"/>
            <p:cNvSpPr txBox="1"/>
            <p:nvPr/>
          </p:nvSpPr>
          <p:spPr>
            <a:xfrm>
              <a:off x="3631661" y="1681977"/>
              <a:ext cx="4305976" cy="433149"/>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Steps to distribution</a:t>
              </a:r>
              <a:endParaRPr sz="1800">
                <a:solidFill>
                  <a:schemeClr val="dk1"/>
                </a:solidFill>
                <a:latin typeface="Arial"/>
                <a:ea typeface="Arial"/>
                <a:cs typeface="Arial"/>
                <a:sym typeface="Arial"/>
              </a:endParaRPr>
            </a:p>
          </p:txBody>
        </p:sp>
        <p:sp>
          <p:nvSpPr>
            <p:cNvPr id="1467" name="Google Shape;1467;p35"/>
            <p:cNvSpPr/>
            <p:nvPr/>
          </p:nvSpPr>
          <p:spPr>
            <a:xfrm>
              <a:off x="9372377" y="2276476"/>
              <a:ext cx="427750" cy="3958034"/>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Arial"/>
                <a:buNone/>
              </a:pPr>
              <a:endParaRPr sz="3200">
                <a:solidFill>
                  <a:schemeClr val="lt1"/>
                </a:solidFill>
                <a:latin typeface="Arial"/>
                <a:ea typeface="Arial"/>
                <a:cs typeface="Arial"/>
                <a:sym typeface="Arial"/>
              </a:endParaRPr>
            </a:p>
          </p:txBody>
        </p:sp>
        <p:sp>
          <p:nvSpPr>
            <p:cNvPr id="1468" name="Google Shape;1468;p35"/>
            <p:cNvSpPr txBox="1"/>
            <p:nvPr/>
          </p:nvSpPr>
          <p:spPr>
            <a:xfrm rot="5400000">
              <a:off x="8008372" y="4019908"/>
              <a:ext cx="3136010" cy="41215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Report submission</a:t>
              </a:r>
              <a:endParaRPr sz="1800">
                <a:solidFill>
                  <a:schemeClr val="dk1"/>
                </a:solidFill>
                <a:latin typeface="Arial"/>
                <a:ea typeface="Arial"/>
                <a:cs typeface="Arial"/>
                <a:sym typeface="Arial"/>
              </a:endParaRPr>
            </a:p>
          </p:txBody>
        </p:sp>
        <p:sp>
          <p:nvSpPr>
            <p:cNvPr id="1469" name="Google Shape;1469;p35"/>
            <p:cNvSpPr txBox="1"/>
            <p:nvPr/>
          </p:nvSpPr>
          <p:spPr>
            <a:xfrm>
              <a:off x="889256" y="3213233"/>
              <a:ext cx="1688018" cy="2093191"/>
            </a:xfrm>
            <a:prstGeom prst="rect">
              <a:avLst/>
            </a:prstGeom>
            <a:noFill/>
            <a:ln>
              <a:noFill/>
            </a:ln>
          </p:spPr>
          <p:txBody>
            <a:bodyPr spcFirstLastPara="1" wrap="square" lIns="72000" tIns="45700" rIns="36000" bIns="45700" anchor="t" anchorCtr="0">
              <a:spAutoFit/>
            </a:bodyPr>
            <a:lstStyle/>
            <a:p>
              <a:pPr marL="92075" marR="0" lvl="0" indent="-92075" algn="l" rtl="0">
                <a:lnSpc>
                  <a:spcPct val="110000"/>
                </a:lnSpc>
                <a:spcBef>
                  <a:spcPts val="0"/>
                </a:spcBef>
                <a:spcAft>
                  <a:spcPts val="0"/>
                </a:spcAft>
                <a:buClr>
                  <a:srgbClr val="D3C25A"/>
                </a:buClr>
                <a:buSzPts val="1600"/>
                <a:buFont typeface="Arial"/>
                <a:buNone/>
              </a:pPr>
              <a:r>
                <a:rPr lang="en-US" sz="1600" b="1">
                  <a:solidFill>
                    <a:srgbClr val="D3C25A"/>
                  </a:solidFill>
                  <a:latin typeface="Arial"/>
                  <a:ea typeface="Arial"/>
                  <a:cs typeface="Arial"/>
                  <a:sym typeface="Arial"/>
                </a:rPr>
                <a:t>- Banner Advertisement</a:t>
              </a:r>
              <a:endParaRPr sz="1800">
                <a:solidFill>
                  <a:schemeClr val="dk1"/>
                </a:solidFill>
                <a:latin typeface="Arial"/>
                <a:ea typeface="Arial"/>
                <a:cs typeface="Arial"/>
                <a:sym typeface="Arial"/>
              </a:endParaRPr>
            </a:p>
            <a:p>
              <a:pPr marL="92075" marR="0" lvl="0" indent="-92075" algn="l" rtl="0">
                <a:lnSpc>
                  <a:spcPct val="110000"/>
                </a:lnSpc>
                <a:spcBef>
                  <a:spcPts val="300"/>
                </a:spcBef>
                <a:spcAft>
                  <a:spcPts val="0"/>
                </a:spcAft>
                <a:buClr>
                  <a:schemeClr val="dk1"/>
                </a:buClr>
                <a:buSzPts val="1600"/>
                <a:buFont typeface="Arial"/>
                <a:buNone/>
              </a:pPr>
              <a:endParaRPr sz="1600" b="1">
                <a:solidFill>
                  <a:srgbClr val="D3C25A"/>
                </a:solidFill>
                <a:latin typeface="Arial"/>
                <a:ea typeface="Arial"/>
                <a:cs typeface="Arial"/>
                <a:sym typeface="Arial"/>
              </a:endParaRPr>
            </a:p>
            <a:p>
              <a:pPr marL="92075" marR="0" lvl="0" indent="-92075" algn="l" rtl="0">
                <a:lnSpc>
                  <a:spcPct val="110000"/>
                </a:lnSpc>
                <a:spcBef>
                  <a:spcPts val="300"/>
                </a:spcBef>
                <a:spcAft>
                  <a:spcPts val="0"/>
                </a:spcAft>
                <a:buClr>
                  <a:schemeClr val="dk1"/>
                </a:buClr>
                <a:buSzPts val="1600"/>
                <a:buFont typeface="Arial"/>
                <a:buNone/>
              </a:pPr>
              <a:endParaRPr sz="1600" b="1">
                <a:solidFill>
                  <a:srgbClr val="D3C25A"/>
                </a:solidFill>
                <a:latin typeface="Arial"/>
                <a:ea typeface="Arial"/>
                <a:cs typeface="Arial"/>
                <a:sym typeface="Arial"/>
              </a:endParaRPr>
            </a:p>
            <a:p>
              <a:pPr marL="92075" marR="0" lvl="0" indent="-92075" algn="l" rtl="0">
                <a:lnSpc>
                  <a:spcPct val="110000"/>
                </a:lnSpc>
                <a:spcBef>
                  <a:spcPts val="300"/>
                </a:spcBef>
                <a:spcAft>
                  <a:spcPts val="0"/>
                </a:spcAft>
                <a:buClr>
                  <a:schemeClr val="dk1"/>
                </a:buClr>
                <a:buSzPts val="1600"/>
                <a:buFont typeface="Arial"/>
                <a:buNone/>
              </a:pPr>
              <a:endParaRPr sz="1600" b="1">
                <a:solidFill>
                  <a:srgbClr val="D3C25A"/>
                </a:solidFill>
                <a:latin typeface="Arial"/>
                <a:ea typeface="Arial"/>
                <a:cs typeface="Arial"/>
                <a:sym typeface="Arial"/>
              </a:endParaRPr>
            </a:p>
            <a:p>
              <a:pPr marL="92075" marR="0" lvl="0" indent="-92075" algn="l" rtl="0">
                <a:lnSpc>
                  <a:spcPct val="110000"/>
                </a:lnSpc>
                <a:spcBef>
                  <a:spcPts val="300"/>
                </a:spcBef>
                <a:spcAft>
                  <a:spcPts val="0"/>
                </a:spcAft>
                <a:buClr>
                  <a:srgbClr val="D3C25A"/>
                </a:buClr>
                <a:buSzPts val="1600"/>
                <a:buFont typeface="Arial"/>
                <a:buNone/>
              </a:pPr>
              <a:r>
                <a:rPr lang="en-US" sz="1600" b="1">
                  <a:solidFill>
                    <a:srgbClr val="D3C25A"/>
                  </a:solidFill>
                  <a:latin typeface="Arial"/>
                  <a:ea typeface="Arial"/>
                  <a:cs typeface="Arial"/>
                  <a:sym typeface="Arial"/>
                </a:rPr>
                <a:t>- Ads linked to SEO search high ranking articles</a:t>
              </a:r>
              <a:endParaRPr sz="1800">
                <a:solidFill>
                  <a:schemeClr val="dk1"/>
                </a:solidFill>
                <a:latin typeface="Arial"/>
                <a:ea typeface="Arial"/>
                <a:cs typeface="Arial"/>
                <a:sym typeface="Arial"/>
              </a:endParaRPr>
            </a:p>
          </p:txBody>
        </p:sp>
        <p:sp>
          <p:nvSpPr>
            <p:cNvPr id="1470" name="Google Shape;1470;p35"/>
            <p:cNvSpPr txBox="1"/>
            <p:nvPr/>
          </p:nvSpPr>
          <p:spPr>
            <a:xfrm>
              <a:off x="729711" y="1461076"/>
              <a:ext cx="1864996" cy="772969"/>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Advertisement products</a:t>
              </a:r>
              <a:endParaRPr sz="1800">
                <a:solidFill>
                  <a:schemeClr val="dk1"/>
                </a:solidFill>
                <a:latin typeface="Arial"/>
                <a:ea typeface="Arial"/>
                <a:cs typeface="Arial"/>
                <a:sym typeface="Arial"/>
              </a:endParaRPr>
            </a:p>
          </p:txBody>
        </p:sp>
        <p:cxnSp>
          <p:nvCxnSpPr>
            <p:cNvPr id="1471" name="Google Shape;1471;p35"/>
            <p:cNvCxnSpPr/>
            <p:nvPr/>
          </p:nvCxnSpPr>
          <p:spPr>
            <a:xfrm rot="10800000">
              <a:off x="831018" y="2107913"/>
              <a:ext cx="1674000" cy="0"/>
            </a:xfrm>
            <a:prstGeom prst="straightConnector1">
              <a:avLst/>
            </a:prstGeom>
            <a:noFill/>
            <a:ln w="9525" cap="flat" cmpd="sng">
              <a:solidFill>
                <a:schemeClr val="dk1"/>
              </a:solidFill>
              <a:prstDash val="solid"/>
              <a:miter lim="800000"/>
              <a:headEnd type="none" w="sm" len="sm"/>
              <a:tailEnd type="none" w="sm" len="sm"/>
            </a:ln>
          </p:spPr>
        </p:cxnSp>
      </p:grpSp>
      <p:sp>
        <p:nvSpPr>
          <p:cNvPr id="1472" name="Google Shape;1472;p35"/>
          <p:cNvSpPr/>
          <p:nvPr/>
        </p:nvSpPr>
        <p:spPr>
          <a:xfrm>
            <a:off x="118470" y="0"/>
            <a:ext cx="263236" cy="219392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473" name="Google Shape;1473;p35"/>
          <p:cNvSpPr txBox="1"/>
          <p:nvPr/>
        </p:nvSpPr>
        <p:spPr>
          <a:xfrm rot="5400000">
            <a:off x="-836945" y="908696"/>
            <a:ext cx="2140344" cy="430118"/>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chemeClr val="lt1"/>
              </a:buClr>
              <a:buSzPts val="1100"/>
              <a:buFont typeface="Arial"/>
              <a:buNone/>
            </a:pPr>
            <a:r>
              <a:rPr lang="en-US" sz="1100">
                <a:solidFill>
                  <a:schemeClr val="lt1"/>
                </a:solidFill>
                <a:latin typeface="Arial"/>
                <a:ea typeface="Arial"/>
                <a:cs typeface="Arial"/>
                <a:sym typeface="Arial"/>
              </a:rPr>
              <a:t>Steps to advertisement placement</a:t>
            </a:r>
            <a:endParaRPr sz="1800">
              <a:solidFill>
                <a:schemeClr val="dk1"/>
              </a:solidFill>
              <a:latin typeface="Arial"/>
              <a:ea typeface="Arial"/>
              <a:cs typeface="Arial"/>
              <a:sym typeface="Arial"/>
            </a:endParaRPr>
          </a:p>
        </p:txBody>
      </p:sp>
      <p:sp>
        <p:nvSpPr>
          <p:cNvPr id="1474" name="Google Shape;1474;p3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pic>
        <p:nvPicPr>
          <p:cNvPr id="1635" name="Google Shape;1635;p44"/>
          <p:cNvPicPr preferRelativeResize="0"/>
          <p:nvPr/>
        </p:nvPicPr>
        <p:blipFill rotWithShape="1">
          <a:blip r:embed="rId3">
            <a:alphaModFix/>
          </a:blip>
          <a:srcRect/>
          <a:stretch/>
        </p:blipFill>
        <p:spPr>
          <a:xfrm flipH="1">
            <a:off x="0" y="0"/>
            <a:ext cx="10691343" cy="1815973"/>
          </a:xfrm>
          <a:prstGeom prst="rect">
            <a:avLst/>
          </a:prstGeom>
          <a:noFill/>
          <a:ln>
            <a:noFill/>
          </a:ln>
        </p:spPr>
      </p:pic>
      <p:pic>
        <p:nvPicPr>
          <p:cNvPr id="1636" name="Google Shape;1636;p44"/>
          <p:cNvPicPr preferRelativeResize="0"/>
          <p:nvPr/>
        </p:nvPicPr>
        <p:blipFill rotWithShape="1">
          <a:blip r:embed="rId4">
            <a:alphaModFix/>
          </a:blip>
          <a:srcRect/>
          <a:stretch/>
        </p:blipFill>
        <p:spPr>
          <a:xfrm rot="10800000" flipH="1">
            <a:off x="-1" y="0"/>
            <a:ext cx="10691343" cy="7559676"/>
          </a:xfrm>
          <a:prstGeom prst="rect">
            <a:avLst/>
          </a:prstGeom>
          <a:noFill/>
          <a:ln>
            <a:noFill/>
          </a:ln>
        </p:spPr>
      </p:pic>
      <p:sp>
        <p:nvSpPr>
          <p:cNvPr id="1637" name="Google Shape;1637;p44"/>
          <p:cNvSpPr txBox="1"/>
          <p:nvPr/>
        </p:nvSpPr>
        <p:spPr>
          <a:xfrm>
            <a:off x="6858046" y="573470"/>
            <a:ext cx="3538557" cy="875700"/>
          </a:xfrm>
          <a:prstGeom prst="rect">
            <a:avLst/>
          </a:prstGeom>
          <a:noFill/>
          <a:ln>
            <a:noFill/>
          </a:ln>
        </p:spPr>
        <p:txBody>
          <a:bodyPr spcFirstLastPara="1" wrap="square" lIns="89750" tIns="44875" rIns="89750" bIns="44875" anchor="t" anchorCtr="0">
            <a:noAutofit/>
          </a:bodyPr>
          <a:lstStyle/>
          <a:p>
            <a:pPr marL="0" marR="0" lvl="0" indent="0" algn="l" rtl="0">
              <a:lnSpc>
                <a:spcPct val="120000"/>
              </a:lnSpc>
              <a:spcBef>
                <a:spcPts val="0"/>
              </a:spcBef>
              <a:spcAft>
                <a:spcPts val="0"/>
              </a:spcAft>
              <a:buNone/>
            </a:pPr>
            <a:r>
              <a:rPr lang="en-US" sz="1300">
                <a:solidFill>
                  <a:schemeClr val="dk1"/>
                </a:solidFill>
                <a:latin typeface="Arial"/>
                <a:ea typeface="Arial"/>
                <a:cs typeface="Arial"/>
                <a:sym typeface="Arial"/>
              </a:rPr>
              <a:t>2-4-11 Higashi Shinagawa, Shinagawa-ku, </a:t>
            </a:r>
            <a:br>
              <a:rPr lang="en-US" sz="1300">
                <a:solidFill>
                  <a:schemeClr val="dk1"/>
                </a:solidFill>
                <a:latin typeface="Arial"/>
                <a:ea typeface="Arial"/>
                <a:cs typeface="Arial"/>
                <a:sym typeface="Arial"/>
              </a:rPr>
            </a:br>
            <a:r>
              <a:rPr lang="en-US" sz="1300">
                <a:solidFill>
                  <a:schemeClr val="dk1"/>
                </a:solidFill>
                <a:latin typeface="Arial"/>
                <a:ea typeface="Arial"/>
                <a:cs typeface="Arial"/>
                <a:sym typeface="Arial"/>
              </a:rPr>
              <a:t>Tokyo 140-8637</a:t>
            </a:r>
            <a:endParaRPr/>
          </a:p>
          <a:p>
            <a:pPr marL="0" marR="0" lvl="0" indent="0" algn="l" rtl="0">
              <a:lnSpc>
                <a:spcPct val="120000"/>
              </a:lnSpc>
              <a:spcBef>
                <a:spcPts val="0"/>
              </a:spcBef>
              <a:spcAft>
                <a:spcPts val="0"/>
              </a:spcAft>
              <a:buNone/>
            </a:pPr>
            <a:r>
              <a:rPr lang="en-US" sz="1300">
                <a:solidFill>
                  <a:schemeClr val="dk1"/>
                </a:solidFill>
                <a:latin typeface="Arial"/>
                <a:ea typeface="Arial"/>
                <a:cs typeface="Arial"/>
                <a:sym typeface="Arial"/>
              </a:rPr>
              <a:t>Nomura Tennozu Building</a:t>
            </a:r>
            <a:endParaRPr/>
          </a:p>
          <a:p>
            <a:pPr marL="0" marR="0" lvl="0" indent="0" algn="l" rtl="0">
              <a:lnSpc>
                <a:spcPct val="120000"/>
              </a:lnSpc>
              <a:spcBef>
                <a:spcPts val="0"/>
              </a:spcBef>
              <a:spcAft>
                <a:spcPts val="0"/>
              </a:spcAft>
              <a:buNone/>
            </a:pPr>
            <a:r>
              <a:rPr lang="en-US" sz="1300">
                <a:solidFill>
                  <a:schemeClr val="dk1"/>
                </a:solidFill>
                <a:latin typeface="Arial"/>
                <a:ea typeface="Arial"/>
                <a:cs typeface="Arial"/>
                <a:sym typeface="Arial"/>
              </a:rPr>
              <a:t>Email: jbc_ad@jal.com</a:t>
            </a:r>
            <a:endParaRPr sz="1300">
              <a:solidFill>
                <a:schemeClr val="dk1"/>
              </a:solidFill>
              <a:latin typeface="Arial"/>
              <a:ea typeface="Arial"/>
              <a:cs typeface="Arial"/>
              <a:sym typeface="Arial"/>
            </a:endParaRPr>
          </a:p>
        </p:txBody>
      </p:sp>
      <p:sp>
        <p:nvSpPr>
          <p:cNvPr id="1638" name="Google Shape;1638;p44"/>
          <p:cNvSpPr txBox="1"/>
          <p:nvPr/>
        </p:nvSpPr>
        <p:spPr>
          <a:xfrm>
            <a:off x="6858046" y="266135"/>
            <a:ext cx="3538557" cy="336717"/>
          </a:xfrm>
          <a:prstGeom prst="rect">
            <a:avLst/>
          </a:prstGeom>
          <a:noFill/>
          <a:ln>
            <a:noFill/>
          </a:ln>
        </p:spPr>
        <p:txBody>
          <a:bodyPr spcFirstLastPara="1" wrap="square" lIns="89750" tIns="44875" rIns="89750" bIns="44875" anchor="t" anchorCtr="0">
            <a:no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JAL Brand Communications Co., Ltd.</a:t>
            </a:r>
            <a:endParaRPr/>
          </a:p>
        </p:txBody>
      </p:sp>
      <p:sp>
        <p:nvSpPr>
          <p:cNvPr id="1639" name="Google Shape;1639;p44"/>
          <p:cNvSpPr txBox="1"/>
          <p:nvPr/>
        </p:nvSpPr>
        <p:spPr>
          <a:xfrm>
            <a:off x="527692" y="2632909"/>
            <a:ext cx="9978590" cy="875700"/>
          </a:xfrm>
          <a:prstGeom prst="rect">
            <a:avLst/>
          </a:prstGeom>
          <a:noFill/>
          <a:ln>
            <a:noFill/>
          </a:ln>
        </p:spPr>
        <p:txBody>
          <a:bodyPr spcFirstLastPara="1" wrap="square" lIns="89750" tIns="44875" rIns="89750" bIns="44875" anchor="t" anchorCtr="0">
            <a:noAutofit/>
          </a:bodyPr>
          <a:lstStyle/>
          <a:p>
            <a:pPr marL="0" marR="0" lvl="0" indent="0" algn="ctr" rtl="0">
              <a:lnSpc>
                <a:spcPct val="160000"/>
              </a:lnSpc>
              <a:spcBef>
                <a:spcPts val="0"/>
              </a:spcBef>
              <a:spcAft>
                <a:spcPts val="0"/>
              </a:spcAft>
              <a:buNone/>
            </a:pPr>
            <a:r>
              <a:rPr lang="en-US" sz="1200">
                <a:solidFill>
                  <a:schemeClr val="dk1"/>
                </a:solidFill>
                <a:latin typeface="Arial"/>
                <a:ea typeface="Arial"/>
                <a:cs typeface="Arial"/>
                <a:sym typeface="Arial"/>
              </a:rPr>
              <a:t>We have a designated agent system for overseas customers For inquiries from overseas, please contact one of the designated agents below.</a:t>
            </a:r>
            <a:endParaRPr/>
          </a:p>
        </p:txBody>
      </p:sp>
      <p:sp>
        <p:nvSpPr>
          <p:cNvPr id="1640" name="Google Shape;1640;p44"/>
          <p:cNvSpPr txBox="1"/>
          <p:nvPr/>
        </p:nvSpPr>
        <p:spPr>
          <a:xfrm>
            <a:off x="4443665" y="2088613"/>
            <a:ext cx="18040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CONTACT</a:t>
            </a:r>
            <a:endParaRPr sz="2400" b="1" dirty="0">
              <a:solidFill>
                <a:schemeClr val="dk1"/>
              </a:solidFill>
              <a:latin typeface="Arial"/>
              <a:ea typeface="Arial"/>
              <a:cs typeface="Arial"/>
              <a:sym typeface="Arial"/>
            </a:endParaRPr>
          </a:p>
        </p:txBody>
      </p:sp>
      <p:graphicFrame>
        <p:nvGraphicFramePr>
          <p:cNvPr id="1641" name="Google Shape;1641;p44"/>
          <p:cNvGraphicFramePr/>
          <p:nvPr/>
        </p:nvGraphicFramePr>
        <p:xfrm>
          <a:off x="527693" y="3284584"/>
          <a:ext cx="9978600" cy="3750600"/>
        </p:xfrm>
        <a:graphic>
          <a:graphicData uri="http://schemas.openxmlformats.org/drawingml/2006/table">
            <a:tbl>
              <a:tblPr firstCol="1" bandRow="1">
                <a:noFill/>
                <a:tableStyleId>{5CA08412-EBED-43D8-91C8-966EEBCD4851}</a:tableStyleId>
              </a:tblPr>
              <a:tblGrid>
                <a:gridCol w="1018900">
                  <a:extLst>
                    <a:ext uri="{9D8B030D-6E8A-4147-A177-3AD203B41FA5}">
                      <a16:colId xmlns:a16="http://schemas.microsoft.com/office/drawing/2014/main" val="20000"/>
                    </a:ext>
                  </a:extLst>
                </a:gridCol>
                <a:gridCol w="4180125">
                  <a:extLst>
                    <a:ext uri="{9D8B030D-6E8A-4147-A177-3AD203B41FA5}">
                      <a16:colId xmlns:a16="http://schemas.microsoft.com/office/drawing/2014/main" val="20001"/>
                    </a:ext>
                  </a:extLst>
                </a:gridCol>
                <a:gridCol w="4779575">
                  <a:extLst>
                    <a:ext uri="{9D8B030D-6E8A-4147-A177-3AD203B41FA5}">
                      <a16:colId xmlns:a16="http://schemas.microsoft.com/office/drawing/2014/main" val="20002"/>
                    </a:ext>
                  </a:extLst>
                </a:gridCol>
              </a:tblGrid>
              <a:tr h="3750600">
                <a:tc>
                  <a:txBody>
                    <a:bodyPr/>
                    <a:lstStyle/>
                    <a:p>
                      <a:pPr marL="0" marR="0" lvl="0" indent="0" algn="ctr" rtl="0">
                        <a:lnSpc>
                          <a:spcPct val="13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Inquiries</a:t>
                      </a:r>
                      <a:endParaRPr/>
                    </a:p>
                    <a:p>
                      <a:pPr marL="0" marR="0" lvl="0" indent="0" algn="ctr" rtl="0">
                        <a:lnSpc>
                          <a:spcPct val="13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Applications</a:t>
                      </a:r>
                      <a:endParaRPr/>
                    </a:p>
                  </a:txBody>
                  <a:tcPr marL="36000" marR="36000" marT="144000" marB="0" anchor="ctr">
                    <a:solidFill>
                      <a:srgbClr val="C00000"/>
                    </a:solidFill>
                  </a:tcPr>
                </a:tc>
                <a:tc>
                  <a:txBody>
                    <a:bodyPr/>
                    <a:lstStyle/>
                    <a:p>
                      <a:pPr marL="0" marR="0" lvl="0" indent="0" algn="l" rtl="0">
                        <a:lnSpc>
                          <a:spcPct val="15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•Americas (Eastern / Western US &amp; Hawaii Islands)</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[NYC / Eastern US] World Media, Inc. / TEL: 1 212 244 5610 / www.worldmediaonline.com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[HNL] PacRim Marketing Group Inc. / TEL: 1 808 949 4592 / www.pacrimmarketing.com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[HNL] Lighthouse Hawaii / TEL: 1 808 926 0022 / lighthouse-hawaii.com</a:t>
                      </a:r>
                      <a:endParaRPr/>
                    </a:p>
                    <a:p>
                      <a:pPr marL="0" marR="0" lvl="0" indent="0" algn="l" rtl="0">
                        <a:lnSpc>
                          <a:spcPct val="150000"/>
                        </a:lnSpc>
                        <a:spcBef>
                          <a:spcPts val="0"/>
                        </a:spcBef>
                        <a:spcAft>
                          <a:spcPts val="0"/>
                        </a:spcAft>
                        <a:buClr>
                          <a:schemeClr val="dk1"/>
                        </a:buClr>
                        <a:buSzPts val="1100"/>
                        <a:buFont typeface="Arial"/>
                        <a:buNone/>
                      </a:pPr>
                      <a:endParaRPr sz="1100" u="none" strike="noStrike" cap="none">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US" sz="1100" b="1" u="none" strike="noStrike" cap="none">
                          <a:solidFill>
                            <a:schemeClr val="dk1"/>
                          </a:solidFill>
                          <a:latin typeface="Arial"/>
                          <a:ea typeface="Arial"/>
                          <a:cs typeface="Arial"/>
                          <a:sym typeface="Arial"/>
                        </a:rPr>
                        <a:t>•Europe (Europe)</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[LON] IMM International, UK Brand / TEL: 44 203 585 1300 / www.imm-international.com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[PAR] Inflight Media Marketing France / TEL: 33 1 4013 7901 / www.imm-international.com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[GVA] Inflight Media Marketing, AG / TEL: 41 22 310 80 51 / www.imm-international.com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[ITA] Inflight Media Marketing International SARL / TEL: 39 02 46712521 / www.imm-international.com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[ESP] IMM Spain / TEL:34 91 57 67 895 / www.imm-international.com</a:t>
                      </a:r>
                      <a:endParaRPr/>
                    </a:p>
                  </a:txBody>
                  <a:tcPr marL="36000" marR="36000" marT="36000" marB="36000"/>
                </a:tc>
                <a:tc>
                  <a:txBody>
                    <a:bodyPr/>
                    <a:lstStyle/>
                    <a:p>
                      <a:pPr marL="0" marR="0" lvl="0" indent="0" algn="l" rtl="0">
                        <a:lnSpc>
                          <a:spcPct val="15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•Asia (excluding Japan)</a:t>
                      </a:r>
                      <a:endParaRPr sz="1050" b="1" u="none" strike="noStrike" cap="none">
                        <a:latin typeface="Arial"/>
                        <a:ea typeface="Arial"/>
                        <a:cs typeface="Arial"/>
                        <a:sym typeface="Arial"/>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[SEL] First Media Service Corp. / TEL: 82 2 363 3591</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[TPE] TOP TAIWAN MEDIA FACTORY / TEL: 886 2 2368 9128 / https://toptaiwanmedia.web.fc2.com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[SHA] Jalux Shanghai Co., Ltd. / TEL: 86 21 34060663 / www.sh.jalux.com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[HKG] IMM Asia HK Ltd. / TEL: 852 2639 3635 / www.imm-international.com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[BKK] JPP Thailand Ltd. / TEL: 66 02 051 4694</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[SIN] NewBase Content Pte. Ltd. / TEL: 65 9047 3181/ www.newbase360.com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[SIN] Spafax Airline Network Pte. Ltd. / TEL: 65 6531 2682 / www.spafax.com</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[IDN] Jet Set Media / TEL: 65 8189 4783</a:t>
                      </a:r>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[BOM] Mediascope Representation India LLP / TEL: 91 22 68468500 / https://mediascope.co.in/</a:t>
                      </a:r>
                      <a:endParaRPr/>
                    </a:p>
                  </a:txBody>
                  <a:tcPr marL="36000" marR="36000" marT="36000" marB="36000"/>
                </a:tc>
                <a:extLst>
                  <a:ext uri="{0D108BD9-81ED-4DB2-BD59-A6C34878D82A}">
                    <a16:rowId xmlns:a16="http://schemas.microsoft.com/office/drawing/2014/main" val="10000"/>
                  </a:ext>
                </a:extLst>
              </a:tr>
            </a:tbl>
          </a:graphicData>
        </a:graphic>
      </p:graphicFrame>
      <p:pic>
        <p:nvPicPr>
          <p:cNvPr id="1642" name="Google Shape;1642;p44"/>
          <p:cNvPicPr preferRelativeResize="0"/>
          <p:nvPr/>
        </p:nvPicPr>
        <p:blipFill rotWithShape="1">
          <a:blip r:embed="rId5">
            <a:alphaModFix/>
          </a:blip>
          <a:srcRect/>
          <a:stretch/>
        </p:blipFill>
        <p:spPr>
          <a:xfrm>
            <a:off x="8061306" y="7102030"/>
            <a:ext cx="2335297" cy="1304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3"/>
          <p:cNvPicPr preferRelativeResize="0"/>
          <p:nvPr/>
        </p:nvPicPr>
        <p:blipFill rotWithShape="1">
          <a:blip r:embed="rId3">
            <a:alphaModFix/>
          </a:blip>
          <a:srcRect/>
          <a:stretch/>
        </p:blipFill>
        <p:spPr>
          <a:xfrm>
            <a:off x="0" y="0"/>
            <a:ext cx="10691343" cy="1640994"/>
          </a:xfrm>
          <a:prstGeom prst="rect">
            <a:avLst/>
          </a:prstGeom>
          <a:noFill/>
          <a:ln>
            <a:noFill/>
          </a:ln>
        </p:spPr>
      </p:pic>
      <p:pic>
        <p:nvPicPr>
          <p:cNvPr id="54" name="Google Shape;54;p3"/>
          <p:cNvPicPr preferRelativeResize="0"/>
          <p:nvPr/>
        </p:nvPicPr>
        <p:blipFill rotWithShape="1">
          <a:blip r:embed="rId4">
            <a:alphaModFix/>
          </a:blip>
          <a:srcRect/>
          <a:stretch/>
        </p:blipFill>
        <p:spPr>
          <a:xfrm rot="10800000" flipH="1">
            <a:off x="-7078" y="0"/>
            <a:ext cx="10691343" cy="7559675"/>
          </a:xfrm>
          <a:prstGeom prst="rect">
            <a:avLst/>
          </a:prstGeom>
          <a:noFill/>
          <a:ln>
            <a:noFill/>
          </a:ln>
        </p:spPr>
      </p:pic>
      <p:sp>
        <p:nvSpPr>
          <p:cNvPr id="55" name="Google Shape;55;p3"/>
          <p:cNvSpPr txBox="1"/>
          <p:nvPr/>
        </p:nvSpPr>
        <p:spPr>
          <a:xfrm>
            <a:off x="2373271" y="4167581"/>
            <a:ext cx="14542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Arial"/>
                <a:ea typeface="Arial"/>
                <a:cs typeface="Arial"/>
                <a:sym typeface="Arial"/>
              </a:rPr>
              <a:t>CONTENTS</a:t>
            </a:r>
            <a:endParaRPr/>
          </a:p>
        </p:txBody>
      </p:sp>
      <p:sp>
        <p:nvSpPr>
          <p:cNvPr id="56" name="Google Shape;56;p3"/>
          <p:cNvSpPr/>
          <p:nvPr/>
        </p:nvSpPr>
        <p:spPr>
          <a:xfrm>
            <a:off x="98952" y="1640994"/>
            <a:ext cx="263236" cy="1617757"/>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 name="Google Shape;57;p3"/>
          <p:cNvSpPr txBox="1"/>
          <p:nvPr/>
        </p:nvSpPr>
        <p:spPr>
          <a:xfrm rot="5400000">
            <a:off x="-660715" y="2372183"/>
            <a:ext cx="1891301" cy="337744"/>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100" dirty="0">
                <a:solidFill>
                  <a:schemeClr val="lt1"/>
                </a:solidFill>
                <a:latin typeface="Arial"/>
                <a:ea typeface="Arial"/>
                <a:cs typeface="Arial"/>
                <a:sym typeface="Arial"/>
              </a:rPr>
              <a:t>JAL Group Contents</a:t>
            </a:r>
            <a:endParaRPr dirty="0"/>
          </a:p>
        </p:txBody>
      </p:sp>
      <p:sp>
        <p:nvSpPr>
          <p:cNvPr id="58" name="Google Shape;58;p3"/>
          <p:cNvSpPr txBox="1"/>
          <p:nvPr/>
        </p:nvSpPr>
        <p:spPr>
          <a:xfrm>
            <a:off x="8860164" y="2432835"/>
            <a:ext cx="274549" cy="4145014"/>
          </a:xfrm>
          <a:prstGeom prst="rect">
            <a:avLst/>
          </a:prstGeom>
          <a:noFill/>
          <a:ln>
            <a:noFill/>
          </a:ln>
        </p:spPr>
        <p:txBody>
          <a:bodyPr spcFirstLastPara="1" wrap="square" lIns="0" tIns="0" rIns="0" bIns="0" anchor="t" anchorCtr="0">
            <a:noAutofit/>
          </a:bodyPr>
          <a:lstStyle/>
          <a:p>
            <a:pPr marL="0" marR="0" lvl="0" indent="0" algn="l"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P.04</a:t>
            </a:r>
            <a:endParaRPr dirty="0"/>
          </a:p>
          <a:p>
            <a:pPr marL="0" marR="0" lvl="0" indent="0" algn="l"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P.05</a:t>
            </a:r>
            <a:endParaRPr dirty="0"/>
          </a:p>
          <a:p>
            <a:pPr marL="0" marR="0" lvl="0" indent="0" algn="l"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P.06</a:t>
            </a:r>
            <a:endParaRPr dirty="0"/>
          </a:p>
          <a:p>
            <a:pPr marL="0" marR="0" lvl="0" indent="0" algn="l"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P.07</a:t>
            </a:r>
            <a:endParaRPr dirty="0"/>
          </a:p>
          <a:p>
            <a:pPr marL="0" marR="0" lvl="0" indent="0" algn="l"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P.08</a:t>
            </a:r>
            <a:endParaRPr dirty="0"/>
          </a:p>
          <a:p>
            <a:pPr marL="0" marR="0" lvl="0" indent="0" algn="l"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P.09</a:t>
            </a:r>
            <a:endParaRPr dirty="0"/>
          </a:p>
          <a:p>
            <a:pPr marL="0" marR="0" lvl="0" indent="0" algn="l"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P.10</a:t>
            </a:r>
            <a:endParaRPr dirty="0"/>
          </a:p>
          <a:p>
            <a:pPr marL="0" marR="0" lvl="0" indent="0" algn="l"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P.11</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P.12</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P.15</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P.28</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P.30</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P.33</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P.34</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P.35</a:t>
            </a:r>
            <a:endParaRPr dirty="0"/>
          </a:p>
        </p:txBody>
      </p:sp>
      <p:sp>
        <p:nvSpPr>
          <p:cNvPr id="59" name="Google Shape;59;p3"/>
          <p:cNvSpPr txBox="1"/>
          <p:nvPr/>
        </p:nvSpPr>
        <p:spPr>
          <a:xfrm>
            <a:off x="5074940" y="2432834"/>
            <a:ext cx="3232117" cy="4145015"/>
          </a:xfrm>
          <a:prstGeom prst="rect">
            <a:avLst/>
          </a:prstGeom>
          <a:noFill/>
          <a:ln>
            <a:noFill/>
          </a:ln>
        </p:spPr>
        <p:txBody>
          <a:bodyPr spcFirstLastPara="1" wrap="square" lIns="0" tIns="0" rIns="0" bIns="0" anchor="t" anchorCtr="0">
            <a:noAutofit/>
          </a:bodyPr>
          <a:lstStyle/>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JAL Group Media Touchpoints</a:t>
            </a:r>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JAL Group In-Flight Media</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About JAL Media</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Characteristics of JAL Media</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JAL Group Overview</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Toward the Realization of JAL Vision 2030</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User profiles</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How passengers spend their in-flight time and what they feel</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Response to In-Flight Media</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JAL Media Advertising Menu</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Material Format</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Guidelines for advertisement submission</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SKYWARD+ Guide</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SKYWARD+ Advertising Menu</a:t>
            </a:r>
            <a:endParaRPr dirty="0"/>
          </a:p>
          <a:p>
            <a:pPr marL="0" marR="0" lvl="0" indent="0" algn="l" rtl="0">
              <a:lnSpc>
                <a:spcPct val="170000"/>
              </a:lnSpc>
              <a:spcBef>
                <a:spcPts val="0"/>
              </a:spcBef>
              <a:spcAft>
                <a:spcPts val="0"/>
              </a:spcAft>
              <a:buNone/>
            </a:pPr>
            <a:r>
              <a:rPr lang="en-US" sz="880" dirty="0">
                <a:solidFill>
                  <a:schemeClr val="dk1"/>
                </a:solidFill>
                <a:latin typeface="Arial"/>
                <a:ea typeface="Arial"/>
                <a:cs typeface="Arial"/>
                <a:sym typeface="Arial"/>
              </a:rPr>
              <a:t>Contact for inquiries</a:t>
            </a:r>
            <a:endParaRPr dirty="0"/>
          </a:p>
        </p:txBody>
      </p:sp>
      <p:sp>
        <p:nvSpPr>
          <p:cNvPr id="60" name="Google Shape;60;p3"/>
          <p:cNvSpPr txBox="1"/>
          <p:nvPr/>
        </p:nvSpPr>
        <p:spPr>
          <a:xfrm>
            <a:off x="4637949" y="2432835"/>
            <a:ext cx="237600" cy="4145014"/>
          </a:xfrm>
          <a:prstGeom prst="rect">
            <a:avLst/>
          </a:prstGeom>
          <a:noFill/>
          <a:ln>
            <a:noFill/>
          </a:ln>
        </p:spPr>
        <p:txBody>
          <a:bodyPr spcFirstLastPara="1" wrap="square" lIns="0" tIns="0" rIns="0" bIns="0" anchor="t" anchorCtr="0">
            <a:noAutofit/>
          </a:bodyPr>
          <a:lstStyle/>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1</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2</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3</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4</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5</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6</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7</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8</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9</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10</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11</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12</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13</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14</a:t>
            </a:r>
            <a:endParaRPr dirty="0"/>
          </a:p>
          <a:p>
            <a:pPr marL="0" marR="0" lvl="0" indent="0" algn="ctr" rtl="0">
              <a:lnSpc>
                <a:spcPct val="170000"/>
              </a:lnSpc>
              <a:spcBef>
                <a:spcPts val="0"/>
              </a:spcBef>
              <a:spcAft>
                <a:spcPts val="0"/>
              </a:spcAft>
              <a:buClr>
                <a:schemeClr val="dk1"/>
              </a:buClr>
              <a:buSzPts val="880"/>
              <a:buFont typeface="Arial"/>
              <a:buNone/>
            </a:pPr>
            <a:r>
              <a:rPr lang="en-US" sz="880" dirty="0">
                <a:solidFill>
                  <a:schemeClr val="dk1"/>
                </a:solidFill>
                <a:latin typeface="Arial"/>
                <a:ea typeface="Arial"/>
                <a:cs typeface="Arial"/>
                <a:sym typeface="Arial"/>
              </a:rPr>
              <a:t>15</a:t>
            </a:r>
            <a:endParaRPr dirty="0"/>
          </a:p>
        </p:txBody>
      </p:sp>
      <p:cxnSp>
        <p:nvCxnSpPr>
          <p:cNvPr id="61" name="Google Shape;61;p3"/>
          <p:cNvCxnSpPr>
            <a:cxnSpLocks/>
          </p:cNvCxnSpPr>
          <p:nvPr/>
        </p:nvCxnSpPr>
        <p:spPr>
          <a:xfrm>
            <a:off x="6730253" y="2574895"/>
            <a:ext cx="2011101" cy="0"/>
          </a:xfrm>
          <a:prstGeom prst="straightConnector1">
            <a:avLst/>
          </a:prstGeom>
          <a:noFill/>
          <a:ln w="9525" cap="flat" cmpd="sng">
            <a:solidFill>
              <a:schemeClr val="dk1"/>
            </a:solidFill>
            <a:prstDash val="solid"/>
            <a:round/>
            <a:headEnd type="none" w="sm" len="sm"/>
            <a:tailEnd type="none" w="sm" len="sm"/>
          </a:ln>
        </p:spPr>
      </p:cxnSp>
      <p:cxnSp>
        <p:nvCxnSpPr>
          <p:cNvPr id="62" name="Google Shape;62;p3"/>
          <p:cNvCxnSpPr/>
          <p:nvPr/>
        </p:nvCxnSpPr>
        <p:spPr>
          <a:xfrm>
            <a:off x="6501653" y="2802847"/>
            <a:ext cx="2239701" cy="0"/>
          </a:xfrm>
          <a:prstGeom prst="straightConnector1">
            <a:avLst/>
          </a:prstGeom>
          <a:noFill/>
          <a:ln w="9525" cap="flat" cmpd="sng">
            <a:solidFill>
              <a:schemeClr val="dk1"/>
            </a:solidFill>
            <a:prstDash val="solid"/>
            <a:round/>
            <a:headEnd type="none" w="sm" len="sm"/>
            <a:tailEnd type="none" w="sm" len="sm"/>
          </a:ln>
        </p:spPr>
      </p:cxnSp>
      <p:cxnSp>
        <p:nvCxnSpPr>
          <p:cNvPr id="63" name="Google Shape;63;p3"/>
          <p:cNvCxnSpPr/>
          <p:nvPr/>
        </p:nvCxnSpPr>
        <p:spPr>
          <a:xfrm>
            <a:off x="6010835" y="3030799"/>
            <a:ext cx="2730519" cy="0"/>
          </a:xfrm>
          <a:prstGeom prst="straightConnector1">
            <a:avLst/>
          </a:prstGeom>
          <a:noFill/>
          <a:ln w="9525" cap="flat" cmpd="sng">
            <a:solidFill>
              <a:schemeClr val="dk1"/>
            </a:solidFill>
            <a:prstDash val="solid"/>
            <a:round/>
            <a:headEnd type="none" w="sm" len="sm"/>
            <a:tailEnd type="none" w="sm" len="sm"/>
          </a:ln>
        </p:spPr>
      </p:cxnSp>
      <p:cxnSp>
        <p:nvCxnSpPr>
          <p:cNvPr id="64" name="Google Shape;64;p3"/>
          <p:cNvCxnSpPr/>
          <p:nvPr/>
        </p:nvCxnSpPr>
        <p:spPr>
          <a:xfrm>
            <a:off x="6602506" y="3258751"/>
            <a:ext cx="2138848" cy="0"/>
          </a:xfrm>
          <a:prstGeom prst="straightConnector1">
            <a:avLst/>
          </a:prstGeom>
          <a:noFill/>
          <a:ln w="9525" cap="flat" cmpd="sng">
            <a:solidFill>
              <a:schemeClr val="dk1"/>
            </a:solidFill>
            <a:prstDash val="solid"/>
            <a:round/>
            <a:headEnd type="none" w="sm" len="sm"/>
            <a:tailEnd type="none" w="sm" len="sm"/>
          </a:ln>
        </p:spPr>
      </p:cxnSp>
      <p:cxnSp>
        <p:nvCxnSpPr>
          <p:cNvPr id="65" name="Google Shape;65;p3"/>
          <p:cNvCxnSpPr/>
          <p:nvPr/>
        </p:nvCxnSpPr>
        <p:spPr>
          <a:xfrm>
            <a:off x="6185647" y="3486703"/>
            <a:ext cx="2555707" cy="0"/>
          </a:xfrm>
          <a:prstGeom prst="straightConnector1">
            <a:avLst/>
          </a:prstGeom>
          <a:noFill/>
          <a:ln w="9525" cap="flat" cmpd="sng">
            <a:solidFill>
              <a:schemeClr val="dk1"/>
            </a:solidFill>
            <a:prstDash val="solid"/>
            <a:round/>
            <a:headEnd type="none" w="sm" len="sm"/>
            <a:tailEnd type="none" w="sm" len="sm"/>
          </a:ln>
        </p:spPr>
      </p:cxnSp>
      <p:cxnSp>
        <p:nvCxnSpPr>
          <p:cNvPr id="66" name="Google Shape;66;p3"/>
          <p:cNvCxnSpPr/>
          <p:nvPr/>
        </p:nvCxnSpPr>
        <p:spPr>
          <a:xfrm>
            <a:off x="7281582" y="3714655"/>
            <a:ext cx="1459772" cy="0"/>
          </a:xfrm>
          <a:prstGeom prst="straightConnector1">
            <a:avLst/>
          </a:prstGeom>
          <a:noFill/>
          <a:ln w="9525" cap="flat" cmpd="sng">
            <a:solidFill>
              <a:schemeClr val="dk1"/>
            </a:solidFill>
            <a:prstDash val="solid"/>
            <a:round/>
            <a:headEnd type="none" w="sm" len="sm"/>
            <a:tailEnd type="none" w="sm" len="sm"/>
          </a:ln>
        </p:spPr>
      </p:cxnSp>
      <p:cxnSp>
        <p:nvCxnSpPr>
          <p:cNvPr id="67" name="Google Shape;67;p3"/>
          <p:cNvCxnSpPr/>
          <p:nvPr/>
        </p:nvCxnSpPr>
        <p:spPr>
          <a:xfrm>
            <a:off x="5788959" y="3942607"/>
            <a:ext cx="2952395" cy="0"/>
          </a:xfrm>
          <a:prstGeom prst="straightConnector1">
            <a:avLst/>
          </a:prstGeom>
          <a:noFill/>
          <a:ln w="9525" cap="flat" cmpd="sng">
            <a:solidFill>
              <a:schemeClr val="dk1"/>
            </a:solidFill>
            <a:prstDash val="solid"/>
            <a:round/>
            <a:headEnd type="none" w="sm" len="sm"/>
            <a:tailEnd type="none" w="sm" len="sm"/>
          </a:ln>
        </p:spPr>
      </p:cxnSp>
      <p:cxnSp>
        <p:nvCxnSpPr>
          <p:cNvPr id="68" name="Google Shape;68;p3"/>
          <p:cNvCxnSpPr/>
          <p:nvPr/>
        </p:nvCxnSpPr>
        <p:spPr>
          <a:xfrm>
            <a:off x="8131409" y="4170559"/>
            <a:ext cx="609945" cy="0"/>
          </a:xfrm>
          <a:prstGeom prst="straightConnector1">
            <a:avLst/>
          </a:prstGeom>
          <a:noFill/>
          <a:ln w="9525" cap="flat" cmpd="sng">
            <a:solidFill>
              <a:schemeClr val="dk1"/>
            </a:solidFill>
            <a:prstDash val="solid"/>
            <a:round/>
            <a:headEnd type="none" w="sm" len="sm"/>
            <a:tailEnd type="none" w="sm" len="sm"/>
          </a:ln>
        </p:spPr>
      </p:cxnSp>
      <p:cxnSp>
        <p:nvCxnSpPr>
          <p:cNvPr id="69" name="Google Shape;69;p3"/>
          <p:cNvCxnSpPr/>
          <p:nvPr/>
        </p:nvCxnSpPr>
        <p:spPr>
          <a:xfrm>
            <a:off x="6602506" y="4398511"/>
            <a:ext cx="2138848" cy="0"/>
          </a:xfrm>
          <a:prstGeom prst="straightConnector1">
            <a:avLst/>
          </a:prstGeom>
          <a:noFill/>
          <a:ln w="9525" cap="flat" cmpd="sng">
            <a:solidFill>
              <a:schemeClr val="dk1"/>
            </a:solidFill>
            <a:prstDash val="solid"/>
            <a:round/>
            <a:headEnd type="none" w="sm" len="sm"/>
            <a:tailEnd type="none" w="sm" len="sm"/>
          </a:ln>
        </p:spPr>
      </p:cxnSp>
      <p:cxnSp>
        <p:nvCxnSpPr>
          <p:cNvPr id="70" name="Google Shape;70;p3"/>
          <p:cNvCxnSpPr/>
          <p:nvPr/>
        </p:nvCxnSpPr>
        <p:spPr>
          <a:xfrm>
            <a:off x="6602506" y="4626463"/>
            <a:ext cx="2138848" cy="0"/>
          </a:xfrm>
          <a:prstGeom prst="straightConnector1">
            <a:avLst/>
          </a:prstGeom>
          <a:noFill/>
          <a:ln w="9525" cap="flat" cmpd="sng">
            <a:solidFill>
              <a:schemeClr val="dk1"/>
            </a:solidFill>
            <a:prstDash val="solid"/>
            <a:round/>
            <a:headEnd type="none" w="sm" len="sm"/>
            <a:tailEnd type="none" w="sm" len="sm"/>
          </a:ln>
        </p:spPr>
      </p:cxnSp>
      <p:cxnSp>
        <p:nvCxnSpPr>
          <p:cNvPr id="71" name="Google Shape;71;p3"/>
          <p:cNvCxnSpPr/>
          <p:nvPr/>
        </p:nvCxnSpPr>
        <p:spPr>
          <a:xfrm>
            <a:off x="6078071" y="4854415"/>
            <a:ext cx="2663283" cy="0"/>
          </a:xfrm>
          <a:prstGeom prst="straightConnector1">
            <a:avLst/>
          </a:prstGeom>
          <a:noFill/>
          <a:ln w="9525" cap="flat" cmpd="sng">
            <a:solidFill>
              <a:schemeClr val="dk1"/>
            </a:solidFill>
            <a:prstDash val="solid"/>
            <a:round/>
            <a:headEnd type="none" w="sm" len="sm"/>
            <a:tailEnd type="none" w="sm" len="sm"/>
          </a:ln>
        </p:spPr>
      </p:cxnSp>
      <p:cxnSp>
        <p:nvCxnSpPr>
          <p:cNvPr id="72" name="Google Shape;72;p3"/>
          <p:cNvCxnSpPr/>
          <p:nvPr/>
        </p:nvCxnSpPr>
        <p:spPr>
          <a:xfrm>
            <a:off x="7167282" y="5082367"/>
            <a:ext cx="1574072" cy="0"/>
          </a:xfrm>
          <a:prstGeom prst="straightConnector1">
            <a:avLst/>
          </a:prstGeom>
          <a:noFill/>
          <a:ln w="9525" cap="flat" cmpd="sng">
            <a:solidFill>
              <a:schemeClr val="dk1"/>
            </a:solidFill>
            <a:prstDash val="solid"/>
            <a:round/>
            <a:headEnd type="none" w="sm" len="sm"/>
            <a:tailEnd type="none" w="sm" len="sm"/>
          </a:ln>
        </p:spPr>
      </p:cxnSp>
      <p:cxnSp>
        <p:nvCxnSpPr>
          <p:cNvPr id="73" name="Google Shape;73;p3"/>
          <p:cNvCxnSpPr/>
          <p:nvPr/>
        </p:nvCxnSpPr>
        <p:spPr>
          <a:xfrm>
            <a:off x="6131859" y="5310319"/>
            <a:ext cx="2609495" cy="0"/>
          </a:xfrm>
          <a:prstGeom prst="straightConnector1">
            <a:avLst/>
          </a:prstGeom>
          <a:noFill/>
          <a:ln w="9525" cap="flat" cmpd="sng">
            <a:solidFill>
              <a:schemeClr val="dk1"/>
            </a:solidFill>
            <a:prstDash val="solid"/>
            <a:round/>
            <a:headEnd type="none" w="sm" len="sm"/>
            <a:tailEnd type="none" w="sm" len="sm"/>
          </a:ln>
        </p:spPr>
      </p:cxnSp>
      <p:cxnSp>
        <p:nvCxnSpPr>
          <p:cNvPr id="74" name="Google Shape;74;p3"/>
          <p:cNvCxnSpPr/>
          <p:nvPr/>
        </p:nvCxnSpPr>
        <p:spPr>
          <a:xfrm>
            <a:off x="6730253" y="5538271"/>
            <a:ext cx="2011101" cy="0"/>
          </a:xfrm>
          <a:prstGeom prst="straightConnector1">
            <a:avLst/>
          </a:prstGeom>
          <a:noFill/>
          <a:ln w="9525" cap="flat" cmpd="sng">
            <a:solidFill>
              <a:schemeClr val="dk1"/>
            </a:solidFill>
            <a:prstDash val="solid"/>
            <a:round/>
            <a:headEnd type="none" w="sm" len="sm"/>
            <a:tailEnd type="none" w="sm" len="sm"/>
          </a:ln>
        </p:spPr>
      </p:cxnSp>
      <p:cxnSp>
        <p:nvCxnSpPr>
          <p:cNvPr id="75" name="Google Shape;75;p3"/>
          <p:cNvCxnSpPr>
            <a:cxnSpLocks/>
          </p:cNvCxnSpPr>
          <p:nvPr/>
        </p:nvCxnSpPr>
        <p:spPr>
          <a:xfrm>
            <a:off x="6347012" y="5766223"/>
            <a:ext cx="2394342" cy="0"/>
          </a:xfrm>
          <a:prstGeom prst="straightConnector1">
            <a:avLst/>
          </a:prstGeom>
          <a:noFill/>
          <a:ln w="9525" cap="flat" cmpd="sng">
            <a:solidFill>
              <a:schemeClr val="dk1"/>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4"/>
          <p:cNvSpPr/>
          <p:nvPr/>
        </p:nvSpPr>
        <p:spPr>
          <a:xfrm>
            <a:off x="2774080" y="2737934"/>
            <a:ext cx="2271751" cy="644538"/>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 name="Google Shape;84;p4"/>
          <p:cNvSpPr/>
          <p:nvPr/>
        </p:nvSpPr>
        <p:spPr>
          <a:xfrm>
            <a:off x="2774080" y="3456021"/>
            <a:ext cx="2271751" cy="650326"/>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 name="Google Shape;85;p4"/>
          <p:cNvSpPr/>
          <p:nvPr/>
        </p:nvSpPr>
        <p:spPr>
          <a:xfrm>
            <a:off x="2774080" y="4162335"/>
            <a:ext cx="2271751" cy="680164"/>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 name="Google Shape;86;p4"/>
          <p:cNvSpPr/>
          <p:nvPr/>
        </p:nvSpPr>
        <p:spPr>
          <a:xfrm>
            <a:off x="2774080" y="5613632"/>
            <a:ext cx="2271751" cy="662401"/>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 name="Google Shape;87;p4"/>
          <p:cNvSpPr/>
          <p:nvPr/>
        </p:nvSpPr>
        <p:spPr>
          <a:xfrm>
            <a:off x="2767547" y="4892052"/>
            <a:ext cx="2271751" cy="662401"/>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8" name="Google Shape;88;p4"/>
          <p:cNvGrpSpPr/>
          <p:nvPr/>
        </p:nvGrpSpPr>
        <p:grpSpPr>
          <a:xfrm>
            <a:off x="2685377" y="615800"/>
            <a:ext cx="5321060" cy="689318"/>
            <a:chOff x="3143172" y="604680"/>
            <a:chExt cx="5321060" cy="689318"/>
          </a:xfrm>
        </p:grpSpPr>
        <p:sp>
          <p:nvSpPr>
            <p:cNvPr id="89" name="Google Shape;89;p4"/>
            <p:cNvSpPr txBox="1"/>
            <p:nvPr/>
          </p:nvSpPr>
          <p:spPr>
            <a:xfrm>
              <a:off x="4945324" y="604680"/>
              <a:ext cx="1716754" cy="290401"/>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1000" dirty="0">
                  <a:solidFill>
                    <a:srgbClr val="D3C25A"/>
                  </a:solidFill>
                  <a:latin typeface="Arial"/>
                  <a:ea typeface="Arial"/>
                  <a:cs typeface="Arial"/>
                  <a:sym typeface="Arial"/>
                </a:rPr>
                <a:t>Media Touchpoints</a:t>
              </a:r>
              <a:endParaRPr dirty="0"/>
            </a:p>
          </p:txBody>
        </p:sp>
        <p:sp>
          <p:nvSpPr>
            <p:cNvPr id="90" name="Google Shape;90;p4"/>
            <p:cNvSpPr txBox="1"/>
            <p:nvPr/>
          </p:nvSpPr>
          <p:spPr>
            <a:xfrm>
              <a:off x="3143172" y="837591"/>
              <a:ext cx="5321060" cy="45640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800" b="1" dirty="0">
                  <a:solidFill>
                    <a:schemeClr val="dk1"/>
                  </a:solidFill>
                  <a:latin typeface="Arial"/>
                  <a:ea typeface="Arial"/>
                  <a:cs typeface="Arial"/>
                  <a:sym typeface="Arial"/>
                </a:rPr>
                <a:t>JAL Group Media Touchpoints</a:t>
              </a:r>
              <a:endParaRPr dirty="0"/>
            </a:p>
          </p:txBody>
        </p:sp>
      </p:grpSp>
      <p:sp>
        <p:nvSpPr>
          <p:cNvPr id="91" name="Google Shape;91;p4"/>
          <p:cNvSpPr txBox="1"/>
          <p:nvPr/>
        </p:nvSpPr>
        <p:spPr>
          <a:xfrm>
            <a:off x="2226275" y="1206199"/>
            <a:ext cx="6645069" cy="32823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200">
                <a:solidFill>
                  <a:schemeClr val="dk1"/>
                </a:solidFill>
                <a:latin typeface="Arial"/>
                <a:ea typeface="Arial"/>
                <a:cs typeface="Arial"/>
                <a:sym typeface="Arial"/>
              </a:rPr>
              <a:t>We have advertising media along various scenes from at home to onboard the airplane.</a:t>
            </a:r>
            <a:endParaRPr/>
          </a:p>
        </p:txBody>
      </p:sp>
      <p:sp>
        <p:nvSpPr>
          <p:cNvPr id="92" name="Google Shape;92;p4"/>
          <p:cNvSpPr/>
          <p:nvPr/>
        </p:nvSpPr>
        <p:spPr>
          <a:xfrm>
            <a:off x="978680" y="2737934"/>
            <a:ext cx="1703628" cy="3538098"/>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93" name="Google Shape;93;p4"/>
          <p:cNvSpPr/>
          <p:nvPr/>
        </p:nvSpPr>
        <p:spPr>
          <a:xfrm>
            <a:off x="978680" y="1973819"/>
            <a:ext cx="1703628" cy="702286"/>
          </a:xfrm>
          <a:prstGeom prst="rect">
            <a:avLst/>
          </a:prstGeom>
          <a:solidFill>
            <a:srgbClr val="595959"/>
          </a:solidFill>
          <a:ln w="9525"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94" name="Google Shape;94;p4"/>
          <p:cNvSpPr txBox="1"/>
          <p:nvPr/>
        </p:nvSpPr>
        <p:spPr>
          <a:xfrm>
            <a:off x="1111755" y="2011355"/>
            <a:ext cx="1437477" cy="67986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400">
                <a:solidFill>
                  <a:schemeClr val="lt1"/>
                </a:solidFill>
                <a:latin typeface="Arial"/>
                <a:ea typeface="Arial"/>
                <a:cs typeface="Arial"/>
                <a:sym typeface="Arial"/>
              </a:rPr>
              <a:t>Before departure</a:t>
            </a:r>
            <a:endParaRPr/>
          </a:p>
        </p:txBody>
      </p:sp>
      <p:grpSp>
        <p:nvGrpSpPr>
          <p:cNvPr id="95" name="Google Shape;95;p4"/>
          <p:cNvGrpSpPr/>
          <p:nvPr/>
        </p:nvGrpSpPr>
        <p:grpSpPr>
          <a:xfrm>
            <a:off x="1109741" y="4042508"/>
            <a:ext cx="1507020" cy="591600"/>
            <a:chOff x="880432" y="4479612"/>
            <a:chExt cx="1578784" cy="591600"/>
          </a:xfrm>
        </p:grpSpPr>
        <p:sp>
          <p:nvSpPr>
            <p:cNvPr id="96" name="Google Shape;96;p4"/>
            <p:cNvSpPr txBox="1"/>
            <p:nvPr/>
          </p:nvSpPr>
          <p:spPr>
            <a:xfrm>
              <a:off x="880432" y="4647185"/>
              <a:ext cx="1578784" cy="424027"/>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SKYWARD+</a:t>
              </a:r>
              <a:endParaRPr/>
            </a:p>
          </p:txBody>
        </p:sp>
        <p:sp>
          <p:nvSpPr>
            <p:cNvPr id="97" name="Google Shape;97;p4"/>
            <p:cNvSpPr txBox="1"/>
            <p:nvPr/>
          </p:nvSpPr>
          <p:spPr>
            <a:xfrm>
              <a:off x="880432" y="4479612"/>
              <a:ext cx="1578784" cy="305533"/>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900"/>
                <a:buFont typeface="Arial"/>
                <a:buNone/>
              </a:pPr>
              <a:r>
                <a:rPr lang="en-US" sz="900">
                  <a:solidFill>
                    <a:schemeClr val="dk1"/>
                  </a:solidFill>
                  <a:latin typeface="Arial"/>
                  <a:ea typeface="Arial"/>
                  <a:cs typeface="Arial"/>
                  <a:sym typeface="Arial"/>
                </a:rPr>
                <a:t>Web media</a:t>
              </a:r>
              <a:endParaRPr/>
            </a:p>
          </p:txBody>
        </p:sp>
      </p:grpSp>
      <p:sp>
        <p:nvSpPr>
          <p:cNvPr id="99" name="Google Shape;99;p4"/>
          <p:cNvSpPr/>
          <p:nvPr/>
        </p:nvSpPr>
        <p:spPr>
          <a:xfrm>
            <a:off x="5137603" y="2737932"/>
            <a:ext cx="2271751" cy="1366348"/>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00" name="Google Shape;100;p4"/>
          <p:cNvSpPr/>
          <p:nvPr/>
        </p:nvSpPr>
        <p:spPr>
          <a:xfrm>
            <a:off x="5126507" y="4167834"/>
            <a:ext cx="2271751" cy="1059952"/>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01" name="Google Shape;101;p4"/>
          <p:cNvSpPr/>
          <p:nvPr/>
        </p:nvSpPr>
        <p:spPr>
          <a:xfrm>
            <a:off x="5137603" y="5276451"/>
            <a:ext cx="2271751" cy="1000242"/>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02" name="Google Shape;102;p4"/>
          <p:cNvSpPr/>
          <p:nvPr/>
        </p:nvSpPr>
        <p:spPr>
          <a:xfrm>
            <a:off x="7501126" y="2735804"/>
            <a:ext cx="2271751" cy="3538097"/>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grpSp>
        <p:nvGrpSpPr>
          <p:cNvPr id="103" name="Google Shape;103;p4"/>
          <p:cNvGrpSpPr/>
          <p:nvPr/>
        </p:nvGrpSpPr>
        <p:grpSpPr>
          <a:xfrm>
            <a:off x="7560832" y="4056452"/>
            <a:ext cx="2140666" cy="550616"/>
            <a:chOff x="6370966" y="4893886"/>
            <a:chExt cx="1681770" cy="550616"/>
          </a:xfrm>
        </p:grpSpPr>
        <p:sp>
          <p:nvSpPr>
            <p:cNvPr id="104" name="Google Shape;104;p4"/>
            <p:cNvSpPr txBox="1"/>
            <p:nvPr/>
          </p:nvSpPr>
          <p:spPr>
            <a:xfrm>
              <a:off x="6421290" y="5020475"/>
              <a:ext cx="1578784" cy="424027"/>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1400"/>
                <a:buFont typeface="Arial"/>
                <a:buNone/>
              </a:pPr>
              <a:r>
                <a:rPr lang="en-US" sz="1400" dirty="0">
                  <a:solidFill>
                    <a:schemeClr val="dk1"/>
                  </a:solidFill>
                  <a:latin typeface="Arial"/>
                  <a:ea typeface="Arial"/>
                  <a:cs typeface="Arial"/>
                  <a:sym typeface="Arial"/>
                </a:rPr>
                <a:t>ZIPAIR</a:t>
              </a:r>
              <a:endParaRPr dirty="0"/>
            </a:p>
          </p:txBody>
        </p:sp>
        <p:sp>
          <p:nvSpPr>
            <p:cNvPr id="105" name="Google Shape;105;p4"/>
            <p:cNvSpPr txBox="1"/>
            <p:nvPr/>
          </p:nvSpPr>
          <p:spPr>
            <a:xfrm>
              <a:off x="6370966" y="4893886"/>
              <a:ext cx="1681770" cy="27234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900"/>
                <a:buFont typeface="Arial"/>
                <a:buNone/>
              </a:pPr>
              <a:r>
                <a:rPr lang="en-US" sz="900" dirty="0">
                  <a:solidFill>
                    <a:schemeClr val="dk1"/>
                  </a:solidFill>
                  <a:latin typeface="Arial"/>
                  <a:ea typeface="Arial"/>
                  <a:cs typeface="Arial"/>
                  <a:sym typeface="Arial"/>
                </a:rPr>
                <a:t>Video/Web</a:t>
              </a:r>
              <a:endParaRPr sz="900" dirty="0">
                <a:solidFill>
                  <a:schemeClr val="dk1"/>
                </a:solidFill>
                <a:latin typeface="Arial"/>
                <a:ea typeface="Arial"/>
                <a:cs typeface="Arial"/>
                <a:sym typeface="Arial"/>
              </a:endParaRPr>
            </a:p>
          </p:txBody>
        </p:sp>
      </p:grpSp>
      <p:sp>
        <p:nvSpPr>
          <p:cNvPr id="106" name="Google Shape;106;p4"/>
          <p:cNvSpPr txBox="1"/>
          <p:nvPr/>
        </p:nvSpPr>
        <p:spPr>
          <a:xfrm>
            <a:off x="7611246" y="3069132"/>
            <a:ext cx="790380" cy="42806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1">
                <a:solidFill>
                  <a:schemeClr val="lt1"/>
                </a:solidFill>
                <a:latin typeface="Arial"/>
                <a:ea typeface="Arial"/>
                <a:cs typeface="Arial"/>
                <a:sym typeface="Arial"/>
              </a:rPr>
              <a:t>New menu option</a:t>
            </a:r>
            <a:endParaRPr/>
          </a:p>
        </p:txBody>
      </p:sp>
      <p:sp>
        <p:nvSpPr>
          <p:cNvPr id="110" name="Google Shape;110;p4"/>
          <p:cNvSpPr/>
          <p:nvPr/>
        </p:nvSpPr>
        <p:spPr>
          <a:xfrm>
            <a:off x="2774080" y="1973819"/>
            <a:ext cx="2271751" cy="702286"/>
          </a:xfrm>
          <a:prstGeom prst="rect">
            <a:avLst/>
          </a:prstGeom>
          <a:solidFill>
            <a:srgbClr val="595959"/>
          </a:solidFill>
          <a:ln w="9525"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11" name="Google Shape;111;p4"/>
          <p:cNvSpPr/>
          <p:nvPr/>
        </p:nvSpPr>
        <p:spPr>
          <a:xfrm>
            <a:off x="5137603" y="1973819"/>
            <a:ext cx="2271751" cy="702286"/>
          </a:xfrm>
          <a:prstGeom prst="rect">
            <a:avLst/>
          </a:prstGeom>
          <a:solidFill>
            <a:srgbClr val="595959"/>
          </a:solidFill>
          <a:ln w="9525"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12" name="Google Shape;112;p4"/>
          <p:cNvSpPr txBox="1"/>
          <p:nvPr/>
        </p:nvSpPr>
        <p:spPr>
          <a:xfrm>
            <a:off x="2682306" y="2153794"/>
            <a:ext cx="2444201" cy="36747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400">
                <a:solidFill>
                  <a:schemeClr val="lt1"/>
                </a:solidFill>
                <a:latin typeface="Arial"/>
                <a:ea typeface="Arial"/>
                <a:cs typeface="Arial"/>
                <a:sym typeface="Arial"/>
              </a:rPr>
              <a:t>Domestic flights</a:t>
            </a:r>
            <a:endParaRPr/>
          </a:p>
        </p:txBody>
      </p:sp>
      <p:sp>
        <p:nvSpPr>
          <p:cNvPr id="113" name="Google Shape;113;p4"/>
          <p:cNvSpPr txBox="1"/>
          <p:nvPr/>
        </p:nvSpPr>
        <p:spPr>
          <a:xfrm>
            <a:off x="5494934" y="1980962"/>
            <a:ext cx="1584167" cy="67986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400">
                <a:solidFill>
                  <a:schemeClr val="lt1"/>
                </a:solidFill>
                <a:latin typeface="Arial"/>
                <a:ea typeface="Arial"/>
                <a:cs typeface="Arial"/>
                <a:sym typeface="Arial"/>
              </a:rPr>
              <a:t>International flights</a:t>
            </a:r>
            <a:endParaRPr/>
          </a:p>
        </p:txBody>
      </p:sp>
      <p:sp>
        <p:nvSpPr>
          <p:cNvPr id="114" name="Google Shape;114;p4"/>
          <p:cNvSpPr/>
          <p:nvPr/>
        </p:nvSpPr>
        <p:spPr>
          <a:xfrm>
            <a:off x="7501126" y="1973819"/>
            <a:ext cx="2271751" cy="702286"/>
          </a:xfrm>
          <a:prstGeom prst="rect">
            <a:avLst/>
          </a:prstGeom>
          <a:solidFill>
            <a:srgbClr val="595959"/>
          </a:solidFill>
          <a:ln w="9525"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grpSp>
        <p:nvGrpSpPr>
          <p:cNvPr id="115" name="Google Shape;115;p4"/>
          <p:cNvGrpSpPr/>
          <p:nvPr/>
        </p:nvGrpSpPr>
        <p:grpSpPr>
          <a:xfrm>
            <a:off x="7512201" y="1987466"/>
            <a:ext cx="2352427" cy="671828"/>
            <a:chOff x="7512201" y="1987466"/>
            <a:chExt cx="2352427" cy="671828"/>
          </a:xfrm>
        </p:grpSpPr>
        <p:sp>
          <p:nvSpPr>
            <p:cNvPr id="116" name="Google Shape;116;p4"/>
            <p:cNvSpPr txBox="1"/>
            <p:nvPr/>
          </p:nvSpPr>
          <p:spPr>
            <a:xfrm>
              <a:off x="8015701" y="2332217"/>
              <a:ext cx="1261129" cy="32707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400" b="1">
                  <a:solidFill>
                    <a:schemeClr val="lt1"/>
                  </a:solidFill>
                  <a:latin typeface="Arial"/>
                  <a:ea typeface="Arial"/>
                  <a:cs typeface="Arial"/>
                  <a:sym typeface="Arial"/>
                </a:rPr>
                <a:t>ZIPAIR</a:t>
              </a:r>
              <a:endParaRPr/>
            </a:p>
          </p:txBody>
        </p:sp>
        <p:sp>
          <p:nvSpPr>
            <p:cNvPr id="117" name="Google Shape;117;p4"/>
            <p:cNvSpPr txBox="1"/>
            <p:nvPr/>
          </p:nvSpPr>
          <p:spPr>
            <a:xfrm>
              <a:off x="7512201" y="1987466"/>
              <a:ext cx="2352427" cy="40940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900" b="1">
                  <a:solidFill>
                    <a:schemeClr val="lt1"/>
                  </a:solidFill>
                  <a:latin typeface="Arial"/>
                  <a:ea typeface="Arial"/>
                  <a:cs typeface="Arial"/>
                  <a:sym typeface="Arial"/>
                </a:rPr>
                <a:t>International medium- and long-haul routes</a:t>
              </a:r>
              <a:endParaRPr/>
            </a:p>
          </p:txBody>
        </p:sp>
      </p:grpSp>
      <p:cxnSp>
        <p:nvCxnSpPr>
          <p:cNvPr id="118" name="Google Shape;118;p4"/>
          <p:cNvCxnSpPr/>
          <p:nvPr/>
        </p:nvCxnSpPr>
        <p:spPr>
          <a:xfrm>
            <a:off x="2995448" y="1819892"/>
            <a:ext cx="6777232" cy="0"/>
          </a:xfrm>
          <a:prstGeom prst="straightConnector1">
            <a:avLst/>
          </a:prstGeom>
          <a:noFill/>
          <a:ln w="15875" cap="flat" cmpd="sng">
            <a:solidFill>
              <a:schemeClr val="dk1"/>
            </a:solidFill>
            <a:prstDash val="solid"/>
            <a:miter lim="800000"/>
            <a:headEnd type="none" w="sm" len="sm"/>
            <a:tailEnd type="triangle" w="med" len="med"/>
          </a:ln>
        </p:spPr>
      </p:cxnSp>
      <p:sp>
        <p:nvSpPr>
          <p:cNvPr id="119" name="Google Shape;119;p4"/>
          <p:cNvSpPr txBox="1"/>
          <p:nvPr/>
        </p:nvSpPr>
        <p:spPr>
          <a:xfrm>
            <a:off x="5728054" y="1548816"/>
            <a:ext cx="973478" cy="367473"/>
          </a:xfrm>
          <a:prstGeom prst="rect">
            <a:avLst/>
          </a:prstGeom>
          <a:solidFill>
            <a:srgbClr val="F7F7F7"/>
          </a:solid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400">
                <a:solidFill>
                  <a:schemeClr val="dk1"/>
                </a:solidFill>
                <a:latin typeface="Arial"/>
                <a:ea typeface="Arial"/>
                <a:cs typeface="Arial"/>
                <a:sym typeface="Arial"/>
              </a:rPr>
              <a:t>In-flight</a:t>
            </a:r>
            <a:endParaRPr/>
          </a:p>
        </p:txBody>
      </p:sp>
      <p:pic>
        <p:nvPicPr>
          <p:cNvPr id="120" name="Google Shape;120;p4"/>
          <p:cNvPicPr preferRelativeResize="0"/>
          <p:nvPr/>
        </p:nvPicPr>
        <p:blipFill rotWithShape="1">
          <a:blip r:embed="rId3">
            <a:alphaModFix/>
          </a:blip>
          <a:srcRect/>
          <a:stretch/>
        </p:blipFill>
        <p:spPr>
          <a:xfrm rot="-1800000">
            <a:off x="2564764" y="1617789"/>
            <a:ext cx="329344" cy="329344"/>
          </a:xfrm>
          <a:prstGeom prst="rect">
            <a:avLst/>
          </a:prstGeom>
          <a:noFill/>
          <a:ln>
            <a:noFill/>
          </a:ln>
        </p:spPr>
      </p:pic>
      <p:grpSp>
        <p:nvGrpSpPr>
          <p:cNvPr id="121" name="Google Shape;121;p4"/>
          <p:cNvGrpSpPr/>
          <p:nvPr/>
        </p:nvGrpSpPr>
        <p:grpSpPr>
          <a:xfrm>
            <a:off x="4901165" y="4427593"/>
            <a:ext cx="2627689" cy="519981"/>
            <a:chOff x="4901165" y="4427593"/>
            <a:chExt cx="2627689" cy="519981"/>
          </a:xfrm>
        </p:grpSpPr>
        <p:sp>
          <p:nvSpPr>
            <p:cNvPr id="122" name="Google Shape;122;p4"/>
            <p:cNvSpPr txBox="1"/>
            <p:nvPr/>
          </p:nvSpPr>
          <p:spPr>
            <a:xfrm>
              <a:off x="5494934" y="4427593"/>
              <a:ext cx="1440152" cy="305533"/>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900"/>
                <a:buFont typeface="Arial"/>
                <a:buNone/>
              </a:pPr>
              <a:r>
                <a:rPr lang="en-US" sz="900">
                  <a:solidFill>
                    <a:schemeClr val="dk1"/>
                  </a:solidFill>
                  <a:latin typeface="Arial"/>
                  <a:ea typeface="Arial"/>
                  <a:cs typeface="Arial"/>
                  <a:sym typeface="Arial"/>
                </a:rPr>
                <a:t>Video advertisements</a:t>
              </a:r>
              <a:endParaRPr/>
            </a:p>
          </p:txBody>
        </p:sp>
        <p:sp>
          <p:nvSpPr>
            <p:cNvPr id="123" name="Google Shape;123;p4"/>
            <p:cNvSpPr txBox="1"/>
            <p:nvPr/>
          </p:nvSpPr>
          <p:spPr>
            <a:xfrm>
              <a:off x="4901165" y="4523547"/>
              <a:ext cx="2627689" cy="424027"/>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CF before movies</a:t>
              </a:r>
              <a:endParaRPr/>
            </a:p>
          </p:txBody>
        </p:sp>
      </p:grpSp>
      <p:grpSp>
        <p:nvGrpSpPr>
          <p:cNvPr id="124" name="Google Shape;124;p4"/>
          <p:cNvGrpSpPr/>
          <p:nvPr/>
        </p:nvGrpSpPr>
        <p:grpSpPr>
          <a:xfrm>
            <a:off x="4958333" y="5465664"/>
            <a:ext cx="2624397" cy="545809"/>
            <a:chOff x="4958333" y="5651166"/>
            <a:chExt cx="2624397" cy="545809"/>
          </a:xfrm>
        </p:grpSpPr>
        <p:sp>
          <p:nvSpPr>
            <p:cNvPr id="125" name="Google Shape;125;p4"/>
            <p:cNvSpPr txBox="1"/>
            <p:nvPr/>
          </p:nvSpPr>
          <p:spPr>
            <a:xfrm>
              <a:off x="4958333" y="5772948"/>
              <a:ext cx="2624397" cy="424027"/>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CF before videos</a:t>
              </a:r>
              <a:endParaRPr/>
            </a:p>
          </p:txBody>
        </p:sp>
        <p:sp>
          <p:nvSpPr>
            <p:cNvPr id="126" name="Google Shape;126;p4"/>
            <p:cNvSpPr txBox="1"/>
            <p:nvPr/>
          </p:nvSpPr>
          <p:spPr>
            <a:xfrm>
              <a:off x="5548810" y="5651166"/>
              <a:ext cx="1440152" cy="305533"/>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900"/>
                <a:buFont typeface="Arial"/>
                <a:buNone/>
              </a:pPr>
              <a:r>
                <a:rPr lang="en-US" sz="900">
                  <a:solidFill>
                    <a:schemeClr val="dk1"/>
                  </a:solidFill>
                  <a:latin typeface="Arial"/>
                  <a:ea typeface="Arial"/>
                  <a:cs typeface="Arial"/>
                  <a:sym typeface="Arial"/>
                </a:rPr>
                <a:t>Video advertisements</a:t>
              </a:r>
              <a:endParaRPr/>
            </a:p>
          </p:txBody>
        </p:sp>
      </p:grpSp>
      <p:grpSp>
        <p:nvGrpSpPr>
          <p:cNvPr id="127" name="Google Shape;127;p4"/>
          <p:cNvGrpSpPr/>
          <p:nvPr/>
        </p:nvGrpSpPr>
        <p:grpSpPr>
          <a:xfrm>
            <a:off x="5519919" y="3076759"/>
            <a:ext cx="1440152" cy="591600"/>
            <a:chOff x="5548810" y="2779016"/>
            <a:chExt cx="1440152" cy="591600"/>
          </a:xfrm>
        </p:grpSpPr>
        <p:sp>
          <p:nvSpPr>
            <p:cNvPr id="128" name="Google Shape;128;p4"/>
            <p:cNvSpPr txBox="1"/>
            <p:nvPr/>
          </p:nvSpPr>
          <p:spPr>
            <a:xfrm>
              <a:off x="5548810" y="2779016"/>
              <a:ext cx="1440152" cy="305533"/>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900"/>
                <a:buFont typeface="Arial"/>
                <a:buNone/>
              </a:pPr>
              <a:r>
                <a:rPr lang="en-US" sz="900">
                  <a:solidFill>
                    <a:schemeClr val="dk1"/>
                  </a:solidFill>
                  <a:latin typeface="Arial"/>
                  <a:ea typeface="Arial"/>
                  <a:cs typeface="Arial"/>
                  <a:sym typeface="Arial"/>
                </a:rPr>
                <a:t>Paper media</a:t>
              </a:r>
              <a:endParaRPr/>
            </a:p>
          </p:txBody>
        </p:sp>
        <p:sp>
          <p:nvSpPr>
            <p:cNvPr id="129" name="Google Shape;129;p4"/>
            <p:cNvSpPr txBox="1"/>
            <p:nvPr/>
          </p:nvSpPr>
          <p:spPr>
            <a:xfrm>
              <a:off x="5548810" y="2946589"/>
              <a:ext cx="1440152" cy="424027"/>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SKYWARD</a:t>
              </a:r>
              <a:endParaRPr/>
            </a:p>
          </p:txBody>
        </p:sp>
      </p:grpSp>
      <p:sp>
        <p:nvSpPr>
          <p:cNvPr id="130" name="Google Shape;130;p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4</a:t>
            </a:fld>
            <a:endParaRPr>
              <a:latin typeface="Arial"/>
              <a:ea typeface="Arial"/>
              <a:cs typeface="Arial"/>
              <a:sym typeface="Arial"/>
            </a:endParaRPr>
          </a:p>
        </p:txBody>
      </p:sp>
      <p:sp>
        <p:nvSpPr>
          <p:cNvPr id="131" name="Google Shape;131;p4"/>
          <p:cNvSpPr/>
          <p:nvPr/>
        </p:nvSpPr>
        <p:spPr>
          <a:xfrm>
            <a:off x="118470" y="99759"/>
            <a:ext cx="263236" cy="2156155"/>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2" name="Google Shape;132;p4"/>
          <p:cNvSpPr txBox="1"/>
          <p:nvPr/>
        </p:nvSpPr>
        <p:spPr>
          <a:xfrm rot="5400000">
            <a:off x="-1256685" y="1539828"/>
            <a:ext cx="3071264"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dirty="0">
                <a:solidFill>
                  <a:schemeClr val="lt1"/>
                </a:solidFill>
                <a:latin typeface="Arial"/>
                <a:ea typeface="Arial"/>
                <a:cs typeface="Arial"/>
                <a:sym typeface="Arial"/>
              </a:rPr>
              <a:t>JAL Group Media Touchpoints</a:t>
            </a:r>
            <a:endParaRPr dirty="0"/>
          </a:p>
        </p:txBody>
      </p:sp>
      <p:sp>
        <p:nvSpPr>
          <p:cNvPr id="133" name="Google Shape;133;p4"/>
          <p:cNvSpPr/>
          <p:nvPr/>
        </p:nvSpPr>
        <p:spPr>
          <a:xfrm rot="10800000" flipH="1">
            <a:off x="2774079" y="1973816"/>
            <a:ext cx="236305" cy="236305"/>
          </a:xfrm>
          <a:prstGeom prst="rtTriangle">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34" name="Google Shape;134;p4"/>
          <p:cNvSpPr/>
          <p:nvPr/>
        </p:nvSpPr>
        <p:spPr>
          <a:xfrm rot="10800000" flipH="1">
            <a:off x="5137602" y="1973816"/>
            <a:ext cx="236305" cy="236305"/>
          </a:xfrm>
          <a:prstGeom prst="rtTriangle">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35" name="Google Shape;135;p4"/>
          <p:cNvSpPr/>
          <p:nvPr/>
        </p:nvSpPr>
        <p:spPr>
          <a:xfrm rot="10800000" flipH="1">
            <a:off x="7501125" y="1973816"/>
            <a:ext cx="236305" cy="236305"/>
          </a:xfrm>
          <a:prstGeom prst="rtTriangle">
            <a:avLst/>
          </a:prstGeom>
          <a:solidFill>
            <a:srgbClr val="0098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grpSp>
        <p:nvGrpSpPr>
          <p:cNvPr id="136" name="Google Shape;136;p4"/>
          <p:cNvGrpSpPr/>
          <p:nvPr/>
        </p:nvGrpSpPr>
        <p:grpSpPr>
          <a:xfrm>
            <a:off x="3140817" y="3435370"/>
            <a:ext cx="1534804" cy="591600"/>
            <a:chOff x="4602015" y="4957781"/>
            <a:chExt cx="1578784" cy="591600"/>
          </a:xfrm>
        </p:grpSpPr>
        <p:sp>
          <p:nvSpPr>
            <p:cNvPr id="137" name="Google Shape;137;p4"/>
            <p:cNvSpPr txBox="1"/>
            <p:nvPr/>
          </p:nvSpPr>
          <p:spPr>
            <a:xfrm>
              <a:off x="4602015" y="5125354"/>
              <a:ext cx="1578784" cy="424027"/>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SKYWARD</a:t>
              </a:r>
              <a:endParaRPr/>
            </a:p>
          </p:txBody>
        </p:sp>
        <p:sp>
          <p:nvSpPr>
            <p:cNvPr id="138" name="Google Shape;138;p4"/>
            <p:cNvSpPr txBox="1"/>
            <p:nvPr/>
          </p:nvSpPr>
          <p:spPr>
            <a:xfrm>
              <a:off x="4602015" y="4957781"/>
              <a:ext cx="1578784" cy="305533"/>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900"/>
                <a:buFont typeface="Arial"/>
                <a:buNone/>
              </a:pPr>
              <a:r>
                <a:rPr lang="en-US" sz="900">
                  <a:solidFill>
                    <a:schemeClr val="dk1"/>
                  </a:solidFill>
                  <a:latin typeface="Arial"/>
                  <a:ea typeface="Arial"/>
                  <a:cs typeface="Arial"/>
                  <a:sym typeface="Arial"/>
                </a:rPr>
                <a:t>Paper media</a:t>
              </a:r>
              <a:endParaRPr/>
            </a:p>
          </p:txBody>
        </p:sp>
      </p:grpSp>
      <p:grpSp>
        <p:nvGrpSpPr>
          <p:cNvPr id="139" name="Google Shape;139;p4"/>
          <p:cNvGrpSpPr/>
          <p:nvPr/>
        </p:nvGrpSpPr>
        <p:grpSpPr>
          <a:xfrm>
            <a:off x="2713059" y="4178994"/>
            <a:ext cx="2469713" cy="586528"/>
            <a:chOff x="4131736" y="5671347"/>
            <a:chExt cx="2540482" cy="586528"/>
          </a:xfrm>
        </p:grpSpPr>
        <p:sp>
          <p:nvSpPr>
            <p:cNvPr id="140" name="Google Shape;140;p4"/>
            <p:cNvSpPr txBox="1"/>
            <p:nvPr/>
          </p:nvSpPr>
          <p:spPr>
            <a:xfrm>
              <a:off x="4131736" y="5907779"/>
              <a:ext cx="2540482" cy="350096"/>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Front monitor commercials</a:t>
              </a:r>
              <a:endParaRPr/>
            </a:p>
          </p:txBody>
        </p:sp>
        <p:sp>
          <p:nvSpPr>
            <p:cNvPr id="141" name="Google Shape;141;p4"/>
            <p:cNvSpPr txBox="1"/>
            <p:nvPr/>
          </p:nvSpPr>
          <p:spPr>
            <a:xfrm>
              <a:off x="4602015" y="5671347"/>
              <a:ext cx="1578784" cy="305533"/>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900"/>
                <a:buFont typeface="Arial"/>
                <a:buNone/>
              </a:pPr>
              <a:r>
                <a:rPr lang="en-US" sz="900">
                  <a:solidFill>
                    <a:schemeClr val="dk1"/>
                  </a:solidFill>
                  <a:latin typeface="Arial"/>
                  <a:ea typeface="Arial"/>
                  <a:cs typeface="Arial"/>
                  <a:sym typeface="Arial"/>
                </a:rPr>
                <a:t>Video advertisements</a:t>
              </a:r>
              <a:endParaRPr/>
            </a:p>
          </p:txBody>
        </p:sp>
      </p:grpSp>
      <p:grpSp>
        <p:nvGrpSpPr>
          <p:cNvPr id="142" name="Google Shape;142;p4"/>
          <p:cNvGrpSpPr/>
          <p:nvPr/>
        </p:nvGrpSpPr>
        <p:grpSpPr>
          <a:xfrm>
            <a:off x="3156146" y="2753599"/>
            <a:ext cx="1534804" cy="591600"/>
            <a:chOff x="4602015" y="4184783"/>
            <a:chExt cx="1578784" cy="591600"/>
          </a:xfrm>
        </p:grpSpPr>
        <p:sp>
          <p:nvSpPr>
            <p:cNvPr id="143" name="Google Shape;143;p4"/>
            <p:cNvSpPr txBox="1"/>
            <p:nvPr/>
          </p:nvSpPr>
          <p:spPr>
            <a:xfrm>
              <a:off x="4602015" y="4352356"/>
              <a:ext cx="1578784" cy="424027"/>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SKYWARD+ </a:t>
              </a:r>
              <a:r>
                <a:rPr lang="en-US" sz="1400" baseline="30000">
                  <a:solidFill>
                    <a:schemeClr val="dk1"/>
                  </a:solidFill>
                  <a:latin typeface="Arial"/>
                  <a:ea typeface="Arial"/>
                  <a:cs typeface="Arial"/>
                  <a:sym typeface="Arial"/>
                </a:rPr>
                <a:t>*1</a:t>
              </a:r>
              <a:endParaRPr/>
            </a:p>
          </p:txBody>
        </p:sp>
        <p:sp>
          <p:nvSpPr>
            <p:cNvPr id="144" name="Google Shape;144;p4"/>
            <p:cNvSpPr txBox="1"/>
            <p:nvPr/>
          </p:nvSpPr>
          <p:spPr>
            <a:xfrm>
              <a:off x="4602015" y="4184783"/>
              <a:ext cx="1578784" cy="305533"/>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900"/>
                <a:buFont typeface="Arial"/>
                <a:buNone/>
              </a:pPr>
              <a:r>
                <a:rPr lang="en-US" sz="900">
                  <a:solidFill>
                    <a:schemeClr val="dk1"/>
                  </a:solidFill>
                  <a:latin typeface="Arial"/>
                  <a:ea typeface="Arial"/>
                  <a:cs typeface="Arial"/>
                  <a:sym typeface="Arial"/>
                </a:rPr>
                <a:t>Web media</a:t>
              </a:r>
              <a:endParaRPr/>
            </a:p>
          </p:txBody>
        </p:sp>
      </p:grpSp>
      <p:sp>
        <p:nvSpPr>
          <p:cNvPr id="145" name="Google Shape;145;p4"/>
          <p:cNvSpPr txBox="1"/>
          <p:nvPr/>
        </p:nvSpPr>
        <p:spPr>
          <a:xfrm>
            <a:off x="7497653" y="3131166"/>
            <a:ext cx="790380" cy="42806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1">
                <a:solidFill>
                  <a:schemeClr val="lt1"/>
                </a:solidFill>
                <a:latin typeface="Arial"/>
                <a:ea typeface="Arial"/>
                <a:cs typeface="Arial"/>
                <a:sym typeface="Arial"/>
              </a:rPr>
              <a:t>New menu option</a:t>
            </a:r>
            <a:endParaRPr/>
          </a:p>
        </p:txBody>
      </p:sp>
      <p:sp>
        <p:nvSpPr>
          <p:cNvPr id="146" name="Google Shape;146;p4"/>
          <p:cNvSpPr txBox="1"/>
          <p:nvPr/>
        </p:nvSpPr>
        <p:spPr>
          <a:xfrm>
            <a:off x="7763646" y="3221532"/>
            <a:ext cx="790380" cy="42806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1">
                <a:solidFill>
                  <a:schemeClr val="lt1"/>
                </a:solidFill>
                <a:latin typeface="Arial"/>
                <a:ea typeface="Arial"/>
                <a:cs typeface="Arial"/>
                <a:sym typeface="Arial"/>
              </a:rPr>
              <a:t>New menu option</a:t>
            </a:r>
            <a:endParaRPr/>
          </a:p>
        </p:txBody>
      </p:sp>
      <p:sp>
        <p:nvSpPr>
          <p:cNvPr id="147" name="Google Shape;147;p4"/>
          <p:cNvSpPr txBox="1"/>
          <p:nvPr/>
        </p:nvSpPr>
        <p:spPr>
          <a:xfrm>
            <a:off x="7548624" y="2911823"/>
            <a:ext cx="790380" cy="29873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50" b="1">
                <a:solidFill>
                  <a:schemeClr val="lt1"/>
                </a:solidFill>
                <a:latin typeface="Arial"/>
                <a:ea typeface="Arial"/>
                <a:cs typeface="Arial"/>
                <a:sym typeface="Arial"/>
              </a:rPr>
              <a:t>New </a:t>
            </a:r>
            <a:endParaRPr/>
          </a:p>
        </p:txBody>
      </p:sp>
      <p:sp>
        <p:nvSpPr>
          <p:cNvPr id="148" name="Google Shape;148;p4"/>
          <p:cNvSpPr txBox="1"/>
          <p:nvPr/>
        </p:nvSpPr>
        <p:spPr>
          <a:xfrm>
            <a:off x="2625441" y="5024240"/>
            <a:ext cx="2624397"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CF before movies</a:t>
            </a:r>
            <a:endParaRPr/>
          </a:p>
        </p:txBody>
      </p:sp>
      <p:sp>
        <p:nvSpPr>
          <p:cNvPr id="149" name="Google Shape;149;p4"/>
          <p:cNvSpPr txBox="1"/>
          <p:nvPr/>
        </p:nvSpPr>
        <p:spPr>
          <a:xfrm>
            <a:off x="3235469" y="4873871"/>
            <a:ext cx="1440152" cy="305533"/>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900"/>
              <a:buFont typeface="Arial"/>
              <a:buNone/>
            </a:pPr>
            <a:r>
              <a:rPr lang="en-US" sz="900">
                <a:solidFill>
                  <a:schemeClr val="dk1"/>
                </a:solidFill>
                <a:latin typeface="Arial"/>
                <a:ea typeface="Arial"/>
                <a:cs typeface="Arial"/>
                <a:sym typeface="Arial"/>
              </a:rPr>
              <a:t>Video advertisements</a:t>
            </a:r>
            <a:endParaRPr/>
          </a:p>
        </p:txBody>
      </p:sp>
      <p:sp>
        <p:nvSpPr>
          <p:cNvPr id="150" name="Google Shape;150;p4"/>
          <p:cNvSpPr txBox="1"/>
          <p:nvPr/>
        </p:nvSpPr>
        <p:spPr>
          <a:xfrm>
            <a:off x="3210388" y="5603330"/>
            <a:ext cx="1440152" cy="305533"/>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900"/>
              <a:buFont typeface="Arial"/>
              <a:buNone/>
            </a:pPr>
            <a:r>
              <a:rPr lang="en-US" sz="900">
                <a:solidFill>
                  <a:schemeClr val="dk1"/>
                </a:solidFill>
                <a:latin typeface="Arial"/>
                <a:ea typeface="Arial"/>
                <a:cs typeface="Arial"/>
                <a:sym typeface="Arial"/>
              </a:rPr>
              <a:t>Video advertisements</a:t>
            </a:r>
            <a:endParaRPr/>
          </a:p>
        </p:txBody>
      </p:sp>
      <p:sp>
        <p:nvSpPr>
          <p:cNvPr id="151" name="Google Shape;151;p4"/>
          <p:cNvSpPr txBox="1"/>
          <p:nvPr/>
        </p:nvSpPr>
        <p:spPr>
          <a:xfrm>
            <a:off x="2625441" y="5738848"/>
            <a:ext cx="2624397" cy="424027"/>
          </a:xfrm>
          <a:prstGeom prst="rect">
            <a:avLst/>
          </a:prstGeom>
          <a:noFill/>
          <a:ln>
            <a:noFill/>
          </a:ln>
        </p:spPr>
        <p:txBody>
          <a:bodyPr spcFirstLastPara="1" wrap="square" lIns="91425" tIns="45700" rIns="91425" bIns="45700" anchor="t" anchorCtr="0">
            <a:spAutoFit/>
          </a:bodyPr>
          <a:lstStyle/>
          <a:p>
            <a:pPr marL="0" marR="0" lvl="0" indent="0" algn="ctr" rtl="0">
              <a:lnSpc>
                <a:spcPct val="18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CF before videos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cxnSp>
        <p:nvCxnSpPr>
          <p:cNvPr id="157" name="Google Shape;157;p5"/>
          <p:cNvCxnSpPr/>
          <p:nvPr/>
        </p:nvCxnSpPr>
        <p:spPr>
          <a:xfrm>
            <a:off x="6566154" y="2358981"/>
            <a:ext cx="318891" cy="0"/>
          </a:xfrm>
          <a:prstGeom prst="straightConnector1">
            <a:avLst/>
          </a:prstGeom>
          <a:noFill/>
          <a:ln w="9525" cap="flat" cmpd="sng">
            <a:solidFill>
              <a:schemeClr val="dk1"/>
            </a:solidFill>
            <a:prstDash val="solid"/>
            <a:miter lim="800000"/>
            <a:headEnd type="none" w="sm" len="sm"/>
            <a:tailEnd type="none" w="sm" len="sm"/>
          </a:ln>
        </p:spPr>
      </p:cxnSp>
      <p:cxnSp>
        <p:nvCxnSpPr>
          <p:cNvPr id="158" name="Google Shape;158;p5"/>
          <p:cNvCxnSpPr>
            <a:cxnSpLocks/>
          </p:cNvCxnSpPr>
          <p:nvPr/>
        </p:nvCxnSpPr>
        <p:spPr>
          <a:xfrm>
            <a:off x="5068603" y="6121154"/>
            <a:ext cx="468100" cy="0"/>
          </a:xfrm>
          <a:prstGeom prst="straightConnector1">
            <a:avLst/>
          </a:prstGeom>
          <a:noFill/>
          <a:ln w="9525" cap="flat" cmpd="sng">
            <a:solidFill>
              <a:schemeClr val="dk1"/>
            </a:solidFill>
            <a:prstDash val="solid"/>
            <a:miter lim="800000"/>
            <a:headEnd type="none" w="sm" len="sm"/>
            <a:tailEnd type="none" w="sm" len="sm"/>
          </a:ln>
        </p:spPr>
      </p:cxnSp>
      <p:sp>
        <p:nvSpPr>
          <p:cNvPr id="159" name="Google Shape;159;p5"/>
          <p:cNvSpPr/>
          <p:nvPr/>
        </p:nvSpPr>
        <p:spPr>
          <a:xfrm>
            <a:off x="3613505" y="12589211"/>
            <a:ext cx="725506" cy="276045"/>
          </a:xfrm>
          <a:prstGeom prst="rect">
            <a:avLst/>
          </a:prstGeom>
          <a:solidFill>
            <a:schemeClr val="lt1">
              <a:alpha val="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0" name="Google Shape;160;p5"/>
          <p:cNvSpPr/>
          <p:nvPr/>
        </p:nvSpPr>
        <p:spPr>
          <a:xfrm>
            <a:off x="4893920" y="13530209"/>
            <a:ext cx="725506" cy="276045"/>
          </a:xfrm>
          <a:prstGeom prst="rect">
            <a:avLst/>
          </a:prstGeom>
          <a:solidFill>
            <a:schemeClr val="lt1">
              <a:alpha val="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1" name="Google Shape;161;p5"/>
          <p:cNvSpPr/>
          <p:nvPr/>
        </p:nvSpPr>
        <p:spPr>
          <a:xfrm>
            <a:off x="6075574" y="12589177"/>
            <a:ext cx="1142294" cy="276045"/>
          </a:xfrm>
          <a:prstGeom prst="rect">
            <a:avLst/>
          </a:prstGeom>
          <a:solidFill>
            <a:schemeClr val="lt1">
              <a:alpha val="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2" name="Google Shape;162;p5"/>
          <p:cNvSpPr/>
          <p:nvPr/>
        </p:nvSpPr>
        <p:spPr>
          <a:xfrm>
            <a:off x="6075574" y="13526437"/>
            <a:ext cx="1142294" cy="276045"/>
          </a:xfrm>
          <a:prstGeom prst="rect">
            <a:avLst/>
          </a:prstGeom>
          <a:solidFill>
            <a:schemeClr val="lt1">
              <a:alpha val="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3" name="Google Shape;163;p5"/>
          <p:cNvSpPr txBox="1"/>
          <p:nvPr/>
        </p:nvSpPr>
        <p:spPr>
          <a:xfrm>
            <a:off x="1143848" y="881467"/>
            <a:ext cx="5681122" cy="4461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JAL Group In-Flight Media (quick reference chart)</a:t>
            </a:r>
            <a:endParaRPr/>
          </a:p>
        </p:txBody>
      </p:sp>
      <p:sp>
        <p:nvSpPr>
          <p:cNvPr id="164" name="Google Shape;164;p5"/>
          <p:cNvSpPr txBox="1"/>
          <p:nvPr/>
        </p:nvSpPr>
        <p:spPr>
          <a:xfrm>
            <a:off x="1143847" y="642211"/>
            <a:ext cx="2868329"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dirty="0">
                <a:solidFill>
                  <a:srgbClr val="D3C25A"/>
                </a:solidFill>
                <a:latin typeface="Arial"/>
                <a:ea typeface="Arial"/>
                <a:cs typeface="Arial"/>
                <a:sym typeface="Arial"/>
              </a:rPr>
              <a:t>Simplified Chart</a:t>
            </a:r>
            <a:endParaRPr dirty="0"/>
          </a:p>
        </p:txBody>
      </p:sp>
      <p:grpSp>
        <p:nvGrpSpPr>
          <p:cNvPr id="165" name="Google Shape;165;p5"/>
          <p:cNvGrpSpPr/>
          <p:nvPr/>
        </p:nvGrpSpPr>
        <p:grpSpPr>
          <a:xfrm>
            <a:off x="6923892" y="1733867"/>
            <a:ext cx="2764925" cy="3180304"/>
            <a:chOff x="8189840" y="1733867"/>
            <a:chExt cx="2687702" cy="3180304"/>
          </a:xfrm>
        </p:grpSpPr>
        <p:sp>
          <p:nvSpPr>
            <p:cNvPr id="166" name="Google Shape;166;p5"/>
            <p:cNvSpPr txBox="1"/>
            <p:nvPr/>
          </p:nvSpPr>
          <p:spPr>
            <a:xfrm>
              <a:off x="8202844" y="1733867"/>
              <a:ext cx="2534594" cy="30386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50">
                  <a:solidFill>
                    <a:schemeClr val="dk1"/>
                  </a:solidFill>
                  <a:latin typeface="Arial"/>
                  <a:ea typeface="Arial"/>
                  <a:cs typeface="Arial"/>
                  <a:sym typeface="Arial"/>
                </a:rPr>
                <a:t>SKYWARD (domestic edition)</a:t>
              </a:r>
              <a:endParaRPr/>
            </a:p>
          </p:txBody>
        </p:sp>
        <p:sp>
          <p:nvSpPr>
            <p:cNvPr id="167" name="Google Shape;167;p5"/>
            <p:cNvSpPr txBox="1"/>
            <p:nvPr/>
          </p:nvSpPr>
          <p:spPr>
            <a:xfrm>
              <a:off x="8202843" y="2191056"/>
              <a:ext cx="1897540" cy="29873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50">
                  <a:solidFill>
                    <a:schemeClr val="dk1"/>
                  </a:solidFill>
                  <a:latin typeface="Arial"/>
                  <a:ea typeface="Arial"/>
                  <a:cs typeface="Arial"/>
                  <a:sym typeface="Arial"/>
                </a:rPr>
                <a:t>Front monitor commercials</a:t>
              </a:r>
              <a:endParaRPr/>
            </a:p>
          </p:txBody>
        </p:sp>
        <p:sp>
          <p:nvSpPr>
            <p:cNvPr id="168" name="Google Shape;168;p5"/>
            <p:cNvSpPr txBox="1"/>
            <p:nvPr/>
          </p:nvSpPr>
          <p:spPr>
            <a:xfrm>
              <a:off x="8202843" y="3360412"/>
              <a:ext cx="2674698" cy="29873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50">
                  <a:solidFill>
                    <a:schemeClr val="dk1"/>
                  </a:solidFill>
                  <a:latin typeface="Arial"/>
                  <a:ea typeface="Arial"/>
                  <a:cs typeface="Arial"/>
                  <a:sym typeface="Arial"/>
                </a:rPr>
                <a:t>SKYWARD (international edition)</a:t>
              </a:r>
              <a:endParaRPr/>
            </a:p>
          </p:txBody>
        </p:sp>
        <p:sp>
          <p:nvSpPr>
            <p:cNvPr id="169" name="Google Shape;169;p5"/>
            <p:cNvSpPr txBox="1"/>
            <p:nvPr/>
          </p:nvSpPr>
          <p:spPr>
            <a:xfrm>
              <a:off x="8189840" y="3990996"/>
              <a:ext cx="2674698" cy="29873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50">
                  <a:solidFill>
                    <a:schemeClr val="dk1"/>
                  </a:solidFill>
                  <a:latin typeface="Arial"/>
                  <a:ea typeface="Arial"/>
                  <a:cs typeface="Arial"/>
                  <a:sym typeface="Arial"/>
                </a:rPr>
                <a:t>CF before Movies (International flights)</a:t>
              </a:r>
              <a:endParaRPr/>
            </a:p>
          </p:txBody>
        </p:sp>
        <p:sp>
          <p:nvSpPr>
            <p:cNvPr id="170" name="Google Shape;170;p5"/>
            <p:cNvSpPr txBox="1"/>
            <p:nvPr/>
          </p:nvSpPr>
          <p:spPr>
            <a:xfrm>
              <a:off x="8202844" y="4615435"/>
              <a:ext cx="2674698" cy="29873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50">
                  <a:solidFill>
                    <a:schemeClr val="dk1"/>
                  </a:solidFill>
                  <a:latin typeface="Arial"/>
                  <a:ea typeface="Arial"/>
                  <a:cs typeface="Arial"/>
                  <a:sym typeface="Arial"/>
                </a:rPr>
                <a:t>CF before Videos (International flights)</a:t>
              </a:r>
              <a:endParaRPr sz="1050">
                <a:solidFill>
                  <a:schemeClr val="dk1"/>
                </a:solidFill>
                <a:latin typeface="Arial"/>
                <a:ea typeface="Arial"/>
                <a:cs typeface="Arial"/>
                <a:sym typeface="Arial"/>
              </a:endParaRPr>
            </a:p>
          </p:txBody>
        </p:sp>
      </p:grpSp>
      <p:sp>
        <p:nvSpPr>
          <p:cNvPr id="175" name="Google Shape;175;p5"/>
          <p:cNvSpPr/>
          <p:nvPr/>
        </p:nvSpPr>
        <p:spPr>
          <a:xfrm>
            <a:off x="1147125" y="1750587"/>
            <a:ext cx="407804" cy="4578024"/>
          </a:xfrm>
          <a:prstGeom prst="rect">
            <a:avLst/>
          </a:prstGeom>
          <a:solidFill>
            <a:srgbClr val="595959"/>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6" name="Google Shape;176;p5"/>
          <p:cNvSpPr/>
          <p:nvPr/>
        </p:nvSpPr>
        <p:spPr>
          <a:xfrm>
            <a:off x="2035238" y="2074803"/>
            <a:ext cx="802626" cy="608803"/>
          </a:xfrm>
          <a:prstGeom prst="rect">
            <a:avLst/>
          </a:prstGeom>
          <a:solidFill>
            <a:srgbClr val="595959"/>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7" name="Google Shape;177;p5"/>
          <p:cNvSpPr/>
          <p:nvPr/>
        </p:nvSpPr>
        <p:spPr>
          <a:xfrm>
            <a:off x="2035238" y="4243081"/>
            <a:ext cx="802626" cy="587180"/>
          </a:xfrm>
          <a:prstGeom prst="rect">
            <a:avLst/>
          </a:prstGeom>
          <a:solidFill>
            <a:srgbClr val="595959"/>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8" name="Google Shape;178;p5"/>
          <p:cNvSpPr/>
          <p:nvPr/>
        </p:nvSpPr>
        <p:spPr>
          <a:xfrm>
            <a:off x="3209551" y="1750586"/>
            <a:ext cx="802626" cy="2760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79" name="Google Shape;179;p5"/>
          <p:cNvSpPr/>
          <p:nvPr/>
        </p:nvSpPr>
        <p:spPr>
          <a:xfrm>
            <a:off x="3209551" y="2670654"/>
            <a:ext cx="802626" cy="2760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80" name="Google Shape;180;p5"/>
          <p:cNvSpPr/>
          <p:nvPr/>
        </p:nvSpPr>
        <p:spPr>
          <a:xfrm>
            <a:off x="3209551" y="3376799"/>
            <a:ext cx="802626" cy="2760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81" name="Google Shape;181;p5"/>
          <p:cNvSpPr/>
          <p:nvPr/>
        </p:nvSpPr>
        <p:spPr>
          <a:xfrm>
            <a:off x="3209551" y="5271111"/>
            <a:ext cx="802626" cy="2760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82" name="Google Shape;182;p5"/>
          <p:cNvSpPr/>
          <p:nvPr/>
        </p:nvSpPr>
        <p:spPr>
          <a:xfrm>
            <a:off x="4289612" y="2670434"/>
            <a:ext cx="853787" cy="2760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83" name="Google Shape;183;p5"/>
          <p:cNvSpPr/>
          <p:nvPr/>
        </p:nvSpPr>
        <p:spPr>
          <a:xfrm>
            <a:off x="4289612" y="4683931"/>
            <a:ext cx="853787" cy="2760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84" name="Google Shape;184;p5"/>
          <p:cNvSpPr/>
          <p:nvPr/>
        </p:nvSpPr>
        <p:spPr>
          <a:xfrm>
            <a:off x="4289612" y="5983131"/>
            <a:ext cx="853787" cy="2760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85" name="Google Shape;185;p5"/>
          <p:cNvSpPr/>
          <p:nvPr/>
        </p:nvSpPr>
        <p:spPr>
          <a:xfrm>
            <a:off x="5597029" y="2224368"/>
            <a:ext cx="1042510" cy="2760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86" name="Google Shape;186;p5"/>
          <p:cNvSpPr/>
          <p:nvPr/>
        </p:nvSpPr>
        <p:spPr>
          <a:xfrm>
            <a:off x="5491930" y="5330737"/>
            <a:ext cx="1042510" cy="2760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87" name="Google Shape;187;p5"/>
          <p:cNvSpPr/>
          <p:nvPr/>
        </p:nvSpPr>
        <p:spPr>
          <a:xfrm>
            <a:off x="5491930" y="5983131"/>
            <a:ext cx="1042510" cy="2760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cxnSp>
        <p:nvCxnSpPr>
          <p:cNvPr id="188" name="Google Shape;188;p5"/>
          <p:cNvCxnSpPr>
            <a:stCxn id="175" idx="3"/>
            <a:endCxn id="177" idx="1"/>
          </p:cNvCxnSpPr>
          <p:nvPr/>
        </p:nvCxnSpPr>
        <p:spPr>
          <a:xfrm>
            <a:off x="1554929" y="4039599"/>
            <a:ext cx="480300" cy="497100"/>
          </a:xfrm>
          <a:prstGeom prst="bentConnector3">
            <a:avLst>
              <a:gd name="adj1" fmla="val 50000"/>
            </a:avLst>
          </a:prstGeom>
          <a:noFill/>
          <a:ln w="9525" cap="flat" cmpd="sng">
            <a:solidFill>
              <a:schemeClr val="dk1"/>
            </a:solidFill>
            <a:prstDash val="solid"/>
            <a:miter lim="800000"/>
            <a:headEnd type="none" w="sm" len="sm"/>
            <a:tailEnd type="none" w="sm" len="sm"/>
          </a:ln>
        </p:spPr>
      </p:cxnSp>
      <p:cxnSp>
        <p:nvCxnSpPr>
          <p:cNvPr id="189" name="Google Shape;189;p5"/>
          <p:cNvCxnSpPr>
            <a:stCxn id="175" idx="3"/>
            <a:endCxn id="176" idx="1"/>
          </p:cNvCxnSpPr>
          <p:nvPr/>
        </p:nvCxnSpPr>
        <p:spPr>
          <a:xfrm rot="10800000" flipH="1">
            <a:off x="1554929" y="2379099"/>
            <a:ext cx="480300" cy="1660500"/>
          </a:xfrm>
          <a:prstGeom prst="bentConnector3">
            <a:avLst>
              <a:gd name="adj1" fmla="val 50000"/>
            </a:avLst>
          </a:prstGeom>
          <a:noFill/>
          <a:ln w="9525" cap="flat" cmpd="sng">
            <a:solidFill>
              <a:schemeClr val="dk1"/>
            </a:solidFill>
            <a:prstDash val="solid"/>
            <a:miter lim="800000"/>
            <a:headEnd type="none" w="sm" len="sm"/>
            <a:tailEnd type="none" w="sm" len="sm"/>
          </a:ln>
        </p:spPr>
      </p:cxnSp>
      <p:cxnSp>
        <p:nvCxnSpPr>
          <p:cNvPr id="190" name="Google Shape;190;p5"/>
          <p:cNvCxnSpPr>
            <a:stCxn id="176" idx="3"/>
            <a:endCxn id="178" idx="1"/>
          </p:cNvCxnSpPr>
          <p:nvPr/>
        </p:nvCxnSpPr>
        <p:spPr>
          <a:xfrm rot="10800000" flipH="1">
            <a:off x="2837864" y="1888705"/>
            <a:ext cx="371700" cy="490500"/>
          </a:xfrm>
          <a:prstGeom prst="bentConnector3">
            <a:avLst>
              <a:gd name="adj1" fmla="val 50000"/>
            </a:avLst>
          </a:prstGeom>
          <a:noFill/>
          <a:ln w="9525" cap="flat" cmpd="sng">
            <a:solidFill>
              <a:schemeClr val="dk1"/>
            </a:solidFill>
            <a:prstDash val="solid"/>
            <a:miter lim="800000"/>
            <a:headEnd type="none" w="sm" len="sm"/>
            <a:tailEnd type="none" w="sm" len="sm"/>
          </a:ln>
        </p:spPr>
      </p:cxnSp>
      <p:cxnSp>
        <p:nvCxnSpPr>
          <p:cNvPr id="191" name="Google Shape;191;p5"/>
          <p:cNvCxnSpPr>
            <a:stCxn id="176" idx="3"/>
            <a:endCxn id="179" idx="1"/>
          </p:cNvCxnSpPr>
          <p:nvPr/>
        </p:nvCxnSpPr>
        <p:spPr>
          <a:xfrm>
            <a:off x="2837864" y="2379205"/>
            <a:ext cx="371700" cy="429600"/>
          </a:xfrm>
          <a:prstGeom prst="bentConnector3">
            <a:avLst>
              <a:gd name="adj1" fmla="val 49998"/>
            </a:avLst>
          </a:prstGeom>
          <a:noFill/>
          <a:ln w="9525" cap="flat" cmpd="sng">
            <a:solidFill>
              <a:schemeClr val="dk1"/>
            </a:solidFill>
            <a:prstDash val="solid"/>
            <a:miter lim="800000"/>
            <a:headEnd type="none" w="sm" len="sm"/>
            <a:tailEnd type="none" w="sm" len="sm"/>
          </a:ln>
        </p:spPr>
      </p:cxnSp>
      <p:cxnSp>
        <p:nvCxnSpPr>
          <p:cNvPr id="192" name="Google Shape;192;p5"/>
          <p:cNvCxnSpPr>
            <a:stCxn id="182" idx="3"/>
            <a:endCxn id="185" idx="1"/>
          </p:cNvCxnSpPr>
          <p:nvPr/>
        </p:nvCxnSpPr>
        <p:spPr>
          <a:xfrm rot="10800000" flipH="1">
            <a:off x="5143399" y="2362357"/>
            <a:ext cx="453600" cy="446100"/>
          </a:xfrm>
          <a:prstGeom prst="bentConnector3">
            <a:avLst>
              <a:gd name="adj1" fmla="val 50003"/>
            </a:avLst>
          </a:prstGeom>
          <a:noFill/>
          <a:ln w="9525" cap="flat" cmpd="sng">
            <a:solidFill>
              <a:schemeClr val="dk1"/>
            </a:solidFill>
            <a:prstDash val="solid"/>
            <a:miter lim="800000"/>
            <a:headEnd type="none" w="sm" len="sm"/>
            <a:tailEnd type="none" w="sm" len="sm"/>
          </a:ln>
        </p:spPr>
      </p:cxnSp>
      <p:cxnSp>
        <p:nvCxnSpPr>
          <p:cNvPr id="193" name="Google Shape;193;p5"/>
          <p:cNvCxnSpPr>
            <a:endCxn id="194" idx="1"/>
          </p:cNvCxnSpPr>
          <p:nvPr/>
        </p:nvCxnSpPr>
        <p:spPr>
          <a:xfrm>
            <a:off x="4012031" y="1888609"/>
            <a:ext cx="2841300" cy="0"/>
          </a:xfrm>
          <a:prstGeom prst="straightConnector1">
            <a:avLst/>
          </a:prstGeom>
          <a:noFill/>
          <a:ln w="9525" cap="flat" cmpd="sng">
            <a:solidFill>
              <a:schemeClr val="dk1"/>
            </a:solidFill>
            <a:prstDash val="solid"/>
            <a:miter lim="800000"/>
            <a:headEnd type="none" w="sm" len="sm"/>
            <a:tailEnd type="none" w="sm" len="sm"/>
          </a:ln>
        </p:spPr>
      </p:cxnSp>
      <p:cxnSp>
        <p:nvCxnSpPr>
          <p:cNvPr id="195" name="Google Shape;195;p5"/>
          <p:cNvCxnSpPr>
            <a:stCxn id="177" idx="3"/>
            <a:endCxn id="181" idx="1"/>
          </p:cNvCxnSpPr>
          <p:nvPr/>
        </p:nvCxnSpPr>
        <p:spPr>
          <a:xfrm>
            <a:off x="2837864" y="4536671"/>
            <a:ext cx="371700" cy="872400"/>
          </a:xfrm>
          <a:prstGeom prst="bentConnector3">
            <a:avLst>
              <a:gd name="adj1" fmla="val 49998"/>
            </a:avLst>
          </a:prstGeom>
          <a:noFill/>
          <a:ln w="9525" cap="flat" cmpd="sng">
            <a:solidFill>
              <a:schemeClr val="dk1"/>
            </a:solidFill>
            <a:prstDash val="solid"/>
            <a:miter lim="800000"/>
            <a:headEnd type="none" w="sm" len="sm"/>
            <a:tailEnd type="none" w="sm" len="sm"/>
          </a:ln>
        </p:spPr>
      </p:cxnSp>
      <p:cxnSp>
        <p:nvCxnSpPr>
          <p:cNvPr id="196" name="Google Shape;196;p5"/>
          <p:cNvCxnSpPr>
            <a:stCxn id="177" idx="3"/>
            <a:endCxn id="180" idx="1"/>
          </p:cNvCxnSpPr>
          <p:nvPr/>
        </p:nvCxnSpPr>
        <p:spPr>
          <a:xfrm rot="10800000" flipH="1">
            <a:off x="2837864" y="3514871"/>
            <a:ext cx="371700" cy="1021800"/>
          </a:xfrm>
          <a:prstGeom prst="bentConnector3">
            <a:avLst>
              <a:gd name="adj1" fmla="val 49998"/>
            </a:avLst>
          </a:prstGeom>
          <a:noFill/>
          <a:ln w="9525" cap="flat" cmpd="sng">
            <a:solidFill>
              <a:schemeClr val="dk1"/>
            </a:solidFill>
            <a:prstDash val="solid"/>
            <a:miter lim="800000"/>
            <a:headEnd type="none" w="sm" len="sm"/>
            <a:tailEnd type="none" w="sm" len="sm"/>
          </a:ln>
        </p:spPr>
      </p:cxnSp>
      <p:cxnSp>
        <p:nvCxnSpPr>
          <p:cNvPr id="197" name="Google Shape;197;p5"/>
          <p:cNvCxnSpPr>
            <a:endCxn id="198" idx="1"/>
          </p:cNvCxnSpPr>
          <p:nvPr/>
        </p:nvCxnSpPr>
        <p:spPr>
          <a:xfrm>
            <a:off x="4012031" y="3514709"/>
            <a:ext cx="2841300" cy="1800"/>
          </a:xfrm>
          <a:prstGeom prst="straightConnector1">
            <a:avLst/>
          </a:prstGeom>
          <a:noFill/>
          <a:ln w="9525" cap="flat" cmpd="sng">
            <a:solidFill>
              <a:schemeClr val="dk1"/>
            </a:solidFill>
            <a:prstDash val="solid"/>
            <a:miter lim="800000"/>
            <a:headEnd type="none" w="sm" len="sm"/>
            <a:tailEnd type="none" w="sm" len="sm"/>
          </a:ln>
        </p:spPr>
      </p:cxnSp>
      <p:cxnSp>
        <p:nvCxnSpPr>
          <p:cNvPr id="199" name="Google Shape;199;p5"/>
          <p:cNvCxnSpPr>
            <a:stCxn id="181" idx="3"/>
            <a:endCxn id="184" idx="1"/>
          </p:cNvCxnSpPr>
          <p:nvPr/>
        </p:nvCxnSpPr>
        <p:spPr>
          <a:xfrm>
            <a:off x="4012177" y="5409134"/>
            <a:ext cx="277500" cy="711900"/>
          </a:xfrm>
          <a:prstGeom prst="bentConnector3">
            <a:avLst>
              <a:gd name="adj1" fmla="val 49988"/>
            </a:avLst>
          </a:prstGeom>
          <a:noFill/>
          <a:ln w="9525" cap="flat" cmpd="sng">
            <a:solidFill>
              <a:schemeClr val="dk1"/>
            </a:solidFill>
            <a:prstDash val="solid"/>
            <a:miter lim="800000"/>
            <a:headEnd type="none" w="sm" len="sm"/>
            <a:tailEnd type="none" w="sm" len="sm"/>
          </a:ln>
        </p:spPr>
      </p:cxnSp>
      <p:cxnSp>
        <p:nvCxnSpPr>
          <p:cNvPr id="200" name="Google Shape;200;p5"/>
          <p:cNvCxnSpPr>
            <a:stCxn id="181" idx="3"/>
            <a:endCxn id="183" idx="1"/>
          </p:cNvCxnSpPr>
          <p:nvPr/>
        </p:nvCxnSpPr>
        <p:spPr>
          <a:xfrm rot="10800000" flipH="1">
            <a:off x="4012177" y="4822034"/>
            <a:ext cx="277500" cy="587100"/>
          </a:xfrm>
          <a:prstGeom prst="bentConnector3">
            <a:avLst>
              <a:gd name="adj1" fmla="val 49988"/>
            </a:avLst>
          </a:prstGeom>
          <a:noFill/>
          <a:ln w="9525" cap="flat" cmpd="sng">
            <a:solidFill>
              <a:schemeClr val="dk1"/>
            </a:solidFill>
            <a:prstDash val="solid"/>
            <a:miter lim="800000"/>
            <a:headEnd type="none" w="sm" len="sm"/>
            <a:tailEnd type="none" w="sm" len="sm"/>
          </a:ln>
        </p:spPr>
      </p:cxnSp>
      <p:cxnSp>
        <p:nvCxnSpPr>
          <p:cNvPr id="201" name="Google Shape;201;p5"/>
          <p:cNvCxnSpPr>
            <a:stCxn id="183" idx="3"/>
            <a:endCxn id="186" idx="1"/>
          </p:cNvCxnSpPr>
          <p:nvPr/>
        </p:nvCxnSpPr>
        <p:spPr>
          <a:xfrm>
            <a:off x="5143399" y="4821954"/>
            <a:ext cx="348600" cy="646800"/>
          </a:xfrm>
          <a:prstGeom prst="bentConnector3">
            <a:avLst>
              <a:gd name="adj1" fmla="val 49990"/>
            </a:avLst>
          </a:prstGeom>
          <a:noFill/>
          <a:ln w="9525" cap="flat" cmpd="sng">
            <a:solidFill>
              <a:schemeClr val="dk1"/>
            </a:solidFill>
            <a:prstDash val="solid"/>
            <a:miter lim="800000"/>
            <a:headEnd type="none" w="sm" len="sm"/>
            <a:tailEnd type="none" w="sm" len="sm"/>
          </a:ln>
        </p:spPr>
      </p:cxnSp>
      <p:sp>
        <p:nvSpPr>
          <p:cNvPr id="202" name="Google Shape;202;p5"/>
          <p:cNvSpPr/>
          <p:nvPr/>
        </p:nvSpPr>
        <p:spPr>
          <a:xfrm>
            <a:off x="6853331" y="4355226"/>
            <a:ext cx="802626" cy="27604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203" name="Google Shape;203;p5"/>
          <p:cNvSpPr/>
          <p:nvPr/>
        </p:nvSpPr>
        <p:spPr>
          <a:xfrm>
            <a:off x="6853331" y="4029646"/>
            <a:ext cx="802626" cy="27604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204" name="Google Shape;204;p5"/>
          <p:cNvSpPr/>
          <p:nvPr/>
        </p:nvSpPr>
        <p:spPr>
          <a:xfrm>
            <a:off x="6853331" y="3704066"/>
            <a:ext cx="802626" cy="27604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98" name="Google Shape;198;p5"/>
          <p:cNvSpPr/>
          <p:nvPr/>
        </p:nvSpPr>
        <p:spPr>
          <a:xfrm>
            <a:off x="6853331" y="3378486"/>
            <a:ext cx="802626" cy="27604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205" name="Google Shape;205;p5"/>
          <p:cNvSpPr/>
          <p:nvPr/>
        </p:nvSpPr>
        <p:spPr>
          <a:xfrm>
            <a:off x="6853331" y="3052906"/>
            <a:ext cx="802626" cy="27604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94" name="Google Shape;194;p5"/>
          <p:cNvSpPr/>
          <p:nvPr/>
        </p:nvSpPr>
        <p:spPr>
          <a:xfrm>
            <a:off x="6853331" y="1750586"/>
            <a:ext cx="802626" cy="27604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213" name="Google Shape;213;p5"/>
          <p:cNvSpPr txBox="1"/>
          <p:nvPr/>
        </p:nvSpPr>
        <p:spPr>
          <a:xfrm>
            <a:off x="2035238" y="2180084"/>
            <a:ext cx="843065" cy="423568"/>
          </a:xfrm>
          <a:prstGeom prst="rect">
            <a:avLst/>
          </a:prstGeom>
          <a:noFill/>
          <a:ln>
            <a:noFill/>
          </a:ln>
        </p:spPr>
        <p:txBody>
          <a:bodyPr spcFirstLastPara="1" wrap="square" lIns="91425" tIns="36000" rIns="91425" bIns="36000" anchor="ctr" anchorCtr="1">
            <a:spAutoFit/>
          </a:bodyPr>
          <a:lstStyle/>
          <a:p>
            <a:pPr marL="0" marR="0" lvl="0" indent="0" algn="ctr" rtl="0">
              <a:lnSpc>
                <a:spcPct val="95000"/>
              </a:lnSpc>
              <a:spcBef>
                <a:spcPts val="0"/>
              </a:spcBef>
              <a:spcAft>
                <a:spcPts val="0"/>
              </a:spcAft>
              <a:buNone/>
            </a:pPr>
            <a:r>
              <a:rPr lang="en-US" sz="1200">
                <a:solidFill>
                  <a:schemeClr val="lt1"/>
                </a:solidFill>
                <a:latin typeface="Arial"/>
                <a:ea typeface="Arial"/>
                <a:cs typeface="Arial"/>
                <a:sym typeface="Arial"/>
              </a:rPr>
              <a:t>Domestic flights</a:t>
            </a:r>
            <a:endParaRPr/>
          </a:p>
        </p:txBody>
      </p:sp>
      <p:sp>
        <p:nvSpPr>
          <p:cNvPr id="214" name="Google Shape;214;p5"/>
          <p:cNvSpPr txBox="1"/>
          <p:nvPr/>
        </p:nvSpPr>
        <p:spPr>
          <a:xfrm>
            <a:off x="3120840" y="1739843"/>
            <a:ext cx="980049"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a:solidFill>
                  <a:schemeClr val="dk1"/>
                </a:solidFill>
                <a:latin typeface="Arial"/>
                <a:ea typeface="Arial"/>
                <a:cs typeface="Arial"/>
                <a:sym typeface="Arial"/>
              </a:rPr>
              <a:t>Paper media</a:t>
            </a:r>
            <a:endParaRPr/>
          </a:p>
        </p:txBody>
      </p:sp>
      <p:sp>
        <p:nvSpPr>
          <p:cNvPr id="215" name="Google Shape;215;p5"/>
          <p:cNvSpPr txBox="1"/>
          <p:nvPr/>
        </p:nvSpPr>
        <p:spPr>
          <a:xfrm>
            <a:off x="3120840" y="2656085"/>
            <a:ext cx="980049"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a:solidFill>
                  <a:srgbClr val="CB0003"/>
                </a:solidFill>
                <a:latin typeface="Arial"/>
                <a:ea typeface="Arial"/>
                <a:cs typeface="Arial"/>
                <a:sym typeface="Arial"/>
              </a:rPr>
              <a:t>Visual media</a:t>
            </a:r>
            <a:endParaRPr/>
          </a:p>
        </p:txBody>
      </p:sp>
      <p:sp>
        <p:nvSpPr>
          <p:cNvPr id="216" name="Google Shape;216;p5"/>
          <p:cNvSpPr txBox="1"/>
          <p:nvPr/>
        </p:nvSpPr>
        <p:spPr>
          <a:xfrm>
            <a:off x="3120840" y="3366388"/>
            <a:ext cx="980049"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a:solidFill>
                  <a:schemeClr val="dk1"/>
                </a:solidFill>
                <a:latin typeface="Arial"/>
                <a:ea typeface="Arial"/>
                <a:cs typeface="Arial"/>
                <a:sym typeface="Arial"/>
              </a:rPr>
              <a:t>Paper media</a:t>
            </a:r>
            <a:endParaRPr/>
          </a:p>
        </p:txBody>
      </p:sp>
      <p:sp>
        <p:nvSpPr>
          <p:cNvPr id="217" name="Google Shape;217;p5"/>
          <p:cNvSpPr txBox="1"/>
          <p:nvPr/>
        </p:nvSpPr>
        <p:spPr>
          <a:xfrm>
            <a:off x="2021509" y="4332621"/>
            <a:ext cx="855265" cy="423568"/>
          </a:xfrm>
          <a:prstGeom prst="rect">
            <a:avLst/>
          </a:prstGeom>
          <a:noFill/>
          <a:ln>
            <a:noFill/>
          </a:ln>
        </p:spPr>
        <p:txBody>
          <a:bodyPr spcFirstLastPara="1" wrap="square" lIns="91425" tIns="36000" rIns="91425" bIns="36000" anchor="ctr" anchorCtr="1">
            <a:spAutoFit/>
          </a:bodyPr>
          <a:lstStyle/>
          <a:p>
            <a:pPr marL="0" marR="0" lvl="0" indent="0" algn="ctr" rtl="0">
              <a:lnSpc>
                <a:spcPct val="95000"/>
              </a:lnSpc>
              <a:spcBef>
                <a:spcPts val="0"/>
              </a:spcBef>
              <a:spcAft>
                <a:spcPts val="0"/>
              </a:spcAft>
              <a:buNone/>
            </a:pPr>
            <a:r>
              <a:rPr lang="en-US" sz="1200">
                <a:solidFill>
                  <a:schemeClr val="lt1"/>
                </a:solidFill>
                <a:latin typeface="Arial"/>
                <a:ea typeface="Arial"/>
                <a:cs typeface="Arial"/>
                <a:sym typeface="Arial"/>
              </a:rPr>
              <a:t>International flights</a:t>
            </a:r>
            <a:endParaRPr/>
          </a:p>
        </p:txBody>
      </p:sp>
      <p:sp>
        <p:nvSpPr>
          <p:cNvPr id="218" name="Google Shape;218;p5"/>
          <p:cNvSpPr txBox="1"/>
          <p:nvPr/>
        </p:nvSpPr>
        <p:spPr>
          <a:xfrm>
            <a:off x="3120840" y="5260625"/>
            <a:ext cx="980049"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a:solidFill>
                  <a:srgbClr val="CB0003"/>
                </a:solidFill>
                <a:latin typeface="Arial"/>
                <a:ea typeface="Arial"/>
                <a:cs typeface="Arial"/>
                <a:sym typeface="Arial"/>
              </a:rPr>
              <a:t>Visual media</a:t>
            </a:r>
            <a:endParaRPr/>
          </a:p>
        </p:txBody>
      </p:sp>
      <p:sp>
        <p:nvSpPr>
          <p:cNvPr id="219" name="Google Shape;219;p5"/>
          <p:cNvSpPr txBox="1"/>
          <p:nvPr/>
        </p:nvSpPr>
        <p:spPr>
          <a:xfrm>
            <a:off x="4207734" y="2648247"/>
            <a:ext cx="1017543" cy="3416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900">
                <a:solidFill>
                  <a:schemeClr val="dk1"/>
                </a:solidFill>
                <a:latin typeface="Arial"/>
                <a:ea typeface="Arial"/>
                <a:cs typeface="Arial"/>
                <a:sym typeface="Arial"/>
              </a:rPr>
              <a:t>Video advertisements</a:t>
            </a:r>
            <a:endParaRPr/>
          </a:p>
        </p:txBody>
      </p:sp>
      <p:sp>
        <p:nvSpPr>
          <p:cNvPr id="220" name="Google Shape;220;p5"/>
          <p:cNvSpPr txBox="1"/>
          <p:nvPr/>
        </p:nvSpPr>
        <p:spPr>
          <a:xfrm>
            <a:off x="4189205" y="4658680"/>
            <a:ext cx="1067468" cy="3416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900">
                <a:solidFill>
                  <a:schemeClr val="dk1"/>
                </a:solidFill>
                <a:latin typeface="Arial"/>
                <a:ea typeface="Arial"/>
                <a:cs typeface="Arial"/>
                <a:sym typeface="Arial"/>
              </a:rPr>
              <a:t>Video advertisements</a:t>
            </a:r>
            <a:endParaRPr/>
          </a:p>
        </p:txBody>
      </p:sp>
      <p:sp>
        <p:nvSpPr>
          <p:cNvPr id="221" name="Google Shape;221;p5"/>
          <p:cNvSpPr txBox="1"/>
          <p:nvPr/>
        </p:nvSpPr>
        <p:spPr>
          <a:xfrm>
            <a:off x="4232914" y="5957885"/>
            <a:ext cx="980049" cy="3416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900">
                <a:solidFill>
                  <a:schemeClr val="dk1"/>
                </a:solidFill>
                <a:latin typeface="Arial"/>
                <a:ea typeface="Arial"/>
                <a:cs typeface="Arial"/>
                <a:sym typeface="Arial"/>
              </a:rPr>
              <a:t>Banner Advertisement</a:t>
            </a:r>
            <a:endParaRPr/>
          </a:p>
        </p:txBody>
      </p:sp>
      <p:sp>
        <p:nvSpPr>
          <p:cNvPr id="222" name="Google Shape;222;p5"/>
          <p:cNvSpPr txBox="1"/>
          <p:nvPr/>
        </p:nvSpPr>
        <p:spPr>
          <a:xfrm>
            <a:off x="5573503" y="2201061"/>
            <a:ext cx="1087437"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a:solidFill>
                  <a:schemeClr val="dk1"/>
                </a:solidFill>
                <a:latin typeface="Arial"/>
                <a:ea typeface="Arial"/>
                <a:cs typeface="Arial"/>
                <a:sym typeface="Arial"/>
              </a:rPr>
              <a:t>Front screen</a:t>
            </a:r>
            <a:endParaRPr/>
          </a:p>
        </p:txBody>
      </p:sp>
      <p:sp>
        <p:nvSpPr>
          <p:cNvPr id="223" name="Google Shape;223;p5"/>
          <p:cNvSpPr txBox="1"/>
          <p:nvPr/>
        </p:nvSpPr>
        <p:spPr>
          <a:xfrm>
            <a:off x="5469467" y="5318243"/>
            <a:ext cx="1087437"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a:solidFill>
                  <a:srgbClr val="009877"/>
                </a:solidFill>
                <a:latin typeface="Arial"/>
                <a:ea typeface="Arial"/>
                <a:cs typeface="Arial"/>
                <a:sym typeface="Arial"/>
              </a:rPr>
              <a:t>ZIPAIR</a:t>
            </a:r>
            <a:endParaRPr/>
          </a:p>
        </p:txBody>
      </p:sp>
      <p:sp>
        <p:nvSpPr>
          <p:cNvPr id="224" name="Google Shape;224;p5"/>
          <p:cNvSpPr txBox="1"/>
          <p:nvPr/>
        </p:nvSpPr>
        <p:spPr>
          <a:xfrm>
            <a:off x="5412621" y="5968858"/>
            <a:ext cx="1201128"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a:solidFill>
                  <a:srgbClr val="009877"/>
                </a:solidFill>
                <a:latin typeface="Arial"/>
                <a:ea typeface="Arial"/>
                <a:cs typeface="Arial"/>
                <a:sym typeface="Arial"/>
              </a:rPr>
              <a:t>ZIPAIR</a:t>
            </a:r>
            <a:endParaRPr/>
          </a:p>
        </p:txBody>
      </p:sp>
      <p:sp>
        <p:nvSpPr>
          <p:cNvPr id="225" name="Google Shape;225;p5"/>
          <p:cNvSpPr txBox="1"/>
          <p:nvPr/>
        </p:nvSpPr>
        <p:spPr>
          <a:xfrm rot="5400000">
            <a:off x="142014" y="3791070"/>
            <a:ext cx="2500728" cy="497059"/>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400">
                <a:solidFill>
                  <a:schemeClr val="lt1"/>
                </a:solidFill>
                <a:latin typeface="Arial"/>
                <a:ea typeface="Arial"/>
                <a:cs typeface="Arial"/>
                <a:sym typeface="Arial"/>
              </a:rPr>
              <a:t>JAL Group In-Flight Media</a:t>
            </a:r>
            <a:endParaRPr/>
          </a:p>
        </p:txBody>
      </p:sp>
      <p:cxnSp>
        <p:nvCxnSpPr>
          <p:cNvPr id="226" name="Google Shape;226;p5"/>
          <p:cNvCxnSpPr>
            <a:endCxn id="203" idx="1"/>
          </p:cNvCxnSpPr>
          <p:nvPr/>
        </p:nvCxnSpPr>
        <p:spPr>
          <a:xfrm rot="10800000" flipH="1">
            <a:off x="5186531" y="4167669"/>
            <a:ext cx="1666800" cy="654300"/>
          </a:xfrm>
          <a:prstGeom prst="bentConnector3">
            <a:avLst>
              <a:gd name="adj1" fmla="val 49999"/>
            </a:avLst>
          </a:prstGeom>
          <a:noFill/>
          <a:ln w="9525" cap="flat" cmpd="sng">
            <a:solidFill>
              <a:schemeClr val="dk1"/>
            </a:solidFill>
            <a:prstDash val="solid"/>
            <a:miter lim="800000"/>
            <a:headEnd type="none" w="sm" len="sm"/>
            <a:tailEnd type="none" w="sm" len="sm"/>
          </a:ln>
        </p:spPr>
      </p:cxnSp>
      <p:cxnSp>
        <p:nvCxnSpPr>
          <p:cNvPr id="227" name="Google Shape;227;p5"/>
          <p:cNvCxnSpPr/>
          <p:nvPr/>
        </p:nvCxnSpPr>
        <p:spPr>
          <a:xfrm>
            <a:off x="6017480" y="4821954"/>
            <a:ext cx="867565" cy="0"/>
          </a:xfrm>
          <a:prstGeom prst="straightConnector1">
            <a:avLst/>
          </a:prstGeom>
          <a:noFill/>
          <a:ln w="9525" cap="flat" cmpd="sng">
            <a:solidFill>
              <a:schemeClr val="dk1"/>
            </a:solidFill>
            <a:prstDash val="solid"/>
            <a:miter lim="800000"/>
            <a:headEnd type="none" w="sm" len="sm"/>
            <a:tailEnd type="none" w="sm" len="sm"/>
          </a:ln>
        </p:spPr>
      </p:cxnSp>
      <p:sp>
        <p:nvSpPr>
          <p:cNvPr id="228" name="Google Shape;228;p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5</a:t>
            </a:fld>
            <a:endParaRPr>
              <a:latin typeface="Arial"/>
              <a:ea typeface="Arial"/>
              <a:cs typeface="Arial"/>
              <a:sym typeface="Arial"/>
            </a:endParaRPr>
          </a:p>
        </p:txBody>
      </p:sp>
      <p:sp>
        <p:nvSpPr>
          <p:cNvPr id="229" name="Google Shape;229;p5"/>
          <p:cNvSpPr/>
          <p:nvPr/>
        </p:nvSpPr>
        <p:spPr>
          <a:xfrm>
            <a:off x="118470" y="99760"/>
            <a:ext cx="263236" cy="2342779"/>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0" name="Google Shape;230;p5"/>
          <p:cNvSpPr txBox="1"/>
          <p:nvPr/>
        </p:nvSpPr>
        <p:spPr>
          <a:xfrm rot="5400000">
            <a:off x="-1322918" y="1606063"/>
            <a:ext cx="320373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dirty="0">
                <a:solidFill>
                  <a:schemeClr val="lt1"/>
                </a:solidFill>
                <a:latin typeface="Arial"/>
                <a:ea typeface="Arial"/>
                <a:cs typeface="Arial"/>
                <a:sym typeface="Arial"/>
              </a:rPr>
              <a:t>JAL Group Media In-Flight Media</a:t>
            </a:r>
            <a:endParaRPr dirty="0"/>
          </a:p>
        </p:txBody>
      </p:sp>
      <p:cxnSp>
        <p:nvCxnSpPr>
          <p:cNvPr id="231" name="Google Shape;231;p5"/>
          <p:cNvCxnSpPr/>
          <p:nvPr/>
        </p:nvCxnSpPr>
        <p:spPr>
          <a:xfrm>
            <a:off x="4012176" y="2808677"/>
            <a:ext cx="270712" cy="0"/>
          </a:xfrm>
          <a:prstGeom prst="straightConnector1">
            <a:avLst/>
          </a:prstGeom>
          <a:noFill/>
          <a:ln w="9525" cap="flat" cmpd="sng">
            <a:solidFill>
              <a:schemeClr val="dk1"/>
            </a:solidFill>
            <a:prstDash val="solid"/>
            <a:miter lim="800000"/>
            <a:headEnd type="none" w="sm" len="sm"/>
            <a:tailEnd type="none" w="sm" len="sm"/>
          </a:ln>
        </p:spPr>
      </p:cxnSp>
      <p:sp>
        <p:nvSpPr>
          <p:cNvPr id="232" name="Google Shape;232;p5"/>
          <p:cNvSpPr txBox="1"/>
          <p:nvPr/>
        </p:nvSpPr>
        <p:spPr>
          <a:xfrm>
            <a:off x="6909045" y="2560426"/>
            <a:ext cx="2751547" cy="29873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50">
                <a:solidFill>
                  <a:schemeClr val="dk1"/>
                </a:solidFill>
                <a:latin typeface="Arial"/>
                <a:ea typeface="Arial"/>
                <a:cs typeface="Arial"/>
                <a:sym typeface="Arial"/>
              </a:rPr>
              <a:t>CF before Movies (International flights)</a:t>
            </a:r>
            <a:endParaRPr/>
          </a:p>
        </p:txBody>
      </p:sp>
      <p:sp>
        <p:nvSpPr>
          <p:cNvPr id="233" name="Google Shape;233;p5"/>
          <p:cNvSpPr txBox="1"/>
          <p:nvPr/>
        </p:nvSpPr>
        <p:spPr>
          <a:xfrm>
            <a:off x="6909045" y="2885735"/>
            <a:ext cx="2751547" cy="29873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050">
                <a:solidFill>
                  <a:schemeClr val="dk1"/>
                </a:solidFill>
                <a:latin typeface="Arial"/>
                <a:ea typeface="Arial"/>
                <a:cs typeface="Arial"/>
                <a:sym typeface="Arial"/>
              </a:rPr>
              <a:t>CF before Videos (International flights)</a:t>
            </a:r>
            <a:endParaRPr sz="1050">
              <a:solidFill>
                <a:schemeClr val="dk1"/>
              </a:solidFill>
              <a:latin typeface="Arial"/>
              <a:ea typeface="Arial"/>
              <a:cs typeface="Arial"/>
              <a:sym typeface="Arial"/>
            </a:endParaRPr>
          </a:p>
        </p:txBody>
      </p:sp>
      <p:cxnSp>
        <p:nvCxnSpPr>
          <p:cNvPr id="234" name="Google Shape;234;p5"/>
          <p:cNvCxnSpPr/>
          <p:nvPr/>
        </p:nvCxnSpPr>
        <p:spPr>
          <a:xfrm>
            <a:off x="5273308" y="2808456"/>
            <a:ext cx="318891" cy="0"/>
          </a:xfrm>
          <a:prstGeom prst="straightConnector1">
            <a:avLst/>
          </a:prstGeom>
          <a:noFill/>
          <a:ln w="9525" cap="flat" cmpd="sng">
            <a:solidFill>
              <a:schemeClr val="dk1"/>
            </a:solidFill>
            <a:prstDash val="solid"/>
            <a:miter lim="800000"/>
            <a:headEnd type="none" w="sm" len="sm"/>
            <a:tailEnd type="none" w="sm" len="sm"/>
          </a:ln>
        </p:spPr>
      </p:cxnSp>
      <p:cxnSp>
        <p:nvCxnSpPr>
          <p:cNvPr id="235" name="Google Shape;235;p5"/>
          <p:cNvCxnSpPr/>
          <p:nvPr/>
        </p:nvCxnSpPr>
        <p:spPr>
          <a:xfrm rot="10800000" flipH="1">
            <a:off x="6577629" y="2720468"/>
            <a:ext cx="318900" cy="162300"/>
          </a:xfrm>
          <a:prstGeom prst="bentConnector3">
            <a:avLst>
              <a:gd name="adj1" fmla="val 49999"/>
            </a:avLst>
          </a:prstGeom>
          <a:noFill/>
          <a:ln w="9525" cap="flat" cmpd="sng">
            <a:solidFill>
              <a:schemeClr val="dk1"/>
            </a:solidFill>
            <a:prstDash val="solid"/>
            <a:miter lim="800000"/>
            <a:headEnd type="none" w="sm" len="sm"/>
            <a:tailEnd type="none" w="sm" len="sm"/>
          </a:ln>
        </p:spPr>
      </p:cxnSp>
      <p:cxnSp>
        <p:nvCxnSpPr>
          <p:cNvPr id="236" name="Google Shape;236;p5"/>
          <p:cNvCxnSpPr/>
          <p:nvPr/>
        </p:nvCxnSpPr>
        <p:spPr>
          <a:xfrm>
            <a:off x="6577629" y="2882768"/>
            <a:ext cx="318900" cy="163200"/>
          </a:xfrm>
          <a:prstGeom prst="bentConnector3">
            <a:avLst>
              <a:gd name="adj1" fmla="val 49999"/>
            </a:avLst>
          </a:prstGeom>
          <a:noFill/>
          <a:ln w="9525" cap="flat" cmpd="sng">
            <a:solidFill>
              <a:schemeClr val="dk1"/>
            </a:solidFill>
            <a:prstDash val="solid"/>
            <a:miter lim="800000"/>
            <a:headEnd type="none" w="sm" len="sm"/>
            <a:tailEnd type="none" w="sm" len="sm"/>
          </a:ln>
        </p:spPr>
      </p:cxnSp>
      <p:sp>
        <p:nvSpPr>
          <p:cNvPr id="237" name="Google Shape;237;p5"/>
          <p:cNvSpPr/>
          <p:nvPr/>
        </p:nvSpPr>
        <p:spPr>
          <a:xfrm>
            <a:off x="5594904" y="2670433"/>
            <a:ext cx="1042510" cy="27604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238" name="Google Shape;238;p5"/>
          <p:cNvSpPr txBox="1"/>
          <p:nvPr/>
        </p:nvSpPr>
        <p:spPr>
          <a:xfrm>
            <a:off x="5536703" y="2662671"/>
            <a:ext cx="1198250" cy="288862"/>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1000">
                <a:solidFill>
                  <a:schemeClr val="dk1"/>
                </a:solidFill>
                <a:latin typeface="Arial"/>
                <a:ea typeface="Arial"/>
                <a:cs typeface="Arial"/>
                <a:sym typeface="Arial"/>
              </a:rPr>
              <a:t>Personal monitor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3" name="Google Shape;293;p9"/>
          <p:cNvSpPr/>
          <p:nvPr/>
        </p:nvSpPr>
        <p:spPr>
          <a:xfrm>
            <a:off x="4242546" y="2508283"/>
            <a:ext cx="1058120" cy="105812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94" name="Google Shape;294;p9"/>
          <p:cNvSpPr txBox="1"/>
          <p:nvPr/>
        </p:nvSpPr>
        <p:spPr>
          <a:xfrm>
            <a:off x="4158106" y="2713408"/>
            <a:ext cx="1226998" cy="647870"/>
          </a:xfrm>
          <a:prstGeom prst="rect">
            <a:avLst/>
          </a:prstGeom>
          <a:noFill/>
          <a:ln>
            <a:noFill/>
          </a:ln>
        </p:spPr>
        <p:txBody>
          <a:bodyPr spcFirstLastPara="1" wrap="square" lIns="91425" tIns="45700" rIns="91425" bIns="45700" anchor="ctr" anchorCtr="1">
            <a:noAutofit/>
          </a:bodyPr>
          <a:lstStyle/>
          <a:p>
            <a:pPr marL="0" marR="0" lvl="0" indent="0" algn="ctr" rtl="0">
              <a:lnSpc>
                <a:spcPct val="145000"/>
              </a:lnSpc>
              <a:spcBef>
                <a:spcPts val="0"/>
              </a:spcBef>
              <a:spcAft>
                <a:spcPts val="0"/>
              </a:spcAft>
              <a:buNone/>
            </a:pPr>
            <a:r>
              <a:rPr lang="en-US" sz="1300" b="1">
                <a:solidFill>
                  <a:schemeClr val="lt1"/>
                </a:solidFill>
                <a:latin typeface="Arial"/>
                <a:ea typeface="Arial"/>
                <a:cs typeface="Arial"/>
                <a:sym typeface="Arial"/>
              </a:rPr>
              <a:t>Unparalleled</a:t>
            </a:r>
            <a:endParaRPr/>
          </a:p>
          <a:p>
            <a:pPr marL="0" marR="0" lvl="0" indent="0" algn="ctr" rtl="0">
              <a:lnSpc>
                <a:spcPct val="145000"/>
              </a:lnSpc>
              <a:spcBef>
                <a:spcPts val="0"/>
              </a:spcBef>
              <a:spcAft>
                <a:spcPts val="0"/>
              </a:spcAft>
              <a:buNone/>
            </a:pPr>
            <a:r>
              <a:rPr lang="en-US" sz="1300" b="1">
                <a:solidFill>
                  <a:schemeClr val="lt1"/>
                </a:solidFill>
                <a:latin typeface="Arial"/>
                <a:ea typeface="Arial"/>
                <a:cs typeface="Arial"/>
                <a:sym typeface="Arial"/>
              </a:rPr>
              <a:t>Reach</a:t>
            </a:r>
            <a:endParaRPr/>
          </a:p>
        </p:txBody>
      </p:sp>
      <p:sp>
        <p:nvSpPr>
          <p:cNvPr id="295" name="Google Shape;295;p9"/>
          <p:cNvSpPr txBox="1"/>
          <p:nvPr/>
        </p:nvSpPr>
        <p:spPr>
          <a:xfrm>
            <a:off x="940102" y="2616275"/>
            <a:ext cx="3130248" cy="9319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It is possible to reach more than 2.51 million</a:t>
            </a:r>
            <a:r>
              <a:rPr lang="en-US" sz="1000" baseline="30000" dirty="0">
                <a:solidFill>
                  <a:schemeClr val="dk1"/>
                </a:solidFill>
                <a:latin typeface="Arial"/>
                <a:ea typeface="Arial"/>
                <a:cs typeface="Arial"/>
                <a:sym typeface="Arial"/>
              </a:rPr>
              <a:t>*1</a:t>
            </a:r>
            <a:r>
              <a:rPr lang="en-US" sz="1000" dirty="0">
                <a:solidFill>
                  <a:schemeClr val="dk1"/>
                </a:solidFill>
                <a:latin typeface="Arial"/>
                <a:ea typeface="Arial"/>
                <a:cs typeface="Arial"/>
                <a:sym typeface="Arial"/>
              </a:rPr>
              <a:t> customers per month on JAL domestic flights and more than 360,000</a:t>
            </a:r>
            <a:r>
              <a:rPr lang="en-US" sz="1000" baseline="30000" dirty="0">
                <a:solidFill>
                  <a:schemeClr val="dk1"/>
                </a:solidFill>
                <a:latin typeface="Arial"/>
                <a:ea typeface="Arial"/>
                <a:cs typeface="Arial"/>
                <a:sym typeface="Arial"/>
              </a:rPr>
              <a:t>*1</a:t>
            </a:r>
            <a:r>
              <a:rPr lang="en-US" sz="1000" dirty="0">
                <a:solidFill>
                  <a:schemeClr val="dk1"/>
                </a:solidFill>
                <a:latin typeface="Arial"/>
                <a:ea typeface="Arial"/>
                <a:cs typeface="Arial"/>
                <a:sym typeface="Arial"/>
              </a:rPr>
              <a:t> customers per month on JAL international flights.</a:t>
            </a:r>
            <a:endParaRPr dirty="0"/>
          </a:p>
          <a:p>
            <a:pPr marL="0" marR="0" lvl="0" indent="0" algn="l" rtl="0">
              <a:lnSpc>
                <a:spcPct val="110000"/>
              </a:lnSpc>
              <a:spcBef>
                <a:spcPts val="0"/>
              </a:spcBef>
              <a:spcAft>
                <a:spcPts val="0"/>
              </a:spcAft>
              <a:buNone/>
            </a:pPr>
            <a:endParaRPr sz="1000" dirty="0">
              <a:solidFill>
                <a:schemeClr val="dk1"/>
              </a:solidFill>
              <a:latin typeface="Arial"/>
              <a:ea typeface="Arial"/>
              <a:cs typeface="Arial"/>
              <a:sym typeface="Arial"/>
            </a:endParaRPr>
          </a:p>
        </p:txBody>
      </p:sp>
      <p:sp>
        <p:nvSpPr>
          <p:cNvPr id="296" name="Google Shape;296;p9"/>
          <p:cNvSpPr/>
          <p:nvPr/>
        </p:nvSpPr>
        <p:spPr>
          <a:xfrm>
            <a:off x="986537" y="3839740"/>
            <a:ext cx="1318156" cy="1318156"/>
          </a:xfrm>
          <a:prstGeom prst="ellipse">
            <a:avLst/>
          </a:prstGeom>
          <a:solidFill>
            <a:srgbClr val="595959"/>
          </a:solidFill>
          <a:ln>
            <a:noFill/>
          </a:ln>
          <a:effectLst>
            <a:outerShdw blurRad="434649" dist="38100" dir="2700000" algn="tl" rotWithShape="0">
              <a:srgbClr val="ACB8CA">
                <a:alpha val="21568"/>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97" name="Google Shape;297;p9"/>
          <p:cNvSpPr txBox="1"/>
          <p:nvPr/>
        </p:nvSpPr>
        <p:spPr>
          <a:xfrm>
            <a:off x="822639" y="4154878"/>
            <a:ext cx="1645952" cy="687881"/>
          </a:xfrm>
          <a:prstGeom prst="rect">
            <a:avLst/>
          </a:prstGeom>
          <a:noFill/>
          <a:ln>
            <a:noFill/>
          </a:ln>
        </p:spPr>
        <p:txBody>
          <a:bodyPr spcFirstLastPara="1" wrap="square" lIns="91425" tIns="45700" rIns="91425" bIns="45700" anchor="ctr" anchorCtr="1">
            <a:noAutofit/>
          </a:bodyPr>
          <a:lstStyle/>
          <a:p>
            <a:pPr marL="0" marR="0" lvl="0" indent="0" algn="ctr" rtl="0">
              <a:lnSpc>
                <a:spcPct val="145000"/>
              </a:lnSpc>
              <a:spcBef>
                <a:spcPts val="0"/>
              </a:spcBef>
              <a:spcAft>
                <a:spcPts val="0"/>
              </a:spcAft>
              <a:buNone/>
            </a:pPr>
            <a:r>
              <a:rPr lang="en-US" sz="1400" b="1">
                <a:solidFill>
                  <a:schemeClr val="lt1"/>
                </a:solidFill>
                <a:latin typeface="Arial"/>
                <a:ea typeface="Arial"/>
                <a:cs typeface="Arial"/>
                <a:sym typeface="Arial"/>
              </a:rPr>
              <a:t>JAL's</a:t>
            </a:r>
            <a:endParaRPr/>
          </a:p>
          <a:p>
            <a:pPr marL="0" marR="0" lvl="0" indent="0" algn="ctr" rtl="0">
              <a:lnSpc>
                <a:spcPct val="145000"/>
              </a:lnSpc>
              <a:spcBef>
                <a:spcPts val="0"/>
              </a:spcBef>
              <a:spcAft>
                <a:spcPts val="0"/>
              </a:spcAft>
              <a:buNone/>
            </a:pPr>
            <a:r>
              <a:rPr lang="en-US" sz="1400" b="1">
                <a:solidFill>
                  <a:schemeClr val="lt1"/>
                </a:solidFill>
                <a:latin typeface="Arial"/>
                <a:ea typeface="Arial"/>
                <a:cs typeface="Arial"/>
                <a:sym typeface="Arial"/>
              </a:rPr>
              <a:t>Brand Power</a:t>
            </a:r>
            <a:endParaRPr/>
          </a:p>
        </p:txBody>
      </p:sp>
      <p:sp>
        <p:nvSpPr>
          <p:cNvPr id="298" name="Google Shape;298;p9"/>
          <p:cNvSpPr txBox="1"/>
          <p:nvPr/>
        </p:nvSpPr>
        <p:spPr>
          <a:xfrm>
            <a:off x="2468591" y="4040934"/>
            <a:ext cx="3614881" cy="60012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SKYTRAX has named JAL as a certified 5-Star Airline for the 6th straight year</a:t>
            </a:r>
            <a:r>
              <a:rPr lang="en-US" altLang="ja-JP" sz="1000" baseline="30000" dirty="0">
                <a:solidFill>
                  <a:schemeClr val="dk1"/>
                </a:solidFill>
                <a:latin typeface="Arial"/>
                <a:ea typeface="Arial"/>
                <a:cs typeface="Arial"/>
                <a:sym typeface="Arial"/>
              </a:rPr>
              <a:t> *2</a:t>
            </a:r>
            <a:r>
              <a:rPr lang="en-US" sz="1000" dirty="0">
                <a:solidFill>
                  <a:schemeClr val="dk1"/>
                </a:solidFill>
                <a:latin typeface="Arial"/>
                <a:ea typeface="Arial"/>
                <a:cs typeface="Arial"/>
                <a:sym typeface="Arial"/>
              </a:rPr>
              <a:t>.And JAL is named the Best Airline in Japan</a:t>
            </a:r>
            <a:r>
              <a:rPr lang="en-US" sz="1000" baseline="30000" dirty="0">
                <a:solidFill>
                  <a:schemeClr val="dk1"/>
                </a:solidFill>
                <a:latin typeface="Arial"/>
                <a:ea typeface="Arial"/>
                <a:cs typeface="Arial"/>
                <a:sym typeface="Arial"/>
              </a:rPr>
              <a:t>*3</a:t>
            </a:r>
            <a:r>
              <a:rPr lang="en-US" sz="1000" dirty="0">
                <a:solidFill>
                  <a:schemeClr val="dk1"/>
                </a:solidFill>
                <a:latin typeface="Arial"/>
                <a:ea typeface="Arial"/>
                <a:cs typeface="Arial"/>
                <a:sym typeface="Arial"/>
              </a:rPr>
              <a:t> for four consecutive years.</a:t>
            </a:r>
            <a:endParaRPr sz="1000" dirty="0">
              <a:solidFill>
                <a:schemeClr val="dk1"/>
              </a:solidFill>
              <a:latin typeface="Arial"/>
              <a:ea typeface="Arial"/>
              <a:cs typeface="Arial"/>
              <a:sym typeface="Arial"/>
            </a:endParaRPr>
          </a:p>
        </p:txBody>
      </p:sp>
      <p:sp>
        <p:nvSpPr>
          <p:cNvPr id="299" name="Google Shape;299;p9"/>
          <p:cNvSpPr/>
          <p:nvPr/>
        </p:nvSpPr>
        <p:spPr>
          <a:xfrm>
            <a:off x="1046853" y="521704"/>
            <a:ext cx="1900654" cy="1900654"/>
          </a:xfrm>
          <a:prstGeom prst="ellipse">
            <a:avLst/>
          </a:prstGeom>
          <a:solidFill>
            <a:schemeClr val="lt1"/>
          </a:solidFill>
          <a:ln>
            <a:noFill/>
          </a:ln>
          <a:effectLst>
            <a:outerShdw blurRad="434649" dist="38100" dir="2700000" algn="tl" rotWithShape="0">
              <a:srgbClr val="ACB8CA">
                <a:alpha val="21568"/>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 name="Google Shape;300;p9"/>
          <p:cNvSpPr txBox="1"/>
          <p:nvPr/>
        </p:nvSpPr>
        <p:spPr>
          <a:xfrm>
            <a:off x="1108664" y="928750"/>
            <a:ext cx="1777032" cy="1086562"/>
          </a:xfrm>
          <a:prstGeom prst="rect">
            <a:avLst/>
          </a:prstGeom>
          <a:noFill/>
          <a:ln>
            <a:noFill/>
          </a:ln>
        </p:spPr>
        <p:txBody>
          <a:bodyPr spcFirstLastPara="1" wrap="square" lIns="91425" tIns="45700" rIns="91425" bIns="45700" anchor="ctr" anchorCtr="1">
            <a:noAutofit/>
          </a:bodyPr>
          <a:lstStyle/>
          <a:p>
            <a:pPr marL="0" marR="0" lvl="0" indent="0" algn="ctr" rtl="0">
              <a:lnSpc>
                <a:spcPct val="145000"/>
              </a:lnSpc>
              <a:spcBef>
                <a:spcPts val="0"/>
              </a:spcBef>
              <a:spcAft>
                <a:spcPts val="0"/>
              </a:spcAft>
              <a:buNone/>
            </a:pPr>
            <a:r>
              <a:rPr lang="en-US" sz="1400" b="1">
                <a:solidFill>
                  <a:schemeClr val="dk1"/>
                </a:solidFill>
                <a:latin typeface="Arial"/>
                <a:ea typeface="Arial"/>
                <a:cs typeface="Arial"/>
                <a:sym typeface="Arial"/>
              </a:rPr>
              <a:t>Appealing to various advertising targets</a:t>
            </a:r>
            <a:endParaRPr/>
          </a:p>
        </p:txBody>
      </p:sp>
      <p:sp>
        <p:nvSpPr>
          <p:cNvPr id="301" name="Google Shape;301;p9"/>
          <p:cNvSpPr txBox="1"/>
          <p:nvPr/>
        </p:nvSpPr>
        <p:spPr>
          <a:xfrm>
            <a:off x="3148389" y="1058873"/>
            <a:ext cx="2534026" cy="9319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chemeClr val="dk1"/>
                </a:solidFill>
                <a:latin typeface="Arial"/>
                <a:ea typeface="Arial"/>
                <a:cs typeface="Arial"/>
                <a:sym typeface="Arial"/>
              </a:rPr>
              <a:t>It is possible to effectively appeal to a variety of customers, such as domestic and international business travelers and tourists, based on their usage characteristics and the time of the year.</a:t>
            </a:r>
            <a:endParaRPr/>
          </a:p>
        </p:txBody>
      </p:sp>
      <p:sp>
        <p:nvSpPr>
          <p:cNvPr id="302" name="Google Shape;302;p9"/>
          <p:cNvSpPr/>
          <p:nvPr/>
        </p:nvSpPr>
        <p:spPr>
          <a:xfrm>
            <a:off x="4552712" y="5153460"/>
            <a:ext cx="1710141" cy="1740694"/>
          </a:xfrm>
          <a:prstGeom prst="ellipse">
            <a:avLst/>
          </a:prstGeom>
          <a:solidFill>
            <a:schemeClr val="lt1"/>
          </a:solidFill>
          <a:ln>
            <a:noFill/>
          </a:ln>
          <a:effectLst>
            <a:outerShdw blurRad="434649" dist="38100" dir="2700000" algn="tl" rotWithShape="0">
              <a:srgbClr val="ACB8CA">
                <a:alpha val="21568"/>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9"/>
          <p:cNvSpPr txBox="1"/>
          <p:nvPr/>
        </p:nvSpPr>
        <p:spPr>
          <a:xfrm>
            <a:off x="4531032" y="5556083"/>
            <a:ext cx="1746004" cy="935449"/>
          </a:xfrm>
          <a:prstGeom prst="rect">
            <a:avLst/>
          </a:prstGeom>
          <a:noFill/>
          <a:ln>
            <a:noFill/>
          </a:ln>
        </p:spPr>
        <p:txBody>
          <a:bodyPr spcFirstLastPara="1" wrap="square" lIns="91425" tIns="45700" rIns="91425" bIns="45700" anchor="ctr" anchorCtr="1">
            <a:noAutofit/>
          </a:bodyPr>
          <a:lstStyle/>
          <a:p>
            <a:pPr marL="0" marR="0" lvl="0" indent="0" algn="ctr" rtl="0">
              <a:lnSpc>
                <a:spcPct val="145000"/>
              </a:lnSpc>
              <a:spcBef>
                <a:spcPts val="0"/>
              </a:spcBef>
              <a:spcAft>
                <a:spcPts val="0"/>
              </a:spcAft>
              <a:buNone/>
            </a:pPr>
            <a:r>
              <a:rPr lang="en-US" sz="1300" b="1">
                <a:solidFill>
                  <a:schemeClr val="dk1"/>
                </a:solidFill>
                <a:latin typeface="Arial"/>
                <a:ea typeface="Arial"/>
                <a:cs typeface="Arial"/>
                <a:sym typeface="Arial"/>
              </a:rPr>
              <a:t>The ability to approach business leaders</a:t>
            </a:r>
            <a:endParaRPr/>
          </a:p>
        </p:txBody>
      </p:sp>
      <p:sp>
        <p:nvSpPr>
          <p:cNvPr id="304" name="Google Shape;304;p9"/>
          <p:cNvSpPr txBox="1"/>
          <p:nvPr/>
        </p:nvSpPr>
        <p:spPr>
          <a:xfrm>
            <a:off x="945751" y="5685415"/>
            <a:ext cx="3592778" cy="76940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JAL's customers are mainly men in their 40s to 50s and women in their 30s to 40s, which are the leading generations in terms of consumer spending. In addition, around 30% have annual incomes of 10 million yen or more</a:t>
            </a:r>
            <a:r>
              <a:rPr lang="en-US" sz="1000" baseline="30000" dirty="0">
                <a:solidFill>
                  <a:schemeClr val="dk1"/>
                </a:solidFill>
                <a:latin typeface="Arial"/>
                <a:ea typeface="Arial"/>
                <a:cs typeface="Arial"/>
                <a:sym typeface="Arial"/>
              </a:rPr>
              <a:t>*4</a:t>
            </a:r>
            <a:r>
              <a:rPr lang="en-US" sz="1000" dirty="0">
                <a:solidFill>
                  <a:schemeClr val="dk1"/>
                </a:solidFill>
                <a:latin typeface="Arial"/>
                <a:ea typeface="Arial"/>
                <a:cs typeface="Arial"/>
                <a:sym typeface="Arial"/>
              </a:rPr>
              <a:t>.</a:t>
            </a:r>
            <a:endParaRPr dirty="0"/>
          </a:p>
        </p:txBody>
      </p:sp>
      <p:sp>
        <p:nvSpPr>
          <p:cNvPr id="305" name="Google Shape;305;p9"/>
          <p:cNvSpPr/>
          <p:nvPr/>
        </p:nvSpPr>
        <p:spPr>
          <a:xfrm>
            <a:off x="5934171" y="892816"/>
            <a:ext cx="4384554" cy="4384554"/>
          </a:xfrm>
          <a:prstGeom prst="ellipse">
            <a:avLst/>
          </a:prstGeom>
          <a:solidFill>
            <a:schemeClr val="lt1"/>
          </a:solidFill>
          <a:ln>
            <a:noFill/>
          </a:ln>
          <a:effectLst>
            <a:outerShdw blurRad="434649" dist="38100" dir="2700000" algn="tl" rotWithShape="0">
              <a:srgbClr val="ACB8CA">
                <a:alpha val="21568"/>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 name="Google Shape;306;p9"/>
          <p:cNvSpPr txBox="1"/>
          <p:nvPr/>
        </p:nvSpPr>
        <p:spPr>
          <a:xfrm>
            <a:off x="5839060" y="2439756"/>
            <a:ext cx="4574775" cy="500715"/>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None/>
            </a:pPr>
            <a:r>
              <a:rPr lang="en-US" sz="2000" b="1">
                <a:solidFill>
                  <a:schemeClr val="dk1"/>
                </a:solidFill>
                <a:latin typeface="Arial"/>
                <a:ea typeface="Arial"/>
                <a:cs typeface="Arial"/>
                <a:sym typeface="Arial"/>
              </a:rPr>
              <a:t>Characteristics of JAL Group Media</a:t>
            </a:r>
            <a:endParaRPr/>
          </a:p>
        </p:txBody>
      </p:sp>
      <p:sp>
        <p:nvSpPr>
          <p:cNvPr id="307" name="Google Shape;307;p9"/>
          <p:cNvSpPr txBox="1"/>
          <p:nvPr/>
        </p:nvSpPr>
        <p:spPr>
          <a:xfrm>
            <a:off x="6060913" y="2221998"/>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rgbClr val="CB0003"/>
                </a:solidFill>
                <a:latin typeface="Arial"/>
                <a:ea typeface="Arial"/>
                <a:cs typeface="Arial"/>
                <a:sym typeface="Arial"/>
              </a:rPr>
              <a:t>Media Features</a:t>
            </a:r>
            <a:endParaRPr/>
          </a:p>
        </p:txBody>
      </p:sp>
      <p:grpSp>
        <p:nvGrpSpPr>
          <p:cNvPr id="308" name="Google Shape;308;p9"/>
          <p:cNvGrpSpPr/>
          <p:nvPr/>
        </p:nvGrpSpPr>
        <p:grpSpPr>
          <a:xfrm>
            <a:off x="8291888" y="4162690"/>
            <a:ext cx="1926360" cy="163263"/>
            <a:chOff x="6511059" y="3416580"/>
            <a:chExt cx="1926360" cy="285974"/>
          </a:xfrm>
        </p:grpSpPr>
        <p:sp>
          <p:nvSpPr>
            <p:cNvPr id="309" name="Google Shape;309;p9"/>
            <p:cNvSpPr/>
            <p:nvPr/>
          </p:nvSpPr>
          <p:spPr>
            <a:xfrm>
              <a:off x="7009823" y="3416580"/>
              <a:ext cx="1427596" cy="28597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0" name="Google Shape;310;p9"/>
            <p:cNvSpPr/>
            <p:nvPr/>
          </p:nvSpPr>
          <p:spPr>
            <a:xfrm>
              <a:off x="6511059" y="3416580"/>
              <a:ext cx="1643318" cy="28597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11" name="Google Shape;311;p9"/>
          <p:cNvSpPr txBox="1"/>
          <p:nvPr/>
        </p:nvSpPr>
        <p:spPr>
          <a:xfrm>
            <a:off x="6481237" y="3018596"/>
            <a:ext cx="3358545" cy="82901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1100" dirty="0">
                <a:solidFill>
                  <a:schemeClr val="dk1"/>
                </a:solidFill>
                <a:latin typeface="Arial"/>
                <a:ea typeface="Arial"/>
                <a:cs typeface="Arial"/>
                <a:sym typeface="Arial"/>
              </a:rPr>
              <a:t>JAL Group Media has  a unique feature of providing aviation media, enabling promotion implementation from a variety of touchpoints, such as airports and onboard the airplanes.</a:t>
            </a:r>
            <a:endParaRPr dirty="0"/>
          </a:p>
        </p:txBody>
      </p:sp>
      <p:sp>
        <p:nvSpPr>
          <p:cNvPr id="312" name="Google Shape;312;p9"/>
          <p:cNvSpPr/>
          <p:nvPr/>
        </p:nvSpPr>
        <p:spPr>
          <a:xfrm>
            <a:off x="938964" y="653220"/>
            <a:ext cx="360000" cy="360000"/>
          </a:xfrm>
          <a:prstGeom prst="rect">
            <a:avLst/>
          </a:prstGeom>
          <a:solidFill>
            <a:srgbClr val="59595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3" name="Google Shape;313;p9"/>
          <p:cNvSpPr txBox="1"/>
          <p:nvPr/>
        </p:nvSpPr>
        <p:spPr>
          <a:xfrm>
            <a:off x="915866" y="565806"/>
            <a:ext cx="1002696"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a:solidFill>
                  <a:schemeClr val="lt1"/>
                </a:solidFill>
                <a:latin typeface="Arial"/>
                <a:ea typeface="Arial"/>
                <a:cs typeface="Arial"/>
                <a:sym typeface="Arial"/>
              </a:rPr>
              <a:t>01</a:t>
            </a:r>
            <a:endParaRPr/>
          </a:p>
        </p:txBody>
      </p:sp>
      <p:sp>
        <p:nvSpPr>
          <p:cNvPr id="314" name="Google Shape;314;p9"/>
          <p:cNvSpPr/>
          <p:nvPr/>
        </p:nvSpPr>
        <p:spPr>
          <a:xfrm>
            <a:off x="4171032" y="2351059"/>
            <a:ext cx="360000" cy="360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5" name="Google Shape;315;p9"/>
          <p:cNvSpPr txBox="1"/>
          <p:nvPr/>
        </p:nvSpPr>
        <p:spPr>
          <a:xfrm>
            <a:off x="4145061" y="2267342"/>
            <a:ext cx="571219"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a:solidFill>
                  <a:schemeClr val="lt1"/>
                </a:solidFill>
                <a:latin typeface="Arial"/>
                <a:ea typeface="Arial"/>
                <a:cs typeface="Arial"/>
                <a:sym typeface="Arial"/>
              </a:rPr>
              <a:t>02</a:t>
            </a:r>
            <a:endParaRPr/>
          </a:p>
        </p:txBody>
      </p:sp>
      <p:sp>
        <p:nvSpPr>
          <p:cNvPr id="316" name="Google Shape;316;p9"/>
          <p:cNvSpPr/>
          <p:nvPr/>
        </p:nvSpPr>
        <p:spPr>
          <a:xfrm>
            <a:off x="938074" y="3776803"/>
            <a:ext cx="360000" cy="360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7" name="Google Shape;317;p9"/>
          <p:cNvSpPr txBox="1"/>
          <p:nvPr/>
        </p:nvSpPr>
        <p:spPr>
          <a:xfrm>
            <a:off x="907316" y="3690715"/>
            <a:ext cx="657669"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a:solidFill>
                  <a:schemeClr val="lt1"/>
                </a:solidFill>
                <a:latin typeface="Arial"/>
                <a:ea typeface="Arial"/>
                <a:cs typeface="Arial"/>
                <a:sym typeface="Arial"/>
              </a:rPr>
              <a:t>03</a:t>
            </a:r>
            <a:endParaRPr/>
          </a:p>
        </p:txBody>
      </p:sp>
      <p:sp>
        <p:nvSpPr>
          <p:cNvPr id="320" name="Google Shape;320;p9"/>
          <p:cNvSpPr/>
          <p:nvPr/>
        </p:nvSpPr>
        <p:spPr>
          <a:xfrm>
            <a:off x="5802693" y="5107985"/>
            <a:ext cx="360000" cy="360000"/>
          </a:xfrm>
          <a:prstGeom prst="rect">
            <a:avLst/>
          </a:prstGeom>
          <a:solidFill>
            <a:srgbClr val="59595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1" name="Google Shape;321;p9"/>
          <p:cNvSpPr txBox="1"/>
          <p:nvPr/>
        </p:nvSpPr>
        <p:spPr>
          <a:xfrm>
            <a:off x="5783185" y="5035360"/>
            <a:ext cx="1002696" cy="45922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a:solidFill>
                  <a:schemeClr val="lt1"/>
                </a:solidFill>
                <a:latin typeface="Arial"/>
                <a:ea typeface="Arial"/>
                <a:cs typeface="Arial"/>
                <a:sym typeface="Arial"/>
              </a:rPr>
              <a:t>04</a:t>
            </a:r>
            <a:endParaRPr/>
          </a:p>
        </p:txBody>
      </p:sp>
      <p:sp>
        <p:nvSpPr>
          <p:cNvPr id="322" name="Google Shape;322;p9"/>
          <p:cNvSpPr txBox="1"/>
          <p:nvPr/>
        </p:nvSpPr>
        <p:spPr>
          <a:xfrm>
            <a:off x="714079" y="7124795"/>
            <a:ext cx="9683188" cy="24848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dirty="0">
                <a:solidFill>
                  <a:schemeClr val="dk1"/>
                </a:solidFill>
                <a:latin typeface="Arial"/>
                <a:ea typeface="Arial"/>
                <a:cs typeface="Arial"/>
                <a:sym typeface="Arial"/>
              </a:rPr>
              <a:t>*1: FY2022 JAL Monthly Report monthly average *2:SKYTRAX “World Airline Star Rating” as of February 2023 *3: </a:t>
            </a:r>
            <a:r>
              <a:rPr lang="en-US" sz="700" dirty="0" err="1">
                <a:solidFill>
                  <a:schemeClr val="dk1"/>
                </a:solidFill>
                <a:latin typeface="Arial"/>
                <a:ea typeface="Arial"/>
                <a:cs typeface="Arial"/>
                <a:sym typeface="Arial"/>
              </a:rPr>
              <a:t>Tripadvisor</a:t>
            </a:r>
            <a:r>
              <a:rPr lang="en-US" sz="700" dirty="0">
                <a:solidFill>
                  <a:schemeClr val="dk1"/>
                </a:solidFill>
                <a:latin typeface="Arial"/>
                <a:ea typeface="Arial"/>
                <a:cs typeface="Arial"/>
                <a:sym typeface="Arial"/>
              </a:rPr>
              <a:t>® "Travelers' </a:t>
            </a:r>
            <a:r>
              <a:rPr lang="en-US" sz="700" dirty="0" err="1">
                <a:solidFill>
                  <a:schemeClr val="dk1"/>
                </a:solidFill>
                <a:latin typeface="Arial"/>
                <a:ea typeface="Arial"/>
                <a:cs typeface="Arial"/>
                <a:sym typeface="Arial"/>
              </a:rPr>
              <a:t>Choice</a:t>
            </a:r>
            <a:r>
              <a:rPr lang="en-US" sz="700" baseline="30000" dirty="0" err="1">
                <a:solidFill>
                  <a:schemeClr val="dk1"/>
                </a:solidFill>
                <a:latin typeface="Arial"/>
                <a:ea typeface="Arial"/>
                <a:cs typeface="Arial"/>
                <a:sym typeface="Arial"/>
              </a:rPr>
              <a:t>TM</a:t>
            </a:r>
            <a:r>
              <a:rPr lang="en-US" sz="700" dirty="0">
                <a:solidFill>
                  <a:schemeClr val="dk1"/>
                </a:solidFill>
                <a:latin typeface="Arial"/>
                <a:ea typeface="Arial"/>
                <a:cs typeface="Arial"/>
                <a:sym typeface="Arial"/>
              </a:rPr>
              <a:t> World's Best Airlines 2020" *4: JAL research</a:t>
            </a:r>
            <a:endParaRPr dirty="0"/>
          </a:p>
        </p:txBody>
      </p:sp>
      <p:cxnSp>
        <p:nvCxnSpPr>
          <p:cNvPr id="323" name="Google Shape;323;p9"/>
          <p:cNvCxnSpPr/>
          <p:nvPr/>
        </p:nvCxnSpPr>
        <p:spPr>
          <a:xfrm rot="10800000">
            <a:off x="2425424" y="1992044"/>
            <a:ext cx="3130249" cy="0"/>
          </a:xfrm>
          <a:prstGeom prst="straightConnector1">
            <a:avLst/>
          </a:prstGeom>
          <a:noFill/>
          <a:ln w="15875" cap="flat" cmpd="sng">
            <a:solidFill>
              <a:srgbClr val="595959"/>
            </a:solidFill>
            <a:prstDash val="solid"/>
            <a:miter lim="800000"/>
            <a:headEnd type="none" w="sm" len="sm"/>
            <a:tailEnd type="none" w="sm" len="sm"/>
          </a:ln>
        </p:spPr>
      </p:cxnSp>
      <p:cxnSp>
        <p:nvCxnSpPr>
          <p:cNvPr id="324" name="Google Shape;324;p9"/>
          <p:cNvCxnSpPr/>
          <p:nvPr/>
        </p:nvCxnSpPr>
        <p:spPr>
          <a:xfrm rot="10800000">
            <a:off x="986537" y="3363644"/>
            <a:ext cx="3472337" cy="0"/>
          </a:xfrm>
          <a:prstGeom prst="straightConnector1">
            <a:avLst/>
          </a:prstGeom>
          <a:noFill/>
          <a:ln w="15875" cap="flat" cmpd="sng">
            <a:solidFill>
              <a:srgbClr val="595959"/>
            </a:solidFill>
            <a:prstDash val="solid"/>
            <a:miter lim="800000"/>
            <a:headEnd type="none" w="sm" len="sm"/>
            <a:tailEnd type="none" w="sm" len="sm"/>
          </a:ln>
        </p:spPr>
      </p:cxnSp>
      <p:cxnSp>
        <p:nvCxnSpPr>
          <p:cNvPr id="325" name="Google Shape;325;p9"/>
          <p:cNvCxnSpPr/>
          <p:nvPr/>
        </p:nvCxnSpPr>
        <p:spPr>
          <a:xfrm rot="10800000">
            <a:off x="1997180" y="4854565"/>
            <a:ext cx="3917483" cy="0"/>
          </a:xfrm>
          <a:prstGeom prst="straightConnector1">
            <a:avLst/>
          </a:prstGeom>
          <a:noFill/>
          <a:ln w="15875" cap="flat" cmpd="sng">
            <a:solidFill>
              <a:srgbClr val="595959"/>
            </a:solidFill>
            <a:prstDash val="solid"/>
            <a:miter lim="800000"/>
            <a:headEnd type="none" w="sm" len="sm"/>
            <a:tailEnd type="none" w="sm" len="sm"/>
          </a:ln>
        </p:spPr>
      </p:cxnSp>
      <p:cxnSp>
        <p:nvCxnSpPr>
          <p:cNvPr id="326" name="Google Shape;326;p9"/>
          <p:cNvCxnSpPr/>
          <p:nvPr/>
        </p:nvCxnSpPr>
        <p:spPr>
          <a:xfrm rot="10800000">
            <a:off x="1027362" y="6550898"/>
            <a:ext cx="3985513" cy="0"/>
          </a:xfrm>
          <a:prstGeom prst="straightConnector1">
            <a:avLst/>
          </a:prstGeom>
          <a:noFill/>
          <a:ln w="15875" cap="flat" cmpd="sng">
            <a:solidFill>
              <a:srgbClr val="595959"/>
            </a:solidFill>
            <a:prstDash val="solid"/>
            <a:miter lim="800000"/>
            <a:headEnd type="none" w="sm" len="sm"/>
            <a:tailEnd type="none" w="sm" len="sm"/>
          </a:ln>
        </p:spPr>
      </p:cxnSp>
      <p:sp>
        <p:nvSpPr>
          <p:cNvPr id="328" name="Google Shape;328;p9"/>
          <p:cNvSpPr/>
          <p:nvPr/>
        </p:nvSpPr>
        <p:spPr>
          <a:xfrm>
            <a:off x="118470" y="99759"/>
            <a:ext cx="263236" cy="2086038"/>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9" name="Google Shape;329;p9"/>
          <p:cNvSpPr txBox="1"/>
          <p:nvPr/>
        </p:nvSpPr>
        <p:spPr>
          <a:xfrm rot="5400000">
            <a:off x="-764072" y="1001028"/>
            <a:ext cx="2086038" cy="43011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dirty="0">
                <a:solidFill>
                  <a:schemeClr val="lt1"/>
                </a:solidFill>
                <a:latin typeface="Arial"/>
                <a:ea typeface="Arial"/>
                <a:cs typeface="Arial"/>
                <a:sym typeface="Arial"/>
              </a:rPr>
              <a:t>Characteristics of JAL Media</a:t>
            </a:r>
            <a:endParaRPr dirty="0"/>
          </a:p>
        </p:txBody>
      </p:sp>
      <p:sp>
        <p:nvSpPr>
          <p:cNvPr id="330" name="Google Shape;330;p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6</a:t>
            </a:fld>
            <a:endParaRPr>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9" name="図 8">
            <a:extLst>
              <a:ext uri="{FF2B5EF4-FFF2-40B4-BE49-F238E27FC236}">
                <a16:creationId xmlns:a16="http://schemas.microsoft.com/office/drawing/2014/main" id="{DE316311-AC0E-A825-C394-4B972234C9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01049" y="6203464"/>
            <a:ext cx="612257" cy="386880"/>
          </a:xfrm>
          <a:prstGeom prst="rect">
            <a:avLst/>
          </a:prstGeom>
        </p:spPr>
      </p:pic>
      <p:pic>
        <p:nvPicPr>
          <p:cNvPr id="336" name="Google Shape;336;p10"/>
          <p:cNvPicPr preferRelativeResize="0"/>
          <p:nvPr/>
        </p:nvPicPr>
        <p:blipFill rotWithShape="1">
          <a:blip r:embed="rId4">
            <a:alphaModFix/>
          </a:blip>
          <a:srcRect/>
          <a:stretch/>
        </p:blipFill>
        <p:spPr>
          <a:xfrm>
            <a:off x="5346580" y="3408849"/>
            <a:ext cx="3124200" cy="1485900"/>
          </a:xfrm>
          <a:prstGeom prst="rect">
            <a:avLst/>
          </a:prstGeom>
          <a:noFill/>
          <a:ln>
            <a:noFill/>
          </a:ln>
        </p:spPr>
      </p:pic>
      <p:pic>
        <p:nvPicPr>
          <p:cNvPr id="337" name="Google Shape;337;p10"/>
          <p:cNvPicPr preferRelativeResize="0"/>
          <p:nvPr/>
        </p:nvPicPr>
        <p:blipFill rotWithShape="1">
          <a:blip r:embed="rId5">
            <a:alphaModFix/>
          </a:blip>
          <a:srcRect/>
          <a:stretch/>
        </p:blipFill>
        <p:spPr>
          <a:xfrm rot="261436">
            <a:off x="1174044" y="2286993"/>
            <a:ext cx="3837870" cy="4487062"/>
          </a:xfrm>
          <a:prstGeom prst="rect">
            <a:avLst/>
          </a:prstGeom>
          <a:noFill/>
          <a:ln>
            <a:noFill/>
          </a:ln>
        </p:spPr>
      </p:pic>
      <p:sp>
        <p:nvSpPr>
          <p:cNvPr id="338" name="Google Shape;338;p10"/>
          <p:cNvSpPr/>
          <p:nvPr/>
        </p:nvSpPr>
        <p:spPr>
          <a:xfrm>
            <a:off x="118470" y="99760"/>
            <a:ext cx="263236" cy="151314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9" name="Google Shape;339;p10"/>
          <p:cNvSpPr txBox="1"/>
          <p:nvPr/>
        </p:nvSpPr>
        <p:spPr>
          <a:xfrm rot="5400000">
            <a:off x="-539394" y="822536"/>
            <a:ext cx="1636683"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altLang="ja-JP" sz="1100" b="0" i="0" u="none" strike="noStrike" cap="none" dirty="0">
                <a:solidFill>
                  <a:schemeClr val="lt1"/>
                </a:solidFill>
                <a:latin typeface="Arial"/>
                <a:ea typeface="Arial"/>
                <a:cs typeface="Arial"/>
                <a:sym typeface="Arial"/>
              </a:rPr>
              <a:t>JAL Group Overview</a:t>
            </a:r>
            <a:endParaRPr lang="en-US" altLang="ja-JP" sz="1100" dirty="0"/>
          </a:p>
        </p:txBody>
      </p:sp>
      <p:sp>
        <p:nvSpPr>
          <p:cNvPr id="340" name="Google Shape;340;p10"/>
          <p:cNvSpPr txBox="1"/>
          <p:nvPr/>
        </p:nvSpPr>
        <p:spPr>
          <a:xfrm>
            <a:off x="1099605" y="881467"/>
            <a:ext cx="3437095"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JAL Group Overview</a:t>
            </a:r>
            <a:endParaRPr/>
          </a:p>
        </p:txBody>
      </p:sp>
      <p:sp>
        <p:nvSpPr>
          <p:cNvPr id="341" name="Google Shape;341;p10"/>
          <p:cNvSpPr txBox="1"/>
          <p:nvPr/>
        </p:nvSpPr>
        <p:spPr>
          <a:xfrm>
            <a:off x="1099605" y="642211"/>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rgbClr val="CB0003"/>
                </a:solidFill>
                <a:latin typeface="Arial"/>
                <a:ea typeface="Arial"/>
                <a:cs typeface="Arial"/>
                <a:sym typeface="Arial"/>
              </a:rPr>
              <a:t>JAL Group Overview</a:t>
            </a:r>
            <a:endParaRPr/>
          </a:p>
        </p:txBody>
      </p:sp>
      <p:sp>
        <p:nvSpPr>
          <p:cNvPr id="342" name="Google Shape;342;p10"/>
          <p:cNvSpPr txBox="1"/>
          <p:nvPr/>
        </p:nvSpPr>
        <p:spPr>
          <a:xfrm>
            <a:off x="1083828" y="1549105"/>
            <a:ext cx="4218852" cy="52283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300" dirty="0">
                <a:solidFill>
                  <a:schemeClr val="dk1"/>
                </a:solidFill>
                <a:latin typeface="Arial"/>
                <a:ea typeface="Arial"/>
                <a:cs typeface="Arial"/>
                <a:sym typeface="Arial"/>
              </a:rPr>
              <a:t>Number of routes operated by the JAL Group (domestic flights)</a:t>
            </a:r>
            <a:endParaRPr dirty="0"/>
          </a:p>
        </p:txBody>
      </p:sp>
      <p:sp>
        <p:nvSpPr>
          <p:cNvPr id="343" name="Google Shape;343;p10"/>
          <p:cNvSpPr txBox="1"/>
          <p:nvPr/>
        </p:nvSpPr>
        <p:spPr>
          <a:xfrm>
            <a:off x="1083828" y="2041319"/>
            <a:ext cx="2866080" cy="26157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Built a highly convenient domestic network</a:t>
            </a:r>
            <a:endParaRPr dirty="0"/>
          </a:p>
        </p:txBody>
      </p:sp>
      <p:sp>
        <p:nvSpPr>
          <p:cNvPr id="344" name="Google Shape;344;p10"/>
          <p:cNvSpPr txBox="1"/>
          <p:nvPr/>
        </p:nvSpPr>
        <p:spPr>
          <a:xfrm>
            <a:off x="1234862" y="2650386"/>
            <a:ext cx="2287566" cy="67245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Tx/>
              <a:buFont typeface="Arial"/>
              <a:buNone/>
              <a:tabLst/>
              <a:defRPr/>
            </a:pPr>
            <a:r>
              <a:rPr lang="en-US" sz="2600" b="1" dirty="0">
                <a:solidFill>
                  <a:schemeClr val="dk1"/>
                </a:solidFill>
                <a:latin typeface="Arial"/>
                <a:ea typeface="Arial"/>
                <a:cs typeface="Arial"/>
                <a:sym typeface="Arial"/>
              </a:rPr>
              <a:t>65</a:t>
            </a:r>
            <a:r>
              <a:rPr lang="en-US" sz="1000" dirty="0">
                <a:solidFill>
                  <a:schemeClr val="dk1"/>
                </a:solidFill>
                <a:latin typeface="Arial"/>
                <a:ea typeface="Arial"/>
                <a:cs typeface="Arial"/>
                <a:sym typeface="Arial"/>
              </a:rPr>
              <a:t> Airports</a:t>
            </a:r>
            <a:r>
              <a:rPr lang="ja-JP" altLang="en-US" sz="1000" dirty="0">
                <a:solidFill>
                  <a:schemeClr val="dk1"/>
                </a:solidFill>
                <a:latin typeface="Arial"/>
                <a:ea typeface="Arial"/>
                <a:cs typeface="Arial"/>
                <a:sym typeface="Arial"/>
              </a:rPr>
              <a:t>　</a:t>
            </a:r>
            <a:r>
              <a:rPr kumimoji="0" lang="en-US" altLang="ja-JP" sz="2600" b="1" i="0" u="none" strike="noStrike" kern="0" cap="none" spc="0" normalizeH="0" baseline="0" noProof="0" dirty="0">
                <a:ln>
                  <a:noFill/>
                </a:ln>
                <a:solidFill>
                  <a:srgbClr val="000000"/>
                </a:solidFill>
                <a:effectLst/>
                <a:uLnTx/>
                <a:uFillTx/>
                <a:latin typeface="Arial"/>
                <a:ea typeface="Arial"/>
                <a:cs typeface="Arial"/>
                <a:sym typeface="Arial"/>
              </a:rPr>
              <a:t>133</a:t>
            </a:r>
            <a:r>
              <a:rPr kumimoji="0" lang="en-US" altLang="ja-JP" sz="1000" b="0" i="0" u="none" strike="noStrike" kern="0" cap="none" spc="0" normalizeH="0" baseline="0" noProof="0" dirty="0">
                <a:ln>
                  <a:noFill/>
                </a:ln>
                <a:solidFill>
                  <a:srgbClr val="000000"/>
                </a:solidFill>
                <a:effectLst/>
                <a:uLnTx/>
                <a:uFillTx/>
                <a:latin typeface="Arial"/>
                <a:ea typeface="Arial"/>
                <a:cs typeface="Arial"/>
                <a:sym typeface="Arial"/>
              </a:rPr>
              <a:t> Routes</a:t>
            </a:r>
            <a:endParaRPr kumimoji="0" lang="en-US" altLang="ja-JP"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6" name="Google Shape;346;p10"/>
          <p:cNvSpPr txBox="1"/>
          <p:nvPr/>
        </p:nvSpPr>
        <p:spPr>
          <a:xfrm>
            <a:off x="1234862" y="2532248"/>
            <a:ext cx="2929229" cy="27437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900" dirty="0">
                <a:solidFill>
                  <a:schemeClr val="dk1"/>
                </a:solidFill>
                <a:latin typeface="Arial"/>
                <a:ea typeface="Arial"/>
                <a:cs typeface="Arial"/>
                <a:sym typeface="Arial"/>
              </a:rPr>
              <a:t>Number of airports and routes for domestic flights</a:t>
            </a:r>
            <a:endParaRPr dirty="0"/>
          </a:p>
        </p:txBody>
      </p:sp>
      <p:sp>
        <p:nvSpPr>
          <p:cNvPr id="347" name="Google Shape;347;p10"/>
          <p:cNvSpPr txBox="1"/>
          <p:nvPr/>
        </p:nvSpPr>
        <p:spPr>
          <a:xfrm>
            <a:off x="5177902" y="1549105"/>
            <a:ext cx="4379562" cy="51533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300" dirty="0">
                <a:solidFill>
                  <a:schemeClr val="dk1"/>
                </a:solidFill>
                <a:latin typeface="Arial"/>
                <a:ea typeface="Arial"/>
                <a:cs typeface="Arial"/>
                <a:sym typeface="Arial"/>
              </a:rPr>
              <a:t>Number of routes operated by the JAL Group (international flights)</a:t>
            </a:r>
            <a:endParaRPr dirty="0"/>
          </a:p>
        </p:txBody>
      </p:sp>
      <p:sp>
        <p:nvSpPr>
          <p:cNvPr id="348" name="Google Shape;348;p10"/>
          <p:cNvSpPr txBox="1"/>
          <p:nvPr/>
        </p:nvSpPr>
        <p:spPr>
          <a:xfrm>
            <a:off x="5177901" y="2071738"/>
            <a:ext cx="3171619" cy="26157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dirty="0">
                <a:solidFill>
                  <a:schemeClr val="dk1"/>
                </a:solidFill>
                <a:latin typeface="Arial"/>
                <a:ea typeface="Arial"/>
                <a:cs typeface="Arial"/>
                <a:sym typeface="Arial"/>
              </a:rPr>
              <a:t>Built a network that connects Japan to the world</a:t>
            </a:r>
            <a:endParaRPr dirty="0"/>
          </a:p>
        </p:txBody>
      </p:sp>
      <p:sp>
        <p:nvSpPr>
          <p:cNvPr id="349" name="Google Shape;349;p10"/>
          <p:cNvSpPr txBox="1"/>
          <p:nvPr/>
        </p:nvSpPr>
        <p:spPr>
          <a:xfrm>
            <a:off x="5209719" y="2712922"/>
            <a:ext cx="3904716" cy="67245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Tx/>
              <a:buFont typeface="Arial"/>
              <a:buNone/>
              <a:tabLst/>
              <a:defRPr/>
            </a:pPr>
            <a:r>
              <a:rPr lang="en-US" sz="2600" b="1" dirty="0">
                <a:solidFill>
                  <a:schemeClr val="dk1"/>
                </a:solidFill>
                <a:latin typeface="Arial"/>
                <a:ea typeface="Arial"/>
                <a:cs typeface="Arial"/>
                <a:sym typeface="Arial"/>
              </a:rPr>
              <a:t>64</a:t>
            </a:r>
            <a:r>
              <a:rPr lang="en-US" altLang="ja-JP" sz="1000" dirty="0">
                <a:solidFill>
                  <a:schemeClr val="dk1"/>
                </a:solidFill>
                <a:latin typeface="Arial"/>
                <a:ea typeface="Arial"/>
                <a:cs typeface="Arial"/>
                <a:sym typeface="Arial"/>
              </a:rPr>
              <a:t> </a:t>
            </a:r>
            <a:r>
              <a:rPr lang="en-US" sz="1000" dirty="0">
                <a:solidFill>
                  <a:schemeClr val="dk1"/>
                </a:solidFill>
                <a:latin typeface="Arial"/>
                <a:ea typeface="Arial"/>
                <a:cs typeface="Arial"/>
                <a:sym typeface="Arial"/>
              </a:rPr>
              <a:t>countries/regions</a:t>
            </a:r>
            <a:r>
              <a:rPr lang="ja-JP" altLang="en-US" sz="1000" dirty="0">
                <a:solidFill>
                  <a:schemeClr val="dk1"/>
                </a:solidFill>
                <a:latin typeface="Arial"/>
                <a:ea typeface="Arial"/>
                <a:cs typeface="Arial"/>
                <a:sym typeface="Arial"/>
              </a:rPr>
              <a:t>　</a:t>
            </a:r>
            <a:r>
              <a:rPr kumimoji="0" lang="en-US" altLang="ja-JP" sz="2600" b="1" i="0" u="none" strike="noStrike" kern="0" cap="none" spc="0" normalizeH="0" baseline="0" noProof="0" dirty="0">
                <a:ln>
                  <a:noFill/>
                </a:ln>
                <a:solidFill>
                  <a:srgbClr val="000000"/>
                </a:solidFill>
                <a:effectLst/>
                <a:uLnTx/>
                <a:uFillTx/>
                <a:latin typeface="Arial"/>
                <a:ea typeface="Arial"/>
                <a:cs typeface="Arial"/>
                <a:sym typeface="Arial"/>
              </a:rPr>
              <a:t>376</a:t>
            </a:r>
            <a:r>
              <a:rPr kumimoji="0" lang="en-US" altLang="ja-JP" sz="1000" b="0" i="0" u="none" strike="noStrike" kern="0" cap="none" spc="0" normalizeH="0" baseline="0" noProof="0" dirty="0">
                <a:ln>
                  <a:noFill/>
                </a:ln>
                <a:solidFill>
                  <a:srgbClr val="000000"/>
                </a:solidFill>
                <a:effectLst/>
                <a:uLnTx/>
                <a:uFillTx/>
                <a:latin typeface="Arial"/>
                <a:ea typeface="Arial"/>
                <a:cs typeface="Arial"/>
                <a:sym typeface="Arial"/>
              </a:rPr>
              <a:t> Airports</a:t>
            </a:r>
            <a:r>
              <a:rPr kumimoji="0" lang="ja-JP" altLang="en-US" sz="10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altLang="ja-JP" sz="2600" b="1" i="0" u="none" strike="noStrike" kern="0" cap="none" spc="0" normalizeH="0" baseline="0" noProof="0" dirty="0">
                <a:ln>
                  <a:noFill/>
                </a:ln>
                <a:solidFill>
                  <a:srgbClr val="000000"/>
                </a:solidFill>
                <a:effectLst/>
                <a:uLnTx/>
                <a:uFillTx/>
                <a:latin typeface="Arial"/>
                <a:ea typeface="Arial"/>
                <a:cs typeface="Arial"/>
                <a:sym typeface="Arial"/>
              </a:rPr>
              <a:t>66</a:t>
            </a:r>
            <a:r>
              <a:rPr kumimoji="0" lang="en-US" altLang="ja-JP" sz="1000" b="0" i="0" u="none" strike="noStrike" kern="0" cap="none" spc="0" normalizeH="0" baseline="0" noProof="0" dirty="0">
                <a:ln>
                  <a:noFill/>
                </a:ln>
                <a:solidFill>
                  <a:srgbClr val="000000"/>
                </a:solidFill>
                <a:effectLst/>
                <a:uLnTx/>
                <a:uFillTx/>
                <a:latin typeface="Arial"/>
                <a:ea typeface="Arial"/>
                <a:cs typeface="Arial"/>
                <a:sym typeface="Arial"/>
              </a:rPr>
              <a:t> Routes</a:t>
            </a:r>
            <a:endParaRPr kumimoji="0" lang="en-US" altLang="ja-JP"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1" name="Google Shape;351;p10"/>
          <p:cNvSpPr txBox="1"/>
          <p:nvPr/>
        </p:nvSpPr>
        <p:spPr>
          <a:xfrm>
            <a:off x="5209718" y="2563262"/>
            <a:ext cx="3442721" cy="29311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900" dirty="0">
                <a:solidFill>
                  <a:schemeClr val="dk1"/>
                </a:solidFill>
                <a:latin typeface="Arial"/>
                <a:ea typeface="Arial"/>
                <a:cs typeface="Arial"/>
                <a:sym typeface="Arial"/>
              </a:rPr>
              <a:t>Number of international countries/</a:t>
            </a:r>
            <a:r>
              <a:rPr lang="en-US" sz="900" dirty="0" err="1">
                <a:solidFill>
                  <a:schemeClr val="dk1"/>
                </a:solidFill>
                <a:latin typeface="Arial"/>
                <a:ea typeface="Arial"/>
                <a:cs typeface="Arial"/>
                <a:sym typeface="Arial"/>
              </a:rPr>
              <a:t>regions,airports</a:t>
            </a:r>
            <a:r>
              <a:rPr lang="en-US" sz="900" dirty="0">
                <a:solidFill>
                  <a:schemeClr val="dk1"/>
                </a:solidFill>
                <a:latin typeface="Arial"/>
                <a:ea typeface="Arial"/>
                <a:cs typeface="Arial"/>
                <a:sym typeface="Arial"/>
              </a:rPr>
              <a:t>, and routes</a:t>
            </a:r>
            <a:endParaRPr dirty="0"/>
          </a:p>
        </p:txBody>
      </p:sp>
      <p:sp>
        <p:nvSpPr>
          <p:cNvPr id="353" name="Google Shape;353;p10"/>
          <p:cNvSpPr txBox="1"/>
          <p:nvPr/>
        </p:nvSpPr>
        <p:spPr>
          <a:xfrm>
            <a:off x="1234862" y="3299304"/>
            <a:ext cx="2393064" cy="83939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a:solidFill>
                  <a:schemeClr val="dk1"/>
                </a:solidFill>
                <a:latin typeface="Arial"/>
                <a:ea typeface="Arial"/>
                <a:cs typeface="Arial"/>
                <a:sym typeface="Arial"/>
              </a:rPr>
              <a:t>Domestic flight route map (as of June 2019)</a:t>
            </a:r>
            <a:endParaRPr/>
          </a:p>
          <a:p>
            <a:pPr marL="88900" marR="0" lvl="0" indent="-88900" algn="l" rtl="0">
              <a:lnSpc>
                <a:spcPct val="110000"/>
              </a:lnSpc>
              <a:spcBef>
                <a:spcPts val="0"/>
              </a:spcBef>
              <a:spcAft>
                <a:spcPts val="0"/>
              </a:spcAft>
              <a:buNone/>
            </a:pPr>
            <a:r>
              <a:rPr lang="en-US" sz="800">
                <a:solidFill>
                  <a:schemeClr val="dk1"/>
                </a:solidFill>
                <a:latin typeface="Arial"/>
                <a:ea typeface="Arial"/>
                <a:cs typeface="Arial"/>
                <a:sym typeface="Arial"/>
              </a:rPr>
              <a:t>*	Some routes may not be in </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operation during certain </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periods.</a:t>
            </a:r>
            <a:endParaRPr/>
          </a:p>
          <a:p>
            <a:pPr marL="0" marR="0" lvl="0" indent="0" algn="l" rtl="0">
              <a:lnSpc>
                <a:spcPct val="145000"/>
              </a:lnSpc>
              <a:spcBef>
                <a:spcPts val="0"/>
              </a:spcBef>
              <a:spcAft>
                <a:spcPts val="0"/>
              </a:spcAft>
              <a:buNone/>
            </a:pPr>
            <a:endParaRPr sz="800">
              <a:solidFill>
                <a:schemeClr val="dk1"/>
              </a:solidFill>
              <a:latin typeface="Arial"/>
              <a:ea typeface="Arial"/>
              <a:cs typeface="Arial"/>
              <a:sym typeface="Arial"/>
            </a:endParaRPr>
          </a:p>
        </p:txBody>
      </p:sp>
      <p:sp>
        <p:nvSpPr>
          <p:cNvPr id="354" name="Google Shape;354;p10"/>
          <p:cNvSpPr txBox="1"/>
          <p:nvPr/>
        </p:nvSpPr>
        <p:spPr>
          <a:xfrm>
            <a:off x="5209717" y="5382908"/>
            <a:ext cx="5340666"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300" dirty="0">
                <a:solidFill>
                  <a:schemeClr val="dk1"/>
                </a:solidFill>
                <a:latin typeface="Arial"/>
                <a:ea typeface="Arial"/>
                <a:cs typeface="Arial"/>
                <a:sym typeface="Arial"/>
              </a:rPr>
              <a:t>Number of JAL Card Mileage Bank members and JAL Card members</a:t>
            </a:r>
            <a:endParaRPr dirty="0"/>
          </a:p>
        </p:txBody>
      </p:sp>
      <p:sp>
        <p:nvSpPr>
          <p:cNvPr id="355" name="Google Shape;355;p10"/>
          <p:cNvSpPr txBox="1"/>
          <p:nvPr/>
        </p:nvSpPr>
        <p:spPr>
          <a:xfrm>
            <a:off x="5214705" y="5830487"/>
            <a:ext cx="2691604" cy="25359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900">
                <a:solidFill>
                  <a:schemeClr val="dk1"/>
                </a:solidFill>
                <a:latin typeface="Arial"/>
                <a:ea typeface="Arial"/>
                <a:cs typeface="Arial"/>
                <a:sym typeface="Arial"/>
              </a:rPr>
              <a:t>Number of JAL Card Mileage Bank members</a:t>
            </a:r>
            <a:endParaRPr/>
          </a:p>
        </p:txBody>
      </p:sp>
      <p:sp>
        <p:nvSpPr>
          <p:cNvPr id="356" name="Google Shape;356;p10"/>
          <p:cNvSpPr txBox="1"/>
          <p:nvPr/>
        </p:nvSpPr>
        <p:spPr>
          <a:xfrm>
            <a:off x="5882779" y="6139832"/>
            <a:ext cx="1640500"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dirty="0">
                <a:solidFill>
                  <a:schemeClr val="dk1"/>
                </a:solidFill>
                <a:latin typeface="Arial"/>
                <a:ea typeface="Arial"/>
                <a:cs typeface="Arial"/>
                <a:sym typeface="Arial"/>
              </a:rPr>
              <a:t>30</a:t>
            </a:r>
            <a:r>
              <a:rPr lang="en-US" sz="1000" dirty="0">
                <a:solidFill>
                  <a:schemeClr val="dk1"/>
                </a:solidFill>
                <a:latin typeface="Arial"/>
                <a:ea typeface="Arial"/>
                <a:cs typeface="Arial"/>
                <a:sym typeface="Arial"/>
              </a:rPr>
              <a:t> million people</a:t>
            </a:r>
            <a:endParaRPr dirty="0"/>
          </a:p>
        </p:txBody>
      </p:sp>
      <p:sp>
        <p:nvSpPr>
          <p:cNvPr id="357" name="Google Shape;357;p10"/>
          <p:cNvSpPr txBox="1"/>
          <p:nvPr/>
        </p:nvSpPr>
        <p:spPr>
          <a:xfrm>
            <a:off x="7703170" y="5830487"/>
            <a:ext cx="1854294" cy="25359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900">
                <a:solidFill>
                  <a:schemeClr val="dk1"/>
                </a:solidFill>
                <a:latin typeface="Arial"/>
                <a:ea typeface="Arial"/>
                <a:cs typeface="Arial"/>
                <a:sym typeface="Arial"/>
              </a:rPr>
              <a:t>Number of JAL Card members</a:t>
            </a:r>
            <a:endParaRPr/>
          </a:p>
        </p:txBody>
      </p:sp>
      <p:sp>
        <p:nvSpPr>
          <p:cNvPr id="358" name="Google Shape;358;p10"/>
          <p:cNvSpPr txBox="1"/>
          <p:nvPr/>
        </p:nvSpPr>
        <p:spPr>
          <a:xfrm>
            <a:off x="9114435" y="6139832"/>
            <a:ext cx="154050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000" b="1" dirty="0">
                <a:solidFill>
                  <a:schemeClr val="dk1"/>
                </a:solidFill>
                <a:latin typeface="Arial"/>
                <a:ea typeface="Arial"/>
                <a:cs typeface="Arial"/>
                <a:sym typeface="Arial"/>
              </a:rPr>
              <a:t>3.47</a:t>
            </a:r>
            <a:r>
              <a:rPr lang="en-US" sz="1000" dirty="0">
                <a:solidFill>
                  <a:schemeClr val="dk1"/>
                </a:solidFill>
                <a:latin typeface="Arial"/>
                <a:ea typeface="Arial"/>
                <a:cs typeface="Arial"/>
                <a:sym typeface="Arial"/>
              </a:rPr>
              <a:t> million people</a:t>
            </a:r>
            <a:endParaRPr dirty="0"/>
          </a:p>
        </p:txBody>
      </p:sp>
      <p:sp>
        <p:nvSpPr>
          <p:cNvPr id="361" name="Google Shape;361;p10"/>
          <p:cNvSpPr txBox="1"/>
          <p:nvPr/>
        </p:nvSpPr>
        <p:spPr>
          <a:xfrm>
            <a:off x="7876870" y="7124795"/>
            <a:ext cx="2664825" cy="24848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dirty="0">
                <a:solidFill>
                  <a:schemeClr val="dk1"/>
                </a:solidFill>
                <a:latin typeface="Arial"/>
                <a:ea typeface="Arial"/>
                <a:cs typeface="Arial"/>
                <a:sym typeface="Arial"/>
              </a:rPr>
              <a:t>* From data held by Japan Airlines Co. Ltd. (as of </a:t>
            </a:r>
            <a:r>
              <a:rPr lang="en-US" sz="700" dirty="0">
                <a:solidFill>
                  <a:schemeClr val="dk1"/>
                </a:solidFill>
              </a:rPr>
              <a:t>Feb</a:t>
            </a:r>
            <a:r>
              <a:rPr lang="en-US" sz="700" dirty="0">
                <a:solidFill>
                  <a:schemeClr val="dk1"/>
                </a:solidFill>
                <a:latin typeface="Arial"/>
                <a:ea typeface="Arial"/>
                <a:cs typeface="Arial"/>
                <a:sym typeface="Arial"/>
              </a:rPr>
              <a:t> 2024)</a:t>
            </a:r>
            <a:endParaRPr dirty="0"/>
          </a:p>
        </p:txBody>
      </p:sp>
      <p:sp>
        <p:nvSpPr>
          <p:cNvPr id="363" name="Google Shape;363;p10"/>
          <p:cNvSpPr txBox="1"/>
          <p:nvPr/>
        </p:nvSpPr>
        <p:spPr>
          <a:xfrm>
            <a:off x="8677308" y="3862199"/>
            <a:ext cx="1559286" cy="103255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800" dirty="0">
                <a:solidFill>
                  <a:schemeClr val="dk1"/>
                </a:solidFill>
                <a:latin typeface="Arial"/>
                <a:ea typeface="Arial"/>
                <a:cs typeface="Arial"/>
                <a:sym typeface="Arial"/>
              </a:rPr>
              <a:t>International route map </a:t>
            </a:r>
            <a:br>
              <a:rPr lang="en-US" sz="800" dirty="0">
                <a:solidFill>
                  <a:schemeClr val="dk1"/>
                </a:solidFill>
                <a:latin typeface="Arial"/>
                <a:ea typeface="Arial"/>
                <a:cs typeface="Arial"/>
                <a:sym typeface="Arial"/>
              </a:rPr>
            </a:br>
            <a:r>
              <a:rPr lang="en-US" sz="800" dirty="0">
                <a:solidFill>
                  <a:schemeClr val="dk1"/>
                </a:solidFill>
                <a:latin typeface="Arial"/>
                <a:ea typeface="Arial"/>
                <a:cs typeface="Arial"/>
                <a:sym typeface="Arial"/>
              </a:rPr>
              <a:t>(as of June 2019)</a:t>
            </a:r>
            <a:endParaRPr dirty="0"/>
          </a:p>
          <a:p>
            <a:pPr marL="88900" marR="0" lvl="0" indent="-88900" algn="l" rtl="0">
              <a:lnSpc>
                <a:spcPct val="110000"/>
              </a:lnSpc>
              <a:spcBef>
                <a:spcPts val="600"/>
              </a:spcBef>
              <a:spcAft>
                <a:spcPts val="0"/>
              </a:spcAft>
              <a:buNone/>
            </a:pPr>
            <a:r>
              <a:rPr kumimoji="0" lang="en-US" altLang="ja-JP" sz="700" b="0" i="0" u="none" strike="noStrike" kern="0" cap="none" spc="0" normalizeH="0" baseline="0" noProof="0" dirty="0">
                <a:ln>
                  <a:noFill/>
                </a:ln>
                <a:solidFill>
                  <a:srgbClr val="000000"/>
                </a:solidFill>
                <a:effectLst/>
                <a:uLnTx/>
                <a:uFillTx/>
                <a:latin typeface="Arial"/>
                <a:ea typeface="Arial"/>
                <a:cs typeface="Arial"/>
                <a:sym typeface="Arial"/>
              </a:rPr>
              <a:t>*	</a:t>
            </a:r>
            <a:r>
              <a:rPr lang="en-US" sz="700" dirty="0">
                <a:solidFill>
                  <a:schemeClr val="dk1"/>
                </a:solidFill>
                <a:latin typeface="Arial"/>
                <a:ea typeface="Arial"/>
                <a:cs typeface="Arial"/>
                <a:sym typeface="Arial"/>
              </a:rPr>
              <a:t>Cities with direct flights from Japan</a:t>
            </a:r>
          </a:p>
          <a:p>
            <a:pPr marL="88900" marR="0" lvl="0" indent="-8255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lang="en-US" altLang="ja-JP" sz="700" b="0" i="0" u="none" strike="noStrike" kern="0" cap="none" spc="0" normalizeH="0" baseline="0" noProof="0" dirty="0">
              <a:ln>
                <a:noFill/>
              </a:ln>
              <a:solidFill>
                <a:srgbClr val="000000"/>
              </a:solidFill>
              <a:effectLst/>
              <a:uLnTx/>
              <a:uFillTx/>
              <a:latin typeface="Arial"/>
              <a:ea typeface="Arial"/>
              <a:cs typeface="Arial"/>
              <a:sym typeface="Arial"/>
            </a:endParaRPr>
          </a:p>
          <a:p>
            <a:pPr marL="88900" marR="0" lvl="0" indent="-8255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altLang="ja-JP" sz="700" b="0" i="0" u="none" strike="noStrike" kern="0" cap="none" spc="0" normalizeH="0" baseline="0" noProof="0" dirty="0">
                <a:ln>
                  <a:noFill/>
                </a:ln>
                <a:solidFill>
                  <a:srgbClr val="000000"/>
                </a:solidFill>
                <a:effectLst/>
                <a:uLnTx/>
                <a:uFillTx/>
                <a:latin typeface="Arial"/>
                <a:ea typeface="Arial"/>
                <a:cs typeface="Arial"/>
                <a:sym typeface="Arial"/>
              </a:rPr>
              <a:t>*	The map is for illustrative purposes only</a:t>
            </a:r>
            <a:endParaRPr kumimoji="0" lang="en-US" altLang="ja-JP"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364" name="Google Shape;364;p10"/>
          <p:cNvSpPr txBox="1"/>
          <p:nvPr/>
        </p:nvSpPr>
        <p:spPr>
          <a:xfrm>
            <a:off x="1009137" y="7124795"/>
            <a:ext cx="7051200" cy="24848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dirty="0">
                <a:solidFill>
                  <a:schemeClr val="dk1"/>
                </a:solidFill>
                <a:latin typeface="Arial"/>
                <a:ea typeface="Arial"/>
                <a:cs typeface="Arial"/>
                <a:sym typeface="Arial"/>
              </a:rPr>
              <a:t>* Routes: JAL website, number of routes (March 2023)/countries and regions served by the JAL Group (March 2023) Includes code sharing flights (excluding ZIPAIR)</a:t>
            </a:r>
            <a:endParaRPr dirty="0"/>
          </a:p>
        </p:txBody>
      </p:sp>
      <p:sp>
        <p:nvSpPr>
          <p:cNvPr id="366" name="Google Shape;366;p1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7</a:t>
            </a:fld>
            <a:endParaRPr dirty="0">
              <a:latin typeface="Arial"/>
              <a:ea typeface="Arial"/>
              <a:cs typeface="Arial"/>
              <a:sym typeface="Arial"/>
            </a:endParaRPr>
          </a:p>
        </p:txBody>
      </p:sp>
      <p:sp>
        <p:nvSpPr>
          <p:cNvPr id="368" name="Google Shape;368;p10"/>
          <p:cNvSpPr txBox="1"/>
          <p:nvPr/>
        </p:nvSpPr>
        <p:spPr>
          <a:xfrm>
            <a:off x="3428017" y="6174760"/>
            <a:ext cx="1313648" cy="324576"/>
          </a:xfrm>
          <a:prstGeom prst="rect">
            <a:avLst/>
          </a:prstGeom>
          <a:noFill/>
          <a:ln>
            <a:noFill/>
          </a:ln>
        </p:spPr>
        <p:txBody>
          <a:bodyPr spcFirstLastPara="1" wrap="square" lIns="91425" tIns="45700" rIns="91425" bIns="45700" anchor="t" anchorCtr="0">
            <a:spAutoFit/>
          </a:bodyPr>
          <a:lstStyle/>
          <a:p>
            <a:pPr marL="76200" marR="0" lvl="0" indent="-76200" algn="l" rtl="0">
              <a:lnSpc>
                <a:spcPct val="110000"/>
              </a:lnSpc>
              <a:spcBef>
                <a:spcPts val="0"/>
              </a:spcBef>
              <a:spcAft>
                <a:spcPts val="0"/>
              </a:spcAft>
              <a:buNone/>
            </a:pPr>
            <a:r>
              <a:rPr lang="en-US" sz="700">
                <a:solidFill>
                  <a:schemeClr val="dk1"/>
                </a:solidFill>
                <a:latin typeface="Arial"/>
                <a:ea typeface="Arial"/>
                <a:cs typeface="Arial"/>
                <a:sym typeface="Arial"/>
              </a:rPr>
              <a:t>*	The map is for illustrative purposes only</a:t>
            </a:r>
            <a:endParaRPr/>
          </a:p>
        </p:txBody>
      </p:sp>
      <p:sp>
        <p:nvSpPr>
          <p:cNvPr id="3" name="テキスト ボックス 2">
            <a:extLst>
              <a:ext uri="{FF2B5EF4-FFF2-40B4-BE49-F238E27FC236}">
                <a16:creationId xmlns:a16="http://schemas.microsoft.com/office/drawing/2014/main" id="{685BF849-E0F5-AC89-F6E6-84442D9CD6DB}"/>
              </a:ext>
            </a:extLst>
          </p:cNvPr>
          <p:cNvSpPr txBox="1"/>
          <p:nvPr/>
        </p:nvSpPr>
        <p:spPr>
          <a:xfrm>
            <a:off x="7755080" y="6640093"/>
            <a:ext cx="1723549" cy="230832"/>
          </a:xfrm>
          <a:prstGeom prst="rect">
            <a:avLst/>
          </a:prstGeom>
          <a:noFill/>
        </p:spPr>
        <p:txBody>
          <a:bodyPr wrap="none" rtlCol="0">
            <a:spAutoFit/>
          </a:bodyPr>
          <a:lstStyle/>
          <a:p>
            <a:r>
              <a:rPr kumimoji="1" lang="en-US" altLang="ja-JP" sz="900" dirty="0"/>
              <a:t>New design in February 2024!</a:t>
            </a:r>
            <a:endParaRPr kumimoji="1" lang="ja-JP" altLang="en-US" sz="900" dirty="0"/>
          </a:p>
        </p:txBody>
      </p:sp>
      <p:pic>
        <p:nvPicPr>
          <p:cNvPr id="5" name="図 4">
            <a:extLst>
              <a:ext uri="{FF2B5EF4-FFF2-40B4-BE49-F238E27FC236}">
                <a16:creationId xmlns:a16="http://schemas.microsoft.com/office/drawing/2014/main" id="{092640ED-A991-9A60-97F2-48D179E4CD0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834347" y="6184624"/>
            <a:ext cx="636433" cy="401660"/>
          </a:xfrm>
          <a:prstGeom prst="rect">
            <a:avLst/>
          </a:prstGeom>
        </p:spPr>
      </p:pic>
      <p:pic>
        <p:nvPicPr>
          <p:cNvPr id="7" name="図 6">
            <a:extLst>
              <a:ext uri="{FF2B5EF4-FFF2-40B4-BE49-F238E27FC236}">
                <a16:creationId xmlns:a16="http://schemas.microsoft.com/office/drawing/2014/main" id="{8261B3A3-2B68-4425-BCD8-B9ECF7FE4E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520978" y="6182684"/>
            <a:ext cx="636433" cy="4016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aphicFrame>
        <p:nvGraphicFramePr>
          <p:cNvPr id="264" name="Google Shape;264;p7"/>
          <p:cNvGraphicFramePr/>
          <p:nvPr/>
        </p:nvGraphicFramePr>
        <p:xfrm>
          <a:off x="393903" y="4568759"/>
          <a:ext cx="2289118" cy="15260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5" name="Google Shape;265;p7"/>
          <p:cNvGraphicFramePr/>
          <p:nvPr/>
        </p:nvGraphicFramePr>
        <p:xfrm>
          <a:off x="1754806" y="4568759"/>
          <a:ext cx="2289118" cy="15260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6" name="Google Shape;266;p7"/>
          <p:cNvGraphicFramePr/>
          <p:nvPr/>
        </p:nvGraphicFramePr>
        <p:xfrm>
          <a:off x="6977237" y="1851756"/>
          <a:ext cx="1781025" cy="15160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7" name="Google Shape;267;p7"/>
          <p:cNvGraphicFramePr/>
          <p:nvPr/>
        </p:nvGraphicFramePr>
        <p:xfrm>
          <a:off x="8314374" y="1855642"/>
          <a:ext cx="1824045" cy="151214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8" name="Google Shape;268;p7"/>
          <p:cNvGraphicFramePr/>
          <p:nvPr/>
        </p:nvGraphicFramePr>
        <p:xfrm>
          <a:off x="3532942" y="4575328"/>
          <a:ext cx="2278800" cy="1519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69" name="Google Shape;269;p7"/>
          <p:cNvGraphicFramePr/>
          <p:nvPr/>
        </p:nvGraphicFramePr>
        <p:xfrm>
          <a:off x="4893454" y="4575328"/>
          <a:ext cx="2278800" cy="1519200"/>
        </p:xfrm>
        <a:graphic>
          <a:graphicData uri="http://schemas.openxmlformats.org/drawingml/2006/chart">
            <c:chart xmlns:c="http://schemas.openxmlformats.org/drawingml/2006/chart" xmlns:r="http://schemas.openxmlformats.org/officeDocument/2006/relationships" r:id="rId8"/>
          </a:graphicData>
        </a:graphic>
      </p:graphicFrame>
      <p:pic>
        <p:nvPicPr>
          <p:cNvPr id="270" name="Google Shape;270;p7"/>
          <p:cNvPicPr preferRelativeResize="0"/>
          <p:nvPr/>
        </p:nvPicPr>
        <p:blipFill rotWithShape="1">
          <a:blip r:embed="rId9">
            <a:alphaModFix amt="62000"/>
          </a:blip>
          <a:srcRect/>
          <a:stretch/>
        </p:blipFill>
        <p:spPr>
          <a:xfrm>
            <a:off x="2474090" y="5108757"/>
            <a:ext cx="825541" cy="452342"/>
          </a:xfrm>
          <a:prstGeom prst="rect">
            <a:avLst/>
          </a:prstGeom>
          <a:noFill/>
          <a:ln>
            <a:noFill/>
          </a:ln>
        </p:spPr>
      </p:pic>
      <p:sp>
        <p:nvSpPr>
          <p:cNvPr id="271" name="Google Shape;271;p7"/>
          <p:cNvSpPr txBox="1"/>
          <p:nvPr/>
        </p:nvSpPr>
        <p:spPr>
          <a:xfrm>
            <a:off x="2460166" y="5200340"/>
            <a:ext cx="888592" cy="45788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900" b="0" i="0" u="none" strike="noStrike" cap="none">
                <a:solidFill>
                  <a:schemeClr val="dk1"/>
                </a:solidFill>
                <a:latin typeface="Arial"/>
                <a:ea typeface="Arial"/>
                <a:cs typeface="Arial"/>
                <a:sym typeface="Arial"/>
              </a:rPr>
              <a:t>International flights</a:t>
            </a:r>
            <a:endParaRPr/>
          </a:p>
        </p:txBody>
      </p:sp>
      <p:sp>
        <p:nvSpPr>
          <p:cNvPr id="272" name="Google Shape;272;p7"/>
          <p:cNvSpPr txBox="1"/>
          <p:nvPr/>
        </p:nvSpPr>
        <p:spPr>
          <a:xfrm>
            <a:off x="885148" y="5852564"/>
            <a:ext cx="609201" cy="203582"/>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50" b="0" i="0" u="none" strike="noStrike" cap="none">
                <a:solidFill>
                  <a:schemeClr val="dk1"/>
                </a:solidFill>
                <a:latin typeface="Arial"/>
                <a:ea typeface="Arial"/>
                <a:cs typeface="Arial"/>
                <a:sym typeface="Arial"/>
              </a:rPr>
              <a:t>Civil servant</a:t>
            </a:r>
            <a:endParaRPr/>
          </a:p>
        </p:txBody>
      </p:sp>
      <p:sp>
        <p:nvSpPr>
          <p:cNvPr id="273" name="Google Shape;273;p7"/>
          <p:cNvSpPr txBox="1"/>
          <p:nvPr/>
        </p:nvSpPr>
        <p:spPr>
          <a:xfrm>
            <a:off x="398880" y="5701949"/>
            <a:ext cx="77974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chemeClr val="dk1"/>
                </a:solidFill>
                <a:latin typeface="Arial"/>
                <a:ea typeface="Arial"/>
                <a:cs typeface="Arial"/>
                <a:sym typeface="Arial"/>
              </a:rPr>
              <a:t>Manager/executive</a:t>
            </a:r>
            <a:endParaRPr/>
          </a:p>
        </p:txBody>
      </p:sp>
      <p:graphicFrame>
        <p:nvGraphicFramePr>
          <p:cNvPr id="274" name="Google Shape;274;p7"/>
          <p:cNvGraphicFramePr/>
          <p:nvPr/>
        </p:nvGraphicFramePr>
        <p:xfrm>
          <a:off x="3528780" y="1851991"/>
          <a:ext cx="2278800" cy="15192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75" name="Google Shape;275;p7"/>
          <p:cNvGraphicFramePr/>
          <p:nvPr/>
        </p:nvGraphicFramePr>
        <p:xfrm>
          <a:off x="5247089" y="1851991"/>
          <a:ext cx="1579162" cy="15192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76" name="Google Shape;276;p7"/>
          <p:cNvGraphicFramePr/>
          <p:nvPr/>
        </p:nvGraphicFramePr>
        <p:xfrm>
          <a:off x="403446" y="1851991"/>
          <a:ext cx="2270347" cy="15162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77" name="Google Shape;277;p7"/>
          <p:cNvGraphicFramePr/>
          <p:nvPr/>
        </p:nvGraphicFramePr>
        <p:xfrm>
          <a:off x="1765061" y="1851991"/>
          <a:ext cx="2278803" cy="1519200"/>
        </p:xfrm>
        <a:graphic>
          <a:graphicData uri="http://schemas.openxmlformats.org/drawingml/2006/chart">
            <c:chart xmlns:c="http://schemas.openxmlformats.org/drawingml/2006/chart" xmlns:r="http://schemas.openxmlformats.org/officeDocument/2006/relationships" r:id="rId13"/>
          </a:graphicData>
        </a:graphic>
      </p:graphicFrame>
      <p:sp>
        <p:nvSpPr>
          <p:cNvPr id="278" name="Google Shape;278;p7"/>
          <p:cNvSpPr/>
          <p:nvPr/>
        </p:nvSpPr>
        <p:spPr>
          <a:xfrm>
            <a:off x="118470" y="99760"/>
            <a:ext cx="263236" cy="998995"/>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9" name="Google Shape;279;p7"/>
          <p:cNvSpPr txBox="1"/>
          <p:nvPr/>
        </p:nvSpPr>
        <p:spPr>
          <a:xfrm rot="5400000">
            <a:off x="-669740" y="936001"/>
            <a:ext cx="1897373"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b="0" i="0" u="none" strike="noStrike" cap="none" dirty="0">
                <a:solidFill>
                  <a:schemeClr val="lt1"/>
                </a:solidFill>
                <a:latin typeface="Arial"/>
                <a:ea typeface="Arial"/>
                <a:cs typeface="Arial"/>
                <a:sym typeface="Arial"/>
              </a:rPr>
              <a:t>User profiles</a:t>
            </a:r>
            <a:endParaRPr dirty="0"/>
          </a:p>
        </p:txBody>
      </p:sp>
      <p:sp>
        <p:nvSpPr>
          <p:cNvPr id="280" name="Google Shape;280;p7"/>
          <p:cNvSpPr txBox="1"/>
          <p:nvPr/>
        </p:nvSpPr>
        <p:spPr>
          <a:xfrm>
            <a:off x="1099605" y="881467"/>
            <a:ext cx="6537880" cy="45640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i="0" u="none" strike="noStrike" cap="none">
                <a:solidFill>
                  <a:schemeClr val="dk1"/>
                </a:solidFill>
                <a:latin typeface="Arial"/>
                <a:ea typeface="Arial"/>
                <a:cs typeface="Arial"/>
                <a:sym typeface="Arial"/>
              </a:rPr>
              <a:t>JAL Group (excluding ZIPAIR) user profiles</a:t>
            </a:r>
            <a:endParaRPr/>
          </a:p>
        </p:txBody>
      </p:sp>
      <p:sp>
        <p:nvSpPr>
          <p:cNvPr id="281" name="Google Shape;281;p7"/>
          <p:cNvSpPr txBox="1"/>
          <p:nvPr/>
        </p:nvSpPr>
        <p:spPr>
          <a:xfrm>
            <a:off x="1099605" y="642211"/>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b="0" i="0" u="none" strike="noStrike" cap="none">
                <a:solidFill>
                  <a:srgbClr val="CB0003"/>
                </a:solidFill>
                <a:latin typeface="Arial"/>
                <a:ea typeface="Arial"/>
                <a:cs typeface="Arial"/>
                <a:sym typeface="Arial"/>
              </a:rPr>
              <a:t>JAL User Profiles</a:t>
            </a:r>
            <a:endParaRPr/>
          </a:p>
        </p:txBody>
      </p:sp>
      <p:sp>
        <p:nvSpPr>
          <p:cNvPr id="282" name="Google Shape;282;p7"/>
          <p:cNvSpPr txBox="1"/>
          <p:nvPr/>
        </p:nvSpPr>
        <p:spPr>
          <a:xfrm>
            <a:off x="4942084" y="7124795"/>
            <a:ext cx="5398119"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 From JAL's own survey in 2022 (Survey participants were limited to Japanese nationals aged 20-69, mainly JMB members)  </a:t>
            </a:r>
            <a:endParaRPr/>
          </a:p>
        </p:txBody>
      </p:sp>
      <p:sp>
        <p:nvSpPr>
          <p:cNvPr id="283" name="Google Shape;283;p7"/>
          <p:cNvSpPr txBox="1"/>
          <p:nvPr/>
        </p:nvSpPr>
        <p:spPr>
          <a:xfrm>
            <a:off x="587403" y="3445270"/>
            <a:ext cx="2975383" cy="39087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Passengers on both domestic and international flights are 70% male and 30% female</a:t>
            </a:r>
            <a:endParaRPr/>
          </a:p>
        </p:txBody>
      </p:sp>
      <p:sp>
        <p:nvSpPr>
          <p:cNvPr id="284" name="Google Shape;284;p7"/>
          <p:cNvSpPr txBox="1"/>
          <p:nvPr/>
        </p:nvSpPr>
        <p:spPr>
          <a:xfrm>
            <a:off x="3910274" y="3445506"/>
            <a:ext cx="2881486" cy="54322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Passengers on both domestic and international flights are mainly in their 40s to 60s, the leading generations in terms of consumer spending</a:t>
            </a:r>
            <a:endParaRPr/>
          </a:p>
        </p:txBody>
      </p:sp>
      <p:sp>
        <p:nvSpPr>
          <p:cNvPr id="285" name="Google Shape;285;p7"/>
          <p:cNvSpPr txBox="1"/>
          <p:nvPr/>
        </p:nvSpPr>
        <p:spPr>
          <a:xfrm>
            <a:off x="7133760" y="3439661"/>
            <a:ext cx="2570681" cy="54322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More than 20% of passengers on both domestic and international flights have incomes of 10 million yen or more</a:t>
            </a:r>
            <a:endParaRPr/>
          </a:p>
        </p:txBody>
      </p:sp>
      <p:sp>
        <p:nvSpPr>
          <p:cNvPr id="286" name="Google Shape;286;p7"/>
          <p:cNvSpPr txBox="1"/>
          <p:nvPr/>
        </p:nvSpPr>
        <p:spPr>
          <a:xfrm>
            <a:off x="3114966" y="1857041"/>
            <a:ext cx="6495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Male</a:t>
            </a:r>
            <a:endParaRPr/>
          </a:p>
        </p:txBody>
      </p:sp>
      <p:sp>
        <p:nvSpPr>
          <p:cNvPr id="287" name="Google Shape;287;p7"/>
          <p:cNvSpPr txBox="1"/>
          <p:nvPr/>
        </p:nvSpPr>
        <p:spPr>
          <a:xfrm>
            <a:off x="1645679" y="1824685"/>
            <a:ext cx="75975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Male</a:t>
            </a:r>
            <a:endParaRPr/>
          </a:p>
        </p:txBody>
      </p:sp>
      <p:sp>
        <p:nvSpPr>
          <p:cNvPr id="288" name="Google Shape;288;p7"/>
          <p:cNvSpPr txBox="1"/>
          <p:nvPr/>
        </p:nvSpPr>
        <p:spPr>
          <a:xfrm>
            <a:off x="2000514" y="2037618"/>
            <a:ext cx="625254"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Female</a:t>
            </a:r>
            <a:endParaRPr/>
          </a:p>
        </p:txBody>
      </p:sp>
      <p:sp>
        <p:nvSpPr>
          <p:cNvPr id="289" name="Google Shape;289;p7"/>
          <p:cNvSpPr txBox="1"/>
          <p:nvPr/>
        </p:nvSpPr>
        <p:spPr>
          <a:xfrm>
            <a:off x="587474" y="2063270"/>
            <a:ext cx="554975"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Female</a:t>
            </a:r>
            <a:endParaRPr/>
          </a:p>
        </p:txBody>
      </p:sp>
      <p:sp>
        <p:nvSpPr>
          <p:cNvPr id="290" name="Google Shape;290;p7"/>
          <p:cNvSpPr txBox="1"/>
          <p:nvPr/>
        </p:nvSpPr>
        <p:spPr>
          <a:xfrm>
            <a:off x="985629" y="1525773"/>
            <a:ext cx="76917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Gender ratio</a:t>
            </a:r>
            <a:endParaRPr/>
          </a:p>
        </p:txBody>
      </p:sp>
      <p:sp>
        <p:nvSpPr>
          <p:cNvPr id="291" name="Google Shape;291;p7"/>
          <p:cNvSpPr txBox="1"/>
          <p:nvPr/>
        </p:nvSpPr>
        <p:spPr>
          <a:xfrm>
            <a:off x="4077001" y="1525773"/>
            <a:ext cx="981186"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Age composition</a:t>
            </a:r>
            <a:endParaRPr/>
          </a:p>
        </p:txBody>
      </p:sp>
      <p:sp>
        <p:nvSpPr>
          <p:cNvPr id="292" name="Google Shape;292;p7"/>
          <p:cNvSpPr txBox="1"/>
          <p:nvPr/>
        </p:nvSpPr>
        <p:spPr>
          <a:xfrm>
            <a:off x="4618987" y="1785710"/>
            <a:ext cx="46131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20s</a:t>
            </a:r>
            <a:endParaRPr/>
          </a:p>
        </p:txBody>
      </p:sp>
      <p:sp>
        <p:nvSpPr>
          <p:cNvPr id="293" name="Google Shape;293;p7"/>
          <p:cNvSpPr txBox="1"/>
          <p:nvPr/>
        </p:nvSpPr>
        <p:spPr>
          <a:xfrm>
            <a:off x="4988102" y="1913290"/>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30s</a:t>
            </a:r>
            <a:endParaRPr/>
          </a:p>
        </p:txBody>
      </p:sp>
      <p:sp>
        <p:nvSpPr>
          <p:cNvPr id="294" name="Google Shape;294;p7"/>
          <p:cNvSpPr txBox="1"/>
          <p:nvPr/>
        </p:nvSpPr>
        <p:spPr>
          <a:xfrm>
            <a:off x="5107529" y="2853978"/>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40s</a:t>
            </a:r>
            <a:endParaRPr/>
          </a:p>
        </p:txBody>
      </p:sp>
      <p:sp>
        <p:nvSpPr>
          <p:cNvPr id="295" name="Google Shape;295;p7"/>
          <p:cNvSpPr txBox="1"/>
          <p:nvPr/>
        </p:nvSpPr>
        <p:spPr>
          <a:xfrm>
            <a:off x="3937810" y="3008109"/>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50s</a:t>
            </a:r>
            <a:endParaRPr/>
          </a:p>
        </p:txBody>
      </p:sp>
      <p:sp>
        <p:nvSpPr>
          <p:cNvPr id="296" name="Google Shape;296;p7"/>
          <p:cNvSpPr txBox="1"/>
          <p:nvPr/>
        </p:nvSpPr>
        <p:spPr>
          <a:xfrm>
            <a:off x="3935210" y="1937564"/>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60s</a:t>
            </a:r>
            <a:endParaRPr/>
          </a:p>
        </p:txBody>
      </p:sp>
      <p:sp>
        <p:nvSpPr>
          <p:cNvPr id="297" name="Google Shape;297;p7"/>
          <p:cNvSpPr txBox="1"/>
          <p:nvPr/>
        </p:nvSpPr>
        <p:spPr>
          <a:xfrm>
            <a:off x="6006430" y="1760408"/>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20s</a:t>
            </a:r>
            <a:endParaRPr/>
          </a:p>
        </p:txBody>
      </p:sp>
      <p:sp>
        <p:nvSpPr>
          <p:cNvPr id="298" name="Google Shape;298;p7"/>
          <p:cNvSpPr txBox="1"/>
          <p:nvPr/>
        </p:nvSpPr>
        <p:spPr>
          <a:xfrm>
            <a:off x="6314964" y="1899190"/>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30s</a:t>
            </a:r>
            <a:endParaRPr/>
          </a:p>
        </p:txBody>
      </p:sp>
      <p:sp>
        <p:nvSpPr>
          <p:cNvPr id="299" name="Google Shape;299;p7"/>
          <p:cNvSpPr txBox="1"/>
          <p:nvPr/>
        </p:nvSpPr>
        <p:spPr>
          <a:xfrm>
            <a:off x="6561036" y="2789506"/>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40s</a:t>
            </a:r>
            <a:endParaRPr/>
          </a:p>
        </p:txBody>
      </p:sp>
      <p:sp>
        <p:nvSpPr>
          <p:cNvPr id="300" name="Google Shape;300;p7"/>
          <p:cNvSpPr txBox="1"/>
          <p:nvPr/>
        </p:nvSpPr>
        <p:spPr>
          <a:xfrm>
            <a:off x="5415046" y="3040042"/>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50s</a:t>
            </a:r>
            <a:endParaRPr/>
          </a:p>
        </p:txBody>
      </p:sp>
      <p:sp>
        <p:nvSpPr>
          <p:cNvPr id="301" name="Google Shape;301;p7"/>
          <p:cNvSpPr txBox="1"/>
          <p:nvPr/>
        </p:nvSpPr>
        <p:spPr>
          <a:xfrm>
            <a:off x="5356704" y="1905398"/>
            <a:ext cx="544757"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60s</a:t>
            </a:r>
            <a:endParaRPr/>
          </a:p>
        </p:txBody>
      </p:sp>
      <p:sp>
        <p:nvSpPr>
          <p:cNvPr id="302" name="Google Shape;302;p7"/>
          <p:cNvSpPr txBox="1"/>
          <p:nvPr/>
        </p:nvSpPr>
        <p:spPr>
          <a:xfrm>
            <a:off x="7835414" y="1843662"/>
            <a:ext cx="799785" cy="324576"/>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None/>
            </a:pPr>
            <a:r>
              <a:rPr lang="en-US" sz="700" b="0" i="0" u="none" strike="noStrike" cap="none">
                <a:solidFill>
                  <a:schemeClr val="dk1"/>
                </a:solidFill>
                <a:latin typeface="Arial"/>
                <a:ea typeface="Arial"/>
                <a:cs typeface="Arial"/>
                <a:sym typeface="Arial"/>
              </a:rPr>
              <a:t>10 million yen or more</a:t>
            </a:r>
            <a:endParaRPr/>
          </a:p>
        </p:txBody>
      </p:sp>
      <p:sp>
        <p:nvSpPr>
          <p:cNvPr id="303" name="Google Shape;303;p7"/>
          <p:cNvSpPr txBox="1"/>
          <p:nvPr/>
        </p:nvSpPr>
        <p:spPr>
          <a:xfrm>
            <a:off x="7005577" y="3154358"/>
            <a:ext cx="1204718"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Less than 10 million yen</a:t>
            </a:r>
            <a:endParaRPr/>
          </a:p>
        </p:txBody>
      </p:sp>
      <p:sp>
        <p:nvSpPr>
          <p:cNvPr id="304" name="Google Shape;304;p7"/>
          <p:cNvSpPr txBox="1"/>
          <p:nvPr/>
        </p:nvSpPr>
        <p:spPr>
          <a:xfrm>
            <a:off x="9300705" y="1850177"/>
            <a:ext cx="1096142"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10 million yen or more</a:t>
            </a:r>
            <a:endParaRPr/>
          </a:p>
        </p:txBody>
      </p:sp>
      <p:sp>
        <p:nvSpPr>
          <p:cNvPr id="305" name="Google Shape;305;p7"/>
          <p:cNvSpPr txBox="1"/>
          <p:nvPr/>
        </p:nvSpPr>
        <p:spPr>
          <a:xfrm>
            <a:off x="8318396" y="3146496"/>
            <a:ext cx="1298974"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Less than 10 million yen</a:t>
            </a:r>
            <a:endParaRPr/>
          </a:p>
        </p:txBody>
      </p:sp>
      <p:sp>
        <p:nvSpPr>
          <p:cNvPr id="306" name="Google Shape;306;p7"/>
          <p:cNvSpPr txBox="1"/>
          <p:nvPr/>
        </p:nvSpPr>
        <p:spPr>
          <a:xfrm>
            <a:off x="7121142" y="1525773"/>
            <a:ext cx="1140869"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Household income</a:t>
            </a:r>
            <a:endParaRPr/>
          </a:p>
        </p:txBody>
      </p:sp>
      <p:sp>
        <p:nvSpPr>
          <p:cNvPr id="307" name="Google Shape;307;p7"/>
          <p:cNvSpPr txBox="1"/>
          <p:nvPr/>
        </p:nvSpPr>
        <p:spPr>
          <a:xfrm>
            <a:off x="985629" y="4249110"/>
            <a:ext cx="769175"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Profession</a:t>
            </a:r>
            <a:endParaRPr/>
          </a:p>
        </p:txBody>
      </p:sp>
      <p:sp>
        <p:nvSpPr>
          <p:cNvPr id="308" name="Google Shape;308;p7"/>
          <p:cNvSpPr txBox="1"/>
          <p:nvPr/>
        </p:nvSpPr>
        <p:spPr>
          <a:xfrm>
            <a:off x="3932396" y="4249110"/>
            <a:ext cx="981186"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Purpose of use</a:t>
            </a:r>
            <a:endParaRPr/>
          </a:p>
        </p:txBody>
      </p:sp>
      <p:sp>
        <p:nvSpPr>
          <p:cNvPr id="309" name="Google Shape;309;p7"/>
          <p:cNvSpPr txBox="1"/>
          <p:nvPr/>
        </p:nvSpPr>
        <p:spPr>
          <a:xfrm>
            <a:off x="1730497" y="4498586"/>
            <a:ext cx="742763" cy="32457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700" b="0" i="0" u="none" strike="noStrike" cap="none">
                <a:solidFill>
                  <a:schemeClr val="dk1"/>
                </a:solidFill>
                <a:latin typeface="Arial"/>
                <a:ea typeface="Arial"/>
                <a:cs typeface="Arial"/>
                <a:sym typeface="Arial"/>
              </a:rPr>
              <a:t>Company employee</a:t>
            </a:r>
            <a:endParaRPr/>
          </a:p>
        </p:txBody>
      </p:sp>
      <p:sp>
        <p:nvSpPr>
          <p:cNvPr id="310" name="Google Shape;310;p7"/>
          <p:cNvSpPr txBox="1"/>
          <p:nvPr/>
        </p:nvSpPr>
        <p:spPr>
          <a:xfrm>
            <a:off x="3153343" y="4535217"/>
            <a:ext cx="612347" cy="32457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700" b="0" i="0" u="none" strike="noStrike" cap="none">
                <a:solidFill>
                  <a:schemeClr val="dk1"/>
                </a:solidFill>
                <a:latin typeface="Arial"/>
                <a:ea typeface="Arial"/>
                <a:cs typeface="Arial"/>
                <a:sym typeface="Arial"/>
              </a:rPr>
              <a:t>Company employee</a:t>
            </a:r>
            <a:endParaRPr/>
          </a:p>
        </p:txBody>
      </p:sp>
      <p:sp>
        <p:nvSpPr>
          <p:cNvPr id="311" name="Google Shape;311;p7"/>
          <p:cNvSpPr txBox="1"/>
          <p:nvPr/>
        </p:nvSpPr>
        <p:spPr>
          <a:xfrm>
            <a:off x="2061675" y="5771778"/>
            <a:ext cx="601610" cy="203582"/>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50" b="0" i="0" u="none" strike="noStrike" cap="none">
                <a:solidFill>
                  <a:schemeClr val="dk1"/>
                </a:solidFill>
                <a:latin typeface="Arial"/>
                <a:ea typeface="Arial"/>
                <a:cs typeface="Arial"/>
                <a:sym typeface="Arial"/>
              </a:rPr>
              <a:t>Civil servant</a:t>
            </a:r>
            <a:endParaRPr/>
          </a:p>
        </p:txBody>
      </p:sp>
      <p:sp>
        <p:nvSpPr>
          <p:cNvPr id="312" name="Google Shape;312;p7"/>
          <p:cNvSpPr txBox="1"/>
          <p:nvPr/>
        </p:nvSpPr>
        <p:spPr>
          <a:xfrm>
            <a:off x="6315927" y="4659603"/>
            <a:ext cx="553558"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Business</a:t>
            </a:r>
            <a:endParaRPr/>
          </a:p>
        </p:txBody>
      </p:sp>
      <p:sp>
        <p:nvSpPr>
          <p:cNvPr id="313" name="Google Shape;313;p7"/>
          <p:cNvSpPr txBox="1"/>
          <p:nvPr/>
        </p:nvSpPr>
        <p:spPr>
          <a:xfrm>
            <a:off x="5705069" y="5896799"/>
            <a:ext cx="553558"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Tourism</a:t>
            </a:r>
            <a:endParaRPr/>
          </a:p>
        </p:txBody>
      </p:sp>
      <p:sp>
        <p:nvSpPr>
          <p:cNvPr id="314" name="Google Shape;314;p7"/>
          <p:cNvSpPr txBox="1"/>
          <p:nvPr/>
        </p:nvSpPr>
        <p:spPr>
          <a:xfrm>
            <a:off x="4768258" y="5892829"/>
            <a:ext cx="553558"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Tourism</a:t>
            </a:r>
            <a:endParaRPr/>
          </a:p>
        </p:txBody>
      </p:sp>
      <p:sp>
        <p:nvSpPr>
          <p:cNvPr id="315" name="Google Shape;315;p7"/>
          <p:cNvSpPr txBox="1"/>
          <p:nvPr/>
        </p:nvSpPr>
        <p:spPr>
          <a:xfrm>
            <a:off x="4792245" y="4587494"/>
            <a:ext cx="553558" cy="23391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700" b="0" i="0" u="none" strike="noStrike" cap="none">
                <a:solidFill>
                  <a:schemeClr val="dk1"/>
                </a:solidFill>
                <a:latin typeface="Arial"/>
                <a:ea typeface="Arial"/>
                <a:cs typeface="Arial"/>
                <a:sym typeface="Arial"/>
              </a:rPr>
              <a:t>Business</a:t>
            </a:r>
            <a:endParaRPr/>
          </a:p>
        </p:txBody>
      </p:sp>
      <p:sp>
        <p:nvSpPr>
          <p:cNvPr id="316" name="Google Shape;316;p7"/>
          <p:cNvSpPr txBox="1"/>
          <p:nvPr/>
        </p:nvSpPr>
        <p:spPr>
          <a:xfrm>
            <a:off x="3751731" y="4527698"/>
            <a:ext cx="890233" cy="359778"/>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600" b="0" i="0" u="none" strike="noStrike" cap="none">
                <a:solidFill>
                  <a:schemeClr val="dk1"/>
                </a:solidFill>
                <a:latin typeface="Arial"/>
                <a:ea typeface="Arial"/>
                <a:cs typeface="Arial"/>
                <a:sym typeface="Arial"/>
              </a:rPr>
              <a:t>Other</a:t>
            </a:r>
            <a:endParaRPr/>
          </a:p>
          <a:p>
            <a:pPr marL="0" marR="0" lvl="0" indent="0" algn="l" rtl="0">
              <a:lnSpc>
                <a:spcPct val="110000"/>
              </a:lnSpc>
              <a:spcBef>
                <a:spcPts val="0"/>
              </a:spcBef>
              <a:spcAft>
                <a:spcPts val="0"/>
              </a:spcAft>
              <a:buNone/>
            </a:pPr>
            <a:r>
              <a:rPr lang="en-US" sz="500" b="0" i="0" u="none" strike="noStrike" cap="none">
                <a:solidFill>
                  <a:schemeClr val="dk1"/>
                </a:solidFill>
                <a:latin typeface="Arial"/>
                <a:ea typeface="Arial"/>
                <a:cs typeface="Arial"/>
                <a:sym typeface="Arial"/>
              </a:rPr>
              <a:t>(ceremonial occasions/</a:t>
            </a:r>
            <a:endParaRPr/>
          </a:p>
          <a:p>
            <a:pPr marL="0" marR="0" lvl="0" indent="0" algn="l" rtl="0">
              <a:lnSpc>
                <a:spcPct val="110000"/>
              </a:lnSpc>
              <a:spcBef>
                <a:spcPts val="0"/>
              </a:spcBef>
              <a:spcAft>
                <a:spcPts val="0"/>
              </a:spcAft>
              <a:buNone/>
            </a:pPr>
            <a:r>
              <a:rPr lang="en-US" sz="500" b="0" i="0" u="none" strike="noStrike" cap="none">
                <a:solidFill>
                  <a:schemeClr val="dk1"/>
                </a:solidFill>
                <a:latin typeface="Arial"/>
                <a:ea typeface="Arial"/>
                <a:cs typeface="Arial"/>
                <a:sym typeface="Arial"/>
              </a:rPr>
              <a:t>visiting family)</a:t>
            </a:r>
            <a:endParaRPr/>
          </a:p>
        </p:txBody>
      </p:sp>
      <p:sp>
        <p:nvSpPr>
          <p:cNvPr id="317" name="Google Shape;317;p7"/>
          <p:cNvSpPr txBox="1"/>
          <p:nvPr/>
        </p:nvSpPr>
        <p:spPr>
          <a:xfrm>
            <a:off x="979854" y="6225245"/>
            <a:ext cx="2456200" cy="695575"/>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Use by all occupations,</a:t>
            </a:r>
            <a:endParaRPr/>
          </a:p>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including company employees, civil servants, executives, self-employed, housewives (husbands), and students</a:t>
            </a:r>
            <a:endParaRPr/>
          </a:p>
        </p:txBody>
      </p:sp>
      <p:sp>
        <p:nvSpPr>
          <p:cNvPr id="318" name="Google Shape;318;p7"/>
          <p:cNvSpPr txBox="1"/>
          <p:nvPr/>
        </p:nvSpPr>
        <p:spPr>
          <a:xfrm>
            <a:off x="3878999" y="6225245"/>
            <a:ext cx="2879751" cy="39087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Business 30%, tourism 50% on domestic flights</a:t>
            </a:r>
            <a:endParaRPr/>
          </a:p>
          <a:p>
            <a:pPr marL="0" marR="0" lvl="0" indent="0" algn="ctr" rtl="0">
              <a:lnSpc>
                <a:spcPct val="110000"/>
              </a:lnSpc>
              <a:spcBef>
                <a:spcPts val="0"/>
              </a:spcBef>
              <a:spcAft>
                <a:spcPts val="0"/>
              </a:spcAft>
              <a:buNone/>
            </a:pPr>
            <a:r>
              <a:rPr lang="en-US" sz="900" b="0" i="0" u="none" strike="noStrike" cap="none">
                <a:solidFill>
                  <a:schemeClr val="dk1"/>
                </a:solidFill>
                <a:latin typeface="Arial"/>
                <a:ea typeface="Arial"/>
                <a:cs typeface="Arial"/>
                <a:sym typeface="Arial"/>
              </a:rPr>
              <a:t>Business 20%, tourism 70% on international flights</a:t>
            </a:r>
            <a:endParaRPr/>
          </a:p>
        </p:txBody>
      </p:sp>
      <p:pic>
        <p:nvPicPr>
          <p:cNvPr id="319" name="Google Shape;319;p7"/>
          <p:cNvPicPr preferRelativeResize="0"/>
          <p:nvPr/>
        </p:nvPicPr>
        <p:blipFill rotWithShape="1">
          <a:blip r:embed="rId14">
            <a:alphaModFix amt="78000"/>
          </a:blip>
          <a:srcRect/>
          <a:stretch/>
        </p:blipFill>
        <p:spPr>
          <a:xfrm>
            <a:off x="1139757" y="2159022"/>
            <a:ext cx="799785" cy="799785"/>
          </a:xfrm>
          <a:prstGeom prst="rect">
            <a:avLst/>
          </a:prstGeom>
          <a:noFill/>
          <a:ln>
            <a:noFill/>
          </a:ln>
        </p:spPr>
      </p:pic>
      <p:sp>
        <p:nvSpPr>
          <p:cNvPr id="320" name="Google Shape;320;p7"/>
          <p:cNvSpPr txBox="1"/>
          <p:nvPr/>
        </p:nvSpPr>
        <p:spPr>
          <a:xfrm>
            <a:off x="749038"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Domestic flights</a:t>
            </a:r>
            <a:endParaRPr/>
          </a:p>
        </p:txBody>
      </p:sp>
      <p:pic>
        <p:nvPicPr>
          <p:cNvPr id="321" name="Google Shape;321;p7"/>
          <p:cNvPicPr preferRelativeResize="0"/>
          <p:nvPr/>
        </p:nvPicPr>
        <p:blipFill rotWithShape="1">
          <a:blip r:embed="rId14">
            <a:alphaModFix amt="78000"/>
          </a:blip>
          <a:srcRect/>
          <a:stretch/>
        </p:blipFill>
        <p:spPr>
          <a:xfrm>
            <a:off x="4300992" y="2159022"/>
            <a:ext cx="799785" cy="799785"/>
          </a:xfrm>
          <a:prstGeom prst="rect">
            <a:avLst/>
          </a:prstGeom>
          <a:noFill/>
          <a:ln>
            <a:noFill/>
          </a:ln>
        </p:spPr>
      </p:pic>
      <p:sp>
        <p:nvSpPr>
          <p:cNvPr id="322" name="Google Shape;322;p7"/>
          <p:cNvSpPr txBox="1"/>
          <p:nvPr/>
        </p:nvSpPr>
        <p:spPr>
          <a:xfrm>
            <a:off x="3910273"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Domestic flights</a:t>
            </a:r>
            <a:endParaRPr/>
          </a:p>
        </p:txBody>
      </p:sp>
      <p:pic>
        <p:nvPicPr>
          <p:cNvPr id="323" name="Google Shape;323;p7"/>
          <p:cNvPicPr preferRelativeResize="0"/>
          <p:nvPr/>
        </p:nvPicPr>
        <p:blipFill rotWithShape="1">
          <a:blip r:embed="rId14">
            <a:alphaModFix amt="78000"/>
          </a:blip>
          <a:srcRect/>
          <a:stretch/>
        </p:blipFill>
        <p:spPr>
          <a:xfrm>
            <a:off x="7462227" y="2159022"/>
            <a:ext cx="799785" cy="799785"/>
          </a:xfrm>
          <a:prstGeom prst="rect">
            <a:avLst/>
          </a:prstGeom>
          <a:noFill/>
          <a:ln>
            <a:noFill/>
          </a:ln>
        </p:spPr>
      </p:pic>
      <p:sp>
        <p:nvSpPr>
          <p:cNvPr id="324" name="Google Shape;324;p7"/>
          <p:cNvSpPr txBox="1"/>
          <p:nvPr/>
        </p:nvSpPr>
        <p:spPr>
          <a:xfrm>
            <a:off x="7071508"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Domestic flights</a:t>
            </a:r>
            <a:endParaRPr/>
          </a:p>
        </p:txBody>
      </p:sp>
      <p:pic>
        <p:nvPicPr>
          <p:cNvPr id="325" name="Google Shape;325;p7"/>
          <p:cNvPicPr preferRelativeResize="0"/>
          <p:nvPr/>
        </p:nvPicPr>
        <p:blipFill rotWithShape="1">
          <a:blip r:embed="rId14">
            <a:alphaModFix amt="78000"/>
          </a:blip>
          <a:srcRect/>
          <a:stretch/>
        </p:blipFill>
        <p:spPr>
          <a:xfrm>
            <a:off x="1139757" y="4893513"/>
            <a:ext cx="799785" cy="799785"/>
          </a:xfrm>
          <a:prstGeom prst="rect">
            <a:avLst/>
          </a:prstGeom>
          <a:noFill/>
          <a:ln>
            <a:noFill/>
          </a:ln>
        </p:spPr>
      </p:pic>
      <p:sp>
        <p:nvSpPr>
          <p:cNvPr id="326" name="Google Shape;326;p7"/>
          <p:cNvSpPr txBox="1"/>
          <p:nvPr/>
        </p:nvSpPr>
        <p:spPr>
          <a:xfrm>
            <a:off x="1197581" y="5200340"/>
            <a:ext cx="682076" cy="45788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900" b="0" i="0" u="none" strike="noStrike" cap="none">
                <a:solidFill>
                  <a:schemeClr val="dk1"/>
                </a:solidFill>
                <a:latin typeface="Arial"/>
                <a:ea typeface="Arial"/>
                <a:cs typeface="Arial"/>
                <a:sym typeface="Arial"/>
              </a:rPr>
              <a:t>Domestic flights</a:t>
            </a:r>
            <a:endParaRPr/>
          </a:p>
        </p:txBody>
      </p:sp>
      <p:pic>
        <p:nvPicPr>
          <p:cNvPr id="327" name="Google Shape;327;p7"/>
          <p:cNvPicPr preferRelativeResize="0"/>
          <p:nvPr/>
        </p:nvPicPr>
        <p:blipFill rotWithShape="1">
          <a:blip r:embed="rId14">
            <a:alphaModFix amt="78000"/>
          </a:blip>
          <a:srcRect/>
          <a:stretch/>
        </p:blipFill>
        <p:spPr>
          <a:xfrm>
            <a:off x="4273480" y="4893513"/>
            <a:ext cx="799785" cy="799785"/>
          </a:xfrm>
          <a:prstGeom prst="rect">
            <a:avLst/>
          </a:prstGeom>
          <a:noFill/>
          <a:ln>
            <a:noFill/>
          </a:ln>
        </p:spPr>
      </p:pic>
      <p:sp>
        <p:nvSpPr>
          <p:cNvPr id="328" name="Google Shape;328;p7"/>
          <p:cNvSpPr txBox="1"/>
          <p:nvPr/>
        </p:nvSpPr>
        <p:spPr>
          <a:xfrm>
            <a:off x="3882761" y="5200340"/>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Domestic flights</a:t>
            </a:r>
            <a:endParaRPr/>
          </a:p>
        </p:txBody>
      </p:sp>
      <p:grpSp>
        <p:nvGrpSpPr>
          <p:cNvPr id="329" name="Google Shape;329;p7"/>
          <p:cNvGrpSpPr/>
          <p:nvPr/>
        </p:nvGrpSpPr>
        <p:grpSpPr>
          <a:xfrm>
            <a:off x="2114881" y="2401200"/>
            <a:ext cx="1579162" cy="452342"/>
            <a:chOff x="2114881" y="2401200"/>
            <a:chExt cx="1579162" cy="452342"/>
          </a:xfrm>
        </p:grpSpPr>
        <p:pic>
          <p:nvPicPr>
            <p:cNvPr id="330" name="Google Shape;330;p7"/>
            <p:cNvPicPr preferRelativeResize="0"/>
            <p:nvPr/>
          </p:nvPicPr>
          <p:blipFill rotWithShape="1">
            <a:blip r:embed="rId9">
              <a:alphaModFix amt="62000"/>
            </a:blip>
            <a:srcRect/>
            <a:stretch/>
          </p:blipFill>
          <p:spPr>
            <a:xfrm>
              <a:off x="2474090" y="2401200"/>
              <a:ext cx="825541" cy="452342"/>
            </a:xfrm>
            <a:prstGeom prst="rect">
              <a:avLst/>
            </a:prstGeom>
            <a:noFill/>
            <a:ln>
              <a:noFill/>
            </a:ln>
          </p:spPr>
        </p:pic>
        <p:sp>
          <p:nvSpPr>
            <p:cNvPr id="331" name="Google Shape;331;p7"/>
            <p:cNvSpPr txBox="1"/>
            <p:nvPr/>
          </p:nvSpPr>
          <p:spPr>
            <a:xfrm>
              <a:off x="2114881"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International flights</a:t>
              </a:r>
              <a:endParaRPr/>
            </a:p>
          </p:txBody>
        </p:sp>
      </p:grpSp>
      <p:grpSp>
        <p:nvGrpSpPr>
          <p:cNvPr id="332" name="Google Shape;332;p7"/>
          <p:cNvGrpSpPr/>
          <p:nvPr/>
        </p:nvGrpSpPr>
        <p:grpSpPr>
          <a:xfrm>
            <a:off x="5247089" y="2401200"/>
            <a:ext cx="1579162" cy="452342"/>
            <a:chOff x="2114881" y="2401200"/>
            <a:chExt cx="1579162" cy="452342"/>
          </a:xfrm>
        </p:grpSpPr>
        <p:pic>
          <p:nvPicPr>
            <p:cNvPr id="333" name="Google Shape;333;p7"/>
            <p:cNvPicPr preferRelativeResize="0"/>
            <p:nvPr/>
          </p:nvPicPr>
          <p:blipFill rotWithShape="1">
            <a:blip r:embed="rId9">
              <a:alphaModFix amt="62000"/>
            </a:blip>
            <a:srcRect/>
            <a:stretch/>
          </p:blipFill>
          <p:spPr>
            <a:xfrm>
              <a:off x="2474090" y="2401200"/>
              <a:ext cx="825541" cy="452342"/>
            </a:xfrm>
            <a:prstGeom prst="rect">
              <a:avLst/>
            </a:prstGeom>
            <a:noFill/>
            <a:ln>
              <a:noFill/>
            </a:ln>
          </p:spPr>
        </p:pic>
        <p:sp>
          <p:nvSpPr>
            <p:cNvPr id="334" name="Google Shape;334;p7"/>
            <p:cNvSpPr txBox="1"/>
            <p:nvPr/>
          </p:nvSpPr>
          <p:spPr>
            <a:xfrm>
              <a:off x="2114881"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International flights</a:t>
              </a:r>
              <a:endParaRPr/>
            </a:p>
          </p:txBody>
        </p:sp>
      </p:grpSp>
      <p:grpSp>
        <p:nvGrpSpPr>
          <p:cNvPr id="335" name="Google Shape;335;p7"/>
          <p:cNvGrpSpPr/>
          <p:nvPr/>
        </p:nvGrpSpPr>
        <p:grpSpPr>
          <a:xfrm>
            <a:off x="8432620" y="2401200"/>
            <a:ext cx="1579162" cy="452342"/>
            <a:chOff x="2114881" y="2401200"/>
            <a:chExt cx="1579162" cy="452342"/>
          </a:xfrm>
        </p:grpSpPr>
        <p:pic>
          <p:nvPicPr>
            <p:cNvPr id="336" name="Google Shape;336;p7"/>
            <p:cNvPicPr preferRelativeResize="0"/>
            <p:nvPr/>
          </p:nvPicPr>
          <p:blipFill rotWithShape="1">
            <a:blip r:embed="rId9">
              <a:alphaModFix amt="62000"/>
            </a:blip>
            <a:srcRect/>
            <a:stretch/>
          </p:blipFill>
          <p:spPr>
            <a:xfrm>
              <a:off x="2474090" y="2401200"/>
              <a:ext cx="825541" cy="452342"/>
            </a:xfrm>
            <a:prstGeom prst="rect">
              <a:avLst/>
            </a:prstGeom>
            <a:noFill/>
            <a:ln>
              <a:noFill/>
            </a:ln>
          </p:spPr>
        </p:pic>
        <p:sp>
          <p:nvSpPr>
            <p:cNvPr id="337" name="Google Shape;337;p7"/>
            <p:cNvSpPr txBox="1"/>
            <p:nvPr/>
          </p:nvSpPr>
          <p:spPr>
            <a:xfrm>
              <a:off x="2114881" y="2477003"/>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International flights</a:t>
              </a:r>
              <a:endParaRPr/>
            </a:p>
          </p:txBody>
        </p:sp>
      </p:grpSp>
      <p:pic>
        <p:nvPicPr>
          <p:cNvPr id="338" name="Google Shape;338;p7"/>
          <p:cNvPicPr preferRelativeResize="0"/>
          <p:nvPr/>
        </p:nvPicPr>
        <p:blipFill rotWithShape="1">
          <a:blip r:embed="rId9">
            <a:alphaModFix amt="62000"/>
          </a:blip>
          <a:srcRect/>
          <a:stretch/>
        </p:blipFill>
        <p:spPr>
          <a:xfrm>
            <a:off x="5603082" y="5108757"/>
            <a:ext cx="825541" cy="452342"/>
          </a:xfrm>
          <a:prstGeom prst="rect">
            <a:avLst/>
          </a:prstGeom>
          <a:noFill/>
          <a:ln>
            <a:noFill/>
          </a:ln>
        </p:spPr>
      </p:pic>
      <p:sp>
        <p:nvSpPr>
          <p:cNvPr id="339" name="Google Shape;339;p7"/>
          <p:cNvSpPr txBox="1"/>
          <p:nvPr/>
        </p:nvSpPr>
        <p:spPr>
          <a:xfrm>
            <a:off x="5243873" y="5200340"/>
            <a:ext cx="1579162" cy="25000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en-US" sz="800" b="0" i="0" u="none" strike="noStrike" cap="none">
                <a:solidFill>
                  <a:schemeClr val="dk1"/>
                </a:solidFill>
                <a:latin typeface="Arial"/>
                <a:ea typeface="Arial"/>
                <a:cs typeface="Arial"/>
                <a:sym typeface="Arial"/>
              </a:rPr>
              <a:t>International flights</a:t>
            </a:r>
            <a:endParaRPr/>
          </a:p>
        </p:txBody>
      </p:sp>
      <p:cxnSp>
        <p:nvCxnSpPr>
          <p:cNvPr id="340" name="Google Shape;340;p7"/>
          <p:cNvCxnSpPr/>
          <p:nvPr/>
        </p:nvCxnSpPr>
        <p:spPr>
          <a:xfrm>
            <a:off x="3736529" y="1806561"/>
            <a:ext cx="0" cy="2212989"/>
          </a:xfrm>
          <a:prstGeom prst="straightConnector1">
            <a:avLst/>
          </a:prstGeom>
          <a:noFill/>
          <a:ln w="9525" cap="flat" cmpd="sng">
            <a:solidFill>
              <a:srgbClr val="BFBFBF"/>
            </a:solidFill>
            <a:prstDash val="solid"/>
            <a:miter lim="800000"/>
            <a:headEnd type="none" w="sm" len="sm"/>
            <a:tailEnd type="none" w="sm" len="sm"/>
          </a:ln>
        </p:spPr>
      </p:cxnSp>
      <p:cxnSp>
        <p:nvCxnSpPr>
          <p:cNvPr id="341" name="Google Shape;341;p7"/>
          <p:cNvCxnSpPr/>
          <p:nvPr/>
        </p:nvCxnSpPr>
        <p:spPr>
          <a:xfrm>
            <a:off x="6965504" y="1806561"/>
            <a:ext cx="0" cy="2212989"/>
          </a:xfrm>
          <a:prstGeom prst="straightConnector1">
            <a:avLst/>
          </a:prstGeom>
          <a:noFill/>
          <a:ln w="9525" cap="flat" cmpd="sng">
            <a:solidFill>
              <a:srgbClr val="BFBFBF"/>
            </a:solidFill>
            <a:prstDash val="solid"/>
            <a:miter lim="800000"/>
            <a:headEnd type="none" w="sm" len="sm"/>
            <a:tailEnd type="none" w="sm" len="sm"/>
          </a:ln>
        </p:spPr>
      </p:cxnSp>
      <p:cxnSp>
        <p:nvCxnSpPr>
          <p:cNvPr id="342" name="Google Shape;342;p7"/>
          <p:cNvCxnSpPr/>
          <p:nvPr/>
        </p:nvCxnSpPr>
        <p:spPr>
          <a:xfrm>
            <a:off x="3808625" y="4102100"/>
            <a:ext cx="3100664" cy="0"/>
          </a:xfrm>
          <a:prstGeom prst="straightConnector1">
            <a:avLst/>
          </a:prstGeom>
          <a:noFill/>
          <a:ln w="9525" cap="flat" cmpd="sng">
            <a:solidFill>
              <a:srgbClr val="BFBFBF"/>
            </a:solidFill>
            <a:prstDash val="solid"/>
            <a:miter lim="800000"/>
            <a:headEnd type="none" w="sm" len="sm"/>
            <a:tailEnd type="none" w="sm" len="sm"/>
          </a:ln>
        </p:spPr>
      </p:cxnSp>
      <p:cxnSp>
        <p:nvCxnSpPr>
          <p:cNvPr id="343" name="Google Shape;343;p7"/>
          <p:cNvCxnSpPr/>
          <p:nvPr/>
        </p:nvCxnSpPr>
        <p:spPr>
          <a:xfrm>
            <a:off x="7018550" y="4102100"/>
            <a:ext cx="2649933" cy="0"/>
          </a:xfrm>
          <a:prstGeom prst="straightConnector1">
            <a:avLst/>
          </a:prstGeom>
          <a:noFill/>
          <a:ln w="9525" cap="flat" cmpd="sng">
            <a:solidFill>
              <a:srgbClr val="BFBFBF"/>
            </a:solidFill>
            <a:prstDash val="solid"/>
            <a:miter lim="800000"/>
            <a:headEnd type="none" w="sm" len="sm"/>
            <a:tailEnd type="none" w="sm" len="sm"/>
          </a:ln>
        </p:spPr>
      </p:cxnSp>
      <p:cxnSp>
        <p:nvCxnSpPr>
          <p:cNvPr id="344" name="Google Shape;344;p7"/>
          <p:cNvCxnSpPr/>
          <p:nvPr/>
        </p:nvCxnSpPr>
        <p:spPr>
          <a:xfrm>
            <a:off x="3736529" y="4187811"/>
            <a:ext cx="0" cy="2212989"/>
          </a:xfrm>
          <a:prstGeom prst="straightConnector1">
            <a:avLst/>
          </a:prstGeom>
          <a:noFill/>
          <a:ln w="9525" cap="flat" cmpd="sng">
            <a:solidFill>
              <a:srgbClr val="BFBFBF"/>
            </a:solidFill>
            <a:prstDash val="solid"/>
            <a:miter lim="800000"/>
            <a:headEnd type="none" w="sm" len="sm"/>
            <a:tailEnd type="none" w="sm" len="sm"/>
          </a:ln>
        </p:spPr>
      </p:cxnSp>
      <p:cxnSp>
        <p:nvCxnSpPr>
          <p:cNvPr id="345" name="Google Shape;345;p7"/>
          <p:cNvCxnSpPr/>
          <p:nvPr/>
        </p:nvCxnSpPr>
        <p:spPr>
          <a:xfrm>
            <a:off x="6965504" y="4187811"/>
            <a:ext cx="0" cy="2212989"/>
          </a:xfrm>
          <a:prstGeom prst="straightConnector1">
            <a:avLst/>
          </a:prstGeom>
          <a:noFill/>
          <a:ln w="9525" cap="flat" cmpd="sng">
            <a:solidFill>
              <a:srgbClr val="BFBFBF"/>
            </a:solidFill>
            <a:prstDash val="solid"/>
            <a:miter lim="800000"/>
            <a:headEnd type="none" w="sm" len="sm"/>
            <a:tailEnd type="none" w="sm" len="sm"/>
          </a:ln>
        </p:spPr>
      </p:cxnSp>
      <p:sp>
        <p:nvSpPr>
          <p:cNvPr id="347" name="Google Shape;347;p7"/>
          <p:cNvSpPr txBox="1"/>
          <p:nvPr/>
        </p:nvSpPr>
        <p:spPr>
          <a:xfrm>
            <a:off x="5196220" y="4501067"/>
            <a:ext cx="928617" cy="359778"/>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600" b="0" i="0" u="none" strike="noStrike" cap="none">
                <a:solidFill>
                  <a:schemeClr val="dk1"/>
                </a:solidFill>
                <a:latin typeface="Arial"/>
                <a:ea typeface="Arial"/>
                <a:cs typeface="Arial"/>
                <a:sym typeface="Arial"/>
              </a:rPr>
              <a:t>Other</a:t>
            </a:r>
            <a:endParaRPr/>
          </a:p>
          <a:p>
            <a:pPr marL="0" marR="0" lvl="0" indent="0" algn="l" rtl="0">
              <a:lnSpc>
                <a:spcPct val="110000"/>
              </a:lnSpc>
              <a:spcBef>
                <a:spcPts val="0"/>
              </a:spcBef>
              <a:spcAft>
                <a:spcPts val="0"/>
              </a:spcAft>
              <a:buNone/>
            </a:pPr>
            <a:r>
              <a:rPr lang="en-US" sz="500" b="0" i="0" u="none" strike="noStrike" cap="none">
                <a:solidFill>
                  <a:schemeClr val="dk1"/>
                </a:solidFill>
                <a:latin typeface="Arial"/>
                <a:ea typeface="Arial"/>
                <a:cs typeface="Arial"/>
                <a:sym typeface="Arial"/>
              </a:rPr>
              <a:t>(ceremonial occasions/</a:t>
            </a:r>
            <a:endParaRPr/>
          </a:p>
          <a:p>
            <a:pPr marL="0" marR="0" lvl="0" indent="0" algn="l" rtl="0">
              <a:lnSpc>
                <a:spcPct val="110000"/>
              </a:lnSpc>
              <a:spcBef>
                <a:spcPts val="0"/>
              </a:spcBef>
              <a:spcAft>
                <a:spcPts val="0"/>
              </a:spcAft>
              <a:buNone/>
            </a:pPr>
            <a:r>
              <a:rPr lang="en-US" sz="500" b="0" i="0" u="none" strike="noStrike" cap="none">
                <a:solidFill>
                  <a:schemeClr val="dk1"/>
                </a:solidFill>
                <a:latin typeface="Arial"/>
                <a:ea typeface="Arial"/>
                <a:cs typeface="Arial"/>
                <a:sym typeface="Arial"/>
              </a:rPr>
              <a:t>visiting family)</a:t>
            </a:r>
            <a:endParaRPr/>
          </a:p>
        </p:txBody>
      </p:sp>
      <p:sp>
        <p:nvSpPr>
          <p:cNvPr id="348" name="Google Shape;348;p7"/>
          <p:cNvSpPr txBox="1"/>
          <p:nvPr/>
        </p:nvSpPr>
        <p:spPr>
          <a:xfrm>
            <a:off x="8520303" y="1884278"/>
            <a:ext cx="63990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chemeClr val="dk1"/>
                </a:solidFill>
                <a:latin typeface="Arial"/>
                <a:ea typeface="Arial"/>
                <a:cs typeface="Arial"/>
                <a:sym typeface="Arial"/>
              </a:rPr>
              <a:t>Don’t know</a:t>
            </a:r>
            <a:endParaRPr/>
          </a:p>
        </p:txBody>
      </p:sp>
      <p:sp>
        <p:nvSpPr>
          <p:cNvPr id="349" name="Google Shape;349;p7"/>
          <p:cNvSpPr txBox="1"/>
          <p:nvPr/>
        </p:nvSpPr>
        <p:spPr>
          <a:xfrm>
            <a:off x="7093093" y="1896952"/>
            <a:ext cx="63990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chemeClr val="dk1"/>
                </a:solidFill>
                <a:latin typeface="Arial"/>
                <a:ea typeface="Arial"/>
                <a:cs typeface="Arial"/>
                <a:sym typeface="Arial"/>
              </a:rPr>
              <a:t>Don’t know</a:t>
            </a:r>
            <a:endParaRPr/>
          </a:p>
        </p:txBody>
      </p:sp>
      <p:grpSp>
        <p:nvGrpSpPr>
          <p:cNvPr id="350" name="Google Shape;350;p7"/>
          <p:cNvGrpSpPr/>
          <p:nvPr/>
        </p:nvGrpSpPr>
        <p:grpSpPr>
          <a:xfrm>
            <a:off x="398879" y="4539949"/>
            <a:ext cx="1292181" cy="1190811"/>
            <a:chOff x="406354" y="4533923"/>
            <a:chExt cx="1292181" cy="1190811"/>
          </a:xfrm>
        </p:grpSpPr>
        <p:sp>
          <p:nvSpPr>
            <p:cNvPr id="351" name="Google Shape;351;p7"/>
            <p:cNvSpPr txBox="1"/>
            <p:nvPr/>
          </p:nvSpPr>
          <p:spPr>
            <a:xfrm>
              <a:off x="511544" y="5541350"/>
              <a:ext cx="584685" cy="18338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Self-employed</a:t>
              </a:r>
              <a:endParaRPr/>
            </a:p>
          </p:txBody>
        </p:sp>
        <p:sp>
          <p:nvSpPr>
            <p:cNvPr id="352" name="Google Shape;352;p7"/>
            <p:cNvSpPr txBox="1"/>
            <p:nvPr/>
          </p:nvSpPr>
          <p:spPr>
            <a:xfrm>
              <a:off x="462427" y="4855672"/>
              <a:ext cx="600778" cy="281167"/>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Part time worker</a:t>
              </a:r>
              <a:endParaRPr/>
            </a:p>
            <a:p>
              <a:pPr marL="0" marR="0" lvl="0" indent="0" algn="r" rtl="0">
                <a:lnSpc>
                  <a:spcPct val="145000"/>
                </a:lnSpc>
                <a:spcBef>
                  <a:spcPts val="0"/>
                </a:spcBef>
                <a:spcAft>
                  <a:spcPts val="0"/>
                </a:spcAft>
                <a:buNone/>
              </a:pPr>
              <a:endParaRPr sz="450" b="0" i="0" u="none" strike="noStrike" cap="none">
                <a:solidFill>
                  <a:schemeClr val="dk1"/>
                </a:solidFill>
                <a:latin typeface="Arial"/>
                <a:ea typeface="Arial"/>
                <a:cs typeface="Arial"/>
                <a:sym typeface="Arial"/>
              </a:endParaRPr>
            </a:p>
          </p:txBody>
        </p:sp>
        <p:sp>
          <p:nvSpPr>
            <p:cNvPr id="353" name="Google Shape;353;p7"/>
            <p:cNvSpPr txBox="1"/>
            <p:nvPr/>
          </p:nvSpPr>
          <p:spPr>
            <a:xfrm>
              <a:off x="406354" y="5160429"/>
              <a:ext cx="802448" cy="28379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Housewife</a:t>
              </a:r>
              <a:endParaRPr/>
            </a:p>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Househusband</a:t>
              </a:r>
              <a:endParaRPr/>
            </a:p>
          </p:txBody>
        </p:sp>
        <p:sp>
          <p:nvSpPr>
            <p:cNvPr id="354" name="Google Shape;354;p7"/>
            <p:cNvSpPr txBox="1"/>
            <p:nvPr/>
          </p:nvSpPr>
          <p:spPr>
            <a:xfrm>
              <a:off x="845115" y="4700177"/>
              <a:ext cx="389433" cy="18075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Student</a:t>
              </a:r>
              <a:endParaRPr/>
            </a:p>
          </p:txBody>
        </p:sp>
        <p:sp>
          <p:nvSpPr>
            <p:cNvPr id="355" name="Google Shape;355;p7"/>
            <p:cNvSpPr txBox="1"/>
            <p:nvPr/>
          </p:nvSpPr>
          <p:spPr>
            <a:xfrm>
              <a:off x="466580" y="5419058"/>
              <a:ext cx="584686" cy="18338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Freelance</a:t>
              </a:r>
              <a:endParaRPr/>
            </a:p>
          </p:txBody>
        </p:sp>
        <p:sp>
          <p:nvSpPr>
            <p:cNvPr id="356" name="Google Shape;356;p7"/>
            <p:cNvSpPr txBox="1"/>
            <p:nvPr/>
          </p:nvSpPr>
          <p:spPr>
            <a:xfrm>
              <a:off x="1064785" y="4587362"/>
              <a:ext cx="396243" cy="18338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Other</a:t>
              </a:r>
              <a:endParaRPr/>
            </a:p>
          </p:txBody>
        </p:sp>
        <p:sp>
          <p:nvSpPr>
            <p:cNvPr id="357" name="Google Shape;357;p7"/>
            <p:cNvSpPr txBox="1"/>
            <p:nvPr/>
          </p:nvSpPr>
          <p:spPr>
            <a:xfrm>
              <a:off x="1183717" y="4533923"/>
              <a:ext cx="514818" cy="18075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Unemployed</a:t>
              </a:r>
              <a:endParaRPr/>
            </a:p>
          </p:txBody>
        </p:sp>
      </p:grpSp>
      <p:sp>
        <p:nvSpPr>
          <p:cNvPr id="358" name="Google Shape;358;p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8</a:t>
            </a:fld>
            <a:endParaRPr>
              <a:latin typeface="Arial"/>
              <a:ea typeface="Arial"/>
              <a:cs typeface="Arial"/>
              <a:sym typeface="Arial"/>
            </a:endParaRPr>
          </a:p>
        </p:txBody>
      </p:sp>
      <p:sp>
        <p:nvSpPr>
          <p:cNvPr id="359" name="Google Shape;359;p7"/>
          <p:cNvSpPr txBox="1"/>
          <p:nvPr/>
        </p:nvSpPr>
        <p:spPr>
          <a:xfrm>
            <a:off x="2007632" y="5631964"/>
            <a:ext cx="503801" cy="2582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500" b="0" i="0" u="none" strike="noStrike" cap="none">
                <a:solidFill>
                  <a:schemeClr val="dk1"/>
                </a:solidFill>
                <a:latin typeface="Arial"/>
                <a:ea typeface="Arial"/>
                <a:cs typeface="Arial"/>
                <a:sym typeface="Arial"/>
              </a:rPr>
              <a:t>Manager/executive</a:t>
            </a:r>
            <a:endParaRPr/>
          </a:p>
        </p:txBody>
      </p:sp>
      <p:sp>
        <p:nvSpPr>
          <p:cNvPr id="360" name="Google Shape;360;p7"/>
          <p:cNvSpPr txBox="1"/>
          <p:nvPr/>
        </p:nvSpPr>
        <p:spPr>
          <a:xfrm>
            <a:off x="1994110" y="5455409"/>
            <a:ext cx="450492" cy="241605"/>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450" b="0" i="0" u="none" strike="noStrike" cap="none" dirty="0">
                <a:solidFill>
                  <a:schemeClr val="dk1"/>
                </a:solidFill>
                <a:latin typeface="Arial"/>
                <a:ea typeface="Arial"/>
                <a:cs typeface="Arial"/>
                <a:sym typeface="Arial"/>
              </a:rPr>
              <a:t>Self-employed</a:t>
            </a:r>
            <a:endParaRPr dirty="0"/>
          </a:p>
        </p:txBody>
      </p:sp>
      <p:sp>
        <p:nvSpPr>
          <p:cNvPr id="361" name="Google Shape;361;p7"/>
          <p:cNvSpPr txBox="1"/>
          <p:nvPr/>
        </p:nvSpPr>
        <p:spPr>
          <a:xfrm>
            <a:off x="1943705" y="4742634"/>
            <a:ext cx="544757" cy="381579"/>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Part time worker</a:t>
            </a:r>
            <a:endParaRPr/>
          </a:p>
          <a:p>
            <a:pPr marL="0" marR="0" lvl="0" indent="0" algn="r" rtl="0">
              <a:lnSpc>
                <a:spcPct val="145000"/>
              </a:lnSpc>
              <a:spcBef>
                <a:spcPts val="0"/>
              </a:spcBef>
              <a:spcAft>
                <a:spcPts val="0"/>
              </a:spcAft>
              <a:buNone/>
            </a:pPr>
            <a:endParaRPr sz="450" b="0" i="0" u="none" strike="noStrike" cap="none">
              <a:solidFill>
                <a:schemeClr val="dk1"/>
              </a:solidFill>
              <a:latin typeface="Arial"/>
              <a:ea typeface="Arial"/>
              <a:cs typeface="Arial"/>
              <a:sym typeface="Arial"/>
            </a:endParaRPr>
          </a:p>
        </p:txBody>
      </p:sp>
      <p:sp>
        <p:nvSpPr>
          <p:cNvPr id="362" name="Google Shape;362;p7"/>
          <p:cNvSpPr txBox="1"/>
          <p:nvPr/>
        </p:nvSpPr>
        <p:spPr>
          <a:xfrm>
            <a:off x="2247890" y="5037526"/>
            <a:ext cx="603118" cy="24160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450" b="0" i="0" u="none" strike="noStrike" cap="none">
                <a:solidFill>
                  <a:schemeClr val="dk1"/>
                </a:solidFill>
                <a:latin typeface="Arial"/>
                <a:ea typeface="Arial"/>
                <a:cs typeface="Arial"/>
                <a:sym typeface="Arial"/>
              </a:rPr>
              <a:t>Housewife</a:t>
            </a:r>
            <a:endParaRPr/>
          </a:p>
          <a:p>
            <a:pPr marL="0" marR="0" lvl="0" indent="0" algn="l" rtl="0">
              <a:lnSpc>
                <a:spcPct val="110000"/>
              </a:lnSpc>
              <a:spcBef>
                <a:spcPts val="0"/>
              </a:spcBef>
              <a:spcAft>
                <a:spcPts val="0"/>
              </a:spcAft>
              <a:buNone/>
            </a:pPr>
            <a:r>
              <a:rPr lang="en-US" sz="450" b="0" i="0" u="none" strike="noStrike" cap="none">
                <a:solidFill>
                  <a:schemeClr val="dk1"/>
                </a:solidFill>
                <a:latin typeface="Arial"/>
                <a:ea typeface="Arial"/>
                <a:cs typeface="Arial"/>
                <a:sym typeface="Arial"/>
              </a:rPr>
              <a:t>Househusband</a:t>
            </a:r>
            <a:endParaRPr/>
          </a:p>
        </p:txBody>
      </p:sp>
      <p:sp>
        <p:nvSpPr>
          <p:cNvPr id="363" name="Google Shape;363;p7"/>
          <p:cNvSpPr txBox="1"/>
          <p:nvPr/>
        </p:nvSpPr>
        <p:spPr>
          <a:xfrm>
            <a:off x="2272161" y="4662015"/>
            <a:ext cx="416800" cy="18338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Student</a:t>
            </a:r>
            <a:endParaRPr/>
          </a:p>
        </p:txBody>
      </p:sp>
      <p:sp>
        <p:nvSpPr>
          <p:cNvPr id="364" name="Google Shape;364;p7"/>
          <p:cNvSpPr txBox="1"/>
          <p:nvPr/>
        </p:nvSpPr>
        <p:spPr>
          <a:xfrm>
            <a:off x="2403489" y="5351964"/>
            <a:ext cx="432185" cy="17318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00" b="0" i="0" u="none" strike="noStrike" cap="none">
                <a:solidFill>
                  <a:schemeClr val="dk1"/>
                </a:solidFill>
                <a:latin typeface="Arial"/>
                <a:ea typeface="Arial"/>
                <a:cs typeface="Arial"/>
                <a:sym typeface="Arial"/>
              </a:rPr>
              <a:t>Freelance</a:t>
            </a:r>
            <a:endParaRPr/>
          </a:p>
        </p:txBody>
      </p:sp>
      <p:sp>
        <p:nvSpPr>
          <p:cNvPr id="365" name="Google Shape;365;p7"/>
          <p:cNvSpPr txBox="1"/>
          <p:nvPr/>
        </p:nvSpPr>
        <p:spPr>
          <a:xfrm>
            <a:off x="2448046" y="4573980"/>
            <a:ext cx="396243" cy="18338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Other</a:t>
            </a:r>
            <a:endParaRPr/>
          </a:p>
        </p:txBody>
      </p:sp>
      <p:sp>
        <p:nvSpPr>
          <p:cNvPr id="366" name="Google Shape;366;p7"/>
          <p:cNvSpPr txBox="1"/>
          <p:nvPr/>
        </p:nvSpPr>
        <p:spPr>
          <a:xfrm>
            <a:off x="2621465" y="4542493"/>
            <a:ext cx="514098" cy="18075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450" b="0" i="0" u="none" strike="noStrike" cap="none">
                <a:solidFill>
                  <a:schemeClr val="dk1"/>
                </a:solidFill>
                <a:latin typeface="Arial"/>
                <a:ea typeface="Arial"/>
                <a:cs typeface="Arial"/>
                <a:sym typeface="Arial"/>
              </a:rPr>
              <a:t>Unemployed</a:t>
            </a:r>
            <a:endParaRPr/>
          </a:p>
        </p:txBody>
      </p:sp>
      <p:grpSp>
        <p:nvGrpSpPr>
          <p:cNvPr id="367" name="Google Shape;367;p7"/>
          <p:cNvGrpSpPr/>
          <p:nvPr/>
        </p:nvGrpSpPr>
        <p:grpSpPr>
          <a:xfrm>
            <a:off x="1639978" y="2169691"/>
            <a:ext cx="416632" cy="254109"/>
            <a:chOff x="1906565" y="-56304"/>
            <a:chExt cx="416632" cy="254109"/>
          </a:xfrm>
        </p:grpSpPr>
        <p:sp>
          <p:nvSpPr>
            <p:cNvPr id="368" name="Google Shape;36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70%</a:t>
              </a:r>
              <a:endParaRPr/>
            </a:p>
          </p:txBody>
        </p:sp>
        <p:sp>
          <p:nvSpPr>
            <p:cNvPr id="369" name="Google Shape;36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CB0003"/>
                  </a:solidFill>
                  <a:latin typeface="Arial"/>
                  <a:ea typeface="Arial"/>
                  <a:cs typeface="Arial"/>
                  <a:sym typeface="Arial"/>
                </a:rPr>
                <a:t>70%</a:t>
              </a:r>
              <a:endParaRPr/>
            </a:p>
          </p:txBody>
        </p:sp>
      </p:grpSp>
      <p:grpSp>
        <p:nvGrpSpPr>
          <p:cNvPr id="370" name="Google Shape;370;p7"/>
          <p:cNvGrpSpPr/>
          <p:nvPr/>
        </p:nvGrpSpPr>
        <p:grpSpPr>
          <a:xfrm>
            <a:off x="1049603" y="2195582"/>
            <a:ext cx="416632" cy="254109"/>
            <a:chOff x="1906565" y="-56304"/>
            <a:chExt cx="416632" cy="254109"/>
          </a:xfrm>
        </p:grpSpPr>
        <p:sp>
          <p:nvSpPr>
            <p:cNvPr id="371" name="Google Shape;371;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30%</a:t>
              </a:r>
              <a:endParaRPr/>
            </a:p>
          </p:txBody>
        </p:sp>
        <p:sp>
          <p:nvSpPr>
            <p:cNvPr id="372" name="Google Shape;37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30%</a:t>
              </a:r>
              <a:endParaRPr dirty="0"/>
            </a:p>
          </p:txBody>
        </p:sp>
      </p:grpSp>
      <p:grpSp>
        <p:nvGrpSpPr>
          <p:cNvPr id="373" name="Google Shape;373;p7"/>
          <p:cNvGrpSpPr/>
          <p:nvPr/>
        </p:nvGrpSpPr>
        <p:grpSpPr>
          <a:xfrm>
            <a:off x="2986729" y="2156580"/>
            <a:ext cx="416632" cy="254109"/>
            <a:chOff x="1906565" y="-56304"/>
            <a:chExt cx="416632" cy="254109"/>
          </a:xfrm>
        </p:grpSpPr>
        <p:sp>
          <p:nvSpPr>
            <p:cNvPr id="374" name="Google Shape;374;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69%</a:t>
              </a:r>
              <a:endParaRPr/>
            </a:p>
          </p:txBody>
        </p:sp>
        <p:sp>
          <p:nvSpPr>
            <p:cNvPr id="375" name="Google Shape;37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69%</a:t>
              </a:r>
              <a:endParaRPr dirty="0"/>
            </a:p>
          </p:txBody>
        </p:sp>
      </p:grpSp>
      <p:grpSp>
        <p:nvGrpSpPr>
          <p:cNvPr id="376" name="Google Shape;376;p7"/>
          <p:cNvGrpSpPr/>
          <p:nvPr/>
        </p:nvGrpSpPr>
        <p:grpSpPr>
          <a:xfrm>
            <a:off x="2442870" y="2214173"/>
            <a:ext cx="416632" cy="254109"/>
            <a:chOff x="1906565" y="-56304"/>
            <a:chExt cx="416632" cy="254109"/>
          </a:xfrm>
        </p:grpSpPr>
        <p:sp>
          <p:nvSpPr>
            <p:cNvPr id="377" name="Google Shape;377;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31%</a:t>
              </a:r>
              <a:endParaRPr/>
            </a:p>
          </p:txBody>
        </p:sp>
        <p:sp>
          <p:nvSpPr>
            <p:cNvPr id="378" name="Google Shape;37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31%</a:t>
              </a:r>
              <a:endParaRPr dirty="0"/>
            </a:p>
          </p:txBody>
        </p:sp>
      </p:grpSp>
      <p:grpSp>
        <p:nvGrpSpPr>
          <p:cNvPr id="379" name="Google Shape;379;p7"/>
          <p:cNvGrpSpPr/>
          <p:nvPr/>
        </p:nvGrpSpPr>
        <p:grpSpPr>
          <a:xfrm>
            <a:off x="4876933" y="2369189"/>
            <a:ext cx="416632" cy="254109"/>
            <a:chOff x="1906565" y="-56304"/>
            <a:chExt cx="416632" cy="254109"/>
          </a:xfrm>
        </p:grpSpPr>
        <p:sp>
          <p:nvSpPr>
            <p:cNvPr id="380" name="Google Shape;380;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23%</a:t>
              </a:r>
              <a:endParaRPr/>
            </a:p>
          </p:txBody>
        </p:sp>
        <p:sp>
          <p:nvSpPr>
            <p:cNvPr id="381" name="Google Shape;381;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23%</a:t>
              </a:r>
              <a:endParaRPr dirty="0"/>
            </a:p>
          </p:txBody>
        </p:sp>
      </p:grpSp>
      <p:grpSp>
        <p:nvGrpSpPr>
          <p:cNvPr id="382" name="Google Shape;382;p7"/>
          <p:cNvGrpSpPr/>
          <p:nvPr/>
        </p:nvGrpSpPr>
        <p:grpSpPr>
          <a:xfrm>
            <a:off x="4183117" y="2198415"/>
            <a:ext cx="416632" cy="254109"/>
            <a:chOff x="1906565" y="-56304"/>
            <a:chExt cx="416632" cy="254109"/>
          </a:xfrm>
        </p:grpSpPr>
        <p:sp>
          <p:nvSpPr>
            <p:cNvPr id="383" name="Google Shape;38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23%</a:t>
              </a:r>
              <a:endParaRPr/>
            </a:p>
          </p:txBody>
        </p:sp>
        <p:sp>
          <p:nvSpPr>
            <p:cNvPr id="384" name="Google Shape;384;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23%</a:t>
              </a:r>
              <a:endParaRPr dirty="0"/>
            </a:p>
          </p:txBody>
        </p:sp>
      </p:grpSp>
      <p:grpSp>
        <p:nvGrpSpPr>
          <p:cNvPr id="385" name="Google Shape;385;p7"/>
          <p:cNvGrpSpPr/>
          <p:nvPr/>
        </p:nvGrpSpPr>
        <p:grpSpPr>
          <a:xfrm>
            <a:off x="4278915" y="2832987"/>
            <a:ext cx="416632" cy="254109"/>
            <a:chOff x="1906565" y="-56304"/>
            <a:chExt cx="416632" cy="254109"/>
          </a:xfrm>
        </p:grpSpPr>
        <p:sp>
          <p:nvSpPr>
            <p:cNvPr id="386" name="Google Shape;386;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40%</a:t>
              </a:r>
              <a:endParaRPr/>
            </a:p>
          </p:txBody>
        </p:sp>
        <p:sp>
          <p:nvSpPr>
            <p:cNvPr id="387" name="Google Shape;387;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930106"/>
                  </a:solidFill>
                  <a:latin typeface="Arial"/>
                  <a:ea typeface="Arial"/>
                  <a:cs typeface="Arial"/>
                  <a:sym typeface="Arial"/>
                </a:rPr>
                <a:t>40%</a:t>
              </a:r>
              <a:endParaRPr dirty="0"/>
            </a:p>
          </p:txBody>
        </p:sp>
      </p:grpSp>
      <p:grpSp>
        <p:nvGrpSpPr>
          <p:cNvPr id="388" name="Google Shape;388;p7"/>
          <p:cNvGrpSpPr/>
          <p:nvPr/>
        </p:nvGrpSpPr>
        <p:grpSpPr>
          <a:xfrm>
            <a:off x="6590191" y="2456055"/>
            <a:ext cx="416632" cy="254109"/>
            <a:chOff x="1906565" y="-56304"/>
            <a:chExt cx="416632" cy="254109"/>
          </a:xfrm>
        </p:grpSpPr>
        <p:sp>
          <p:nvSpPr>
            <p:cNvPr id="389" name="Google Shape;38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22%</a:t>
              </a:r>
              <a:endParaRPr/>
            </a:p>
          </p:txBody>
        </p:sp>
        <p:sp>
          <p:nvSpPr>
            <p:cNvPr id="390" name="Google Shape;390;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22%</a:t>
              </a:r>
              <a:endParaRPr dirty="0"/>
            </a:p>
          </p:txBody>
        </p:sp>
      </p:grpSp>
      <p:grpSp>
        <p:nvGrpSpPr>
          <p:cNvPr id="391" name="Google Shape;391;p7"/>
          <p:cNvGrpSpPr/>
          <p:nvPr/>
        </p:nvGrpSpPr>
        <p:grpSpPr>
          <a:xfrm>
            <a:off x="5561931" y="2156580"/>
            <a:ext cx="416632" cy="254109"/>
            <a:chOff x="1906565" y="-56304"/>
            <a:chExt cx="416632" cy="254109"/>
          </a:xfrm>
        </p:grpSpPr>
        <p:sp>
          <p:nvSpPr>
            <p:cNvPr id="392" name="Google Shape;39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24%</a:t>
              </a:r>
              <a:endParaRPr/>
            </a:p>
          </p:txBody>
        </p:sp>
        <p:sp>
          <p:nvSpPr>
            <p:cNvPr id="393" name="Google Shape;39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24%</a:t>
              </a:r>
              <a:endParaRPr dirty="0"/>
            </a:p>
          </p:txBody>
        </p:sp>
      </p:grpSp>
      <p:grpSp>
        <p:nvGrpSpPr>
          <p:cNvPr id="394" name="Google Shape;394;p7"/>
          <p:cNvGrpSpPr/>
          <p:nvPr/>
        </p:nvGrpSpPr>
        <p:grpSpPr>
          <a:xfrm>
            <a:off x="5657402" y="2845224"/>
            <a:ext cx="416632" cy="254109"/>
            <a:chOff x="1906565" y="-56304"/>
            <a:chExt cx="416632" cy="254109"/>
          </a:xfrm>
        </p:grpSpPr>
        <p:sp>
          <p:nvSpPr>
            <p:cNvPr id="395" name="Google Shape;39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40%</a:t>
              </a:r>
              <a:endParaRPr/>
            </a:p>
          </p:txBody>
        </p:sp>
        <p:sp>
          <p:nvSpPr>
            <p:cNvPr id="396" name="Google Shape;396;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930106"/>
                  </a:solidFill>
                  <a:latin typeface="Arial"/>
                  <a:ea typeface="Arial"/>
                  <a:cs typeface="Arial"/>
                  <a:sym typeface="Arial"/>
                </a:rPr>
                <a:t>40%</a:t>
              </a:r>
              <a:endParaRPr dirty="0"/>
            </a:p>
          </p:txBody>
        </p:sp>
      </p:grpSp>
      <p:grpSp>
        <p:nvGrpSpPr>
          <p:cNvPr id="397" name="Google Shape;397;p7"/>
          <p:cNvGrpSpPr/>
          <p:nvPr/>
        </p:nvGrpSpPr>
        <p:grpSpPr>
          <a:xfrm>
            <a:off x="4532520" y="2040696"/>
            <a:ext cx="416632" cy="254109"/>
            <a:chOff x="1906565" y="-56304"/>
            <a:chExt cx="416632" cy="254109"/>
          </a:xfrm>
        </p:grpSpPr>
        <p:sp>
          <p:nvSpPr>
            <p:cNvPr id="398" name="Google Shape;39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5%</a:t>
              </a:r>
              <a:endParaRPr/>
            </a:p>
          </p:txBody>
        </p:sp>
        <p:sp>
          <p:nvSpPr>
            <p:cNvPr id="399" name="Google Shape;39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757070"/>
                  </a:solidFill>
                  <a:latin typeface="Arial"/>
                  <a:ea typeface="Arial"/>
                  <a:cs typeface="Arial"/>
                  <a:sym typeface="Arial"/>
                </a:rPr>
                <a:t>5%</a:t>
              </a:r>
              <a:endParaRPr dirty="0"/>
            </a:p>
          </p:txBody>
        </p:sp>
      </p:grpSp>
      <p:grpSp>
        <p:nvGrpSpPr>
          <p:cNvPr id="400" name="Google Shape;400;p7"/>
          <p:cNvGrpSpPr/>
          <p:nvPr/>
        </p:nvGrpSpPr>
        <p:grpSpPr>
          <a:xfrm>
            <a:off x="4772068" y="2130929"/>
            <a:ext cx="416632" cy="254109"/>
            <a:chOff x="1906565" y="-56304"/>
            <a:chExt cx="416632" cy="254109"/>
          </a:xfrm>
        </p:grpSpPr>
        <p:sp>
          <p:nvSpPr>
            <p:cNvPr id="401" name="Google Shape;401;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9%</a:t>
              </a:r>
              <a:endParaRPr/>
            </a:p>
          </p:txBody>
        </p:sp>
        <p:sp>
          <p:nvSpPr>
            <p:cNvPr id="402" name="Google Shape;40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chemeClr val="dk1"/>
                  </a:solidFill>
                  <a:latin typeface="Arial"/>
                  <a:ea typeface="Arial"/>
                  <a:cs typeface="Arial"/>
                  <a:sym typeface="Arial"/>
                </a:rPr>
                <a:t>9%</a:t>
              </a:r>
              <a:endParaRPr/>
            </a:p>
          </p:txBody>
        </p:sp>
      </p:grpSp>
      <p:grpSp>
        <p:nvGrpSpPr>
          <p:cNvPr id="403" name="Google Shape;403;p7"/>
          <p:cNvGrpSpPr/>
          <p:nvPr/>
        </p:nvGrpSpPr>
        <p:grpSpPr>
          <a:xfrm>
            <a:off x="5954356" y="2040696"/>
            <a:ext cx="416632" cy="254109"/>
            <a:chOff x="1906565" y="-56304"/>
            <a:chExt cx="416632" cy="254109"/>
          </a:xfrm>
        </p:grpSpPr>
        <p:sp>
          <p:nvSpPr>
            <p:cNvPr id="404" name="Google Shape;404;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5%</a:t>
              </a:r>
              <a:endParaRPr/>
            </a:p>
          </p:txBody>
        </p:sp>
        <p:sp>
          <p:nvSpPr>
            <p:cNvPr id="405" name="Google Shape;40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757070"/>
                  </a:solidFill>
                  <a:latin typeface="Arial"/>
                  <a:ea typeface="Arial"/>
                  <a:cs typeface="Arial"/>
                  <a:sym typeface="Arial"/>
                </a:rPr>
                <a:t>5%</a:t>
              </a:r>
              <a:endParaRPr dirty="0"/>
            </a:p>
          </p:txBody>
        </p:sp>
      </p:grpSp>
      <p:grpSp>
        <p:nvGrpSpPr>
          <p:cNvPr id="406" name="Google Shape;406;p7"/>
          <p:cNvGrpSpPr/>
          <p:nvPr/>
        </p:nvGrpSpPr>
        <p:grpSpPr>
          <a:xfrm>
            <a:off x="6176695" y="2121321"/>
            <a:ext cx="416632" cy="254109"/>
            <a:chOff x="1906565" y="-56304"/>
            <a:chExt cx="416632" cy="254109"/>
          </a:xfrm>
        </p:grpSpPr>
        <p:sp>
          <p:nvSpPr>
            <p:cNvPr id="407" name="Google Shape;407;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9%</a:t>
              </a:r>
              <a:endParaRPr/>
            </a:p>
          </p:txBody>
        </p:sp>
        <p:sp>
          <p:nvSpPr>
            <p:cNvPr id="408" name="Google Shape;40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chemeClr val="dk1"/>
                  </a:solidFill>
                  <a:latin typeface="Arial"/>
                  <a:ea typeface="Arial"/>
                  <a:cs typeface="Arial"/>
                  <a:sym typeface="Arial"/>
                </a:rPr>
                <a:t>9%</a:t>
              </a:r>
              <a:endParaRPr dirty="0"/>
            </a:p>
          </p:txBody>
        </p:sp>
      </p:grpSp>
      <p:grpSp>
        <p:nvGrpSpPr>
          <p:cNvPr id="409" name="Google Shape;409;p7"/>
          <p:cNvGrpSpPr/>
          <p:nvPr/>
        </p:nvGrpSpPr>
        <p:grpSpPr>
          <a:xfrm>
            <a:off x="7957656" y="2167399"/>
            <a:ext cx="416632" cy="254109"/>
            <a:chOff x="1906565" y="-56304"/>
            <a:chExt cx="416632" cy="254109"/>
          </a:xfrm>
        </p:grpSpPr>
        <p:sp>
          <p:nvSpPr>
            <p:cNvPr id="410" name="Google Shape;410;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22%</a:t>
              </a:r>
              <a:endParaRPr/>
            </a:p>
          </p:txBody>
        </p:sp>
        <p:sp>
          <p:nvSpPr>
            <p:cNvPr id="411" name="Google Shape;411;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22%</a:t>
              </a:r>
              <a:endParaRPr dirty="0"/>
            </a:p>
          </p:txBody>
        </p:sp>
      </p:grpSp>
      <p:grpSp>
        <p:nvGrpSpPr>
          <p:cNvPr id="412" name="Google Shape;412;p7"/>
          <p:cNvGrpSpPr/>
          <p:nvPr/>
        </p:nvGrpSpPr>
        <p:grpSpPr>
          <a:xfrm>
            <a:off x="7510770" y="2862974"/>
            <a:ext cx="416632" cy="254109"/>
            <a:chOff x="1906565" y="-56304"/>
            <a:chExt cx="416632" cy="254109"/>
          </a:xfrm>
        </p:grpSpPr>
        <p:sp>
          <p:nvSpPr>
            <p:cNvPr id="413" name="Google Shape;41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67%</a:t>
              </a:r>
              <a:endParaRPr/>
            </a:p>
          </p:txBody>
        </p:sp>
        <p:sp>
          <p:nvSpPr>
            <p:cNvPr id="414" name="Google Shape;414;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262626"/>
                  </a:solidFill>
                  <a:latin typeface="Arial"/>
                  <a:ea typeface="Arial"/>
                  <a:cs typeface="Arial"/>
                  <a:sym typeface="Arial"/>
                </a:rPr>
                <a:t>67%</a:t>
              </a:r>
              <a:endParaRPr/>
            </a:p>
          </p:txBody>
        </p:sp>
      </p:grpSp>
      <p:grpSp>
        <p:nvGrpSpPr>
          <p:cNvPr id="415" name="Google Shape;415;p7"/>
          <p:cNvGrpSpPr/>
          <p:nvPr/>
        </p:nvGrpSpPr>
        <p:grpSpPr>
          <a:xfrm>
            <a:off x="7528596" y="2064618"/>
            <a:ext cx="416632" cy="254109"/>
            <a:chOff x="1906565" y="-56304"/>
            <a:chExt cx="416632" cy="254109"/>
          </a:xfrm>
        </p:grpSpPr>
        <p:sp>
          <p:nvSpPr>
            <p:cNvPr id="416" name="Google Shape;416;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11%</a:t>
              </a:r>
              <a:endParaRPr/>
            </a:p>
          </p:txBody>
        </p:sp>
        <p:sp>
          <p:nvSpPr>
            <p:cNvPr id="417" name="Google Shape;417;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757070"/>
                  </a:solidFill>
                  <a:latin typeface="Arial"/>
                  <a:ea typeface="Arial"/>
                  <a:cs typeface="Arial"/>
                  <a:sym typeface="Arial"/>
                </a:rPr>
                <a:t>11%</a:t>
              </a:r>
              <a:endParaRPr dirty="0"/>
            </a:p>
          </p:txBody>
        </p:sp>
      </p:grpSp>
      <p:grpSp>
        <p:nvGrpSpPr>
          <p:cNvPr id="418" name="Google Shape;418;p7"/>
          <p:cNvGrpSpPr/>
          <p:nvPr/>
        </p:nvGrpSpPr>
        <p:grpSpPr>
          <a:xfrm>
            <a:off x="8868660" y="2053560"/>
            <a:ext cx="416632" cy="254109"/>
            <a:chOff x="1906565" y="-56304"/>
            <a:chExt cx="416632" cy="254109"/>
          </a:xfrm>
        </p:grpSpPr>
        <p:sp>
          <p:nvSpPr>
            <p:cNvPr id="419" name="Google Shape;41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11%</a:t>
              </a:r>
              <a:endParaRPr/>
            </a:p>
          </p:txBody>
        </p:sp>
        <p:sp>
          <p:nvSpPr>
            <p:cNvPr id="420" name="Google Shape;420;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757070"/>
                  </a:solidFill>
                  <a:latin typeface="Arial"/>
                  <a:ea typeface="Arial"/>
                  <a:cs typeface="Arial"/>
                  <a:sym typeface="Arial"/>
                </a:rPr>
                <a:t>11%</a:t>
              </a:r>
              <a:endParaRPr dirty="0"/>
            </a:p>
          </p:txBody>
        </p:sp>
      </p:grpSp>
      <p:grpSp>
        <p:nvGrpSpPr>
          <p:cNvPr id="421" name="Google Shape;421;p7"/>
          <p:cNvGrpSpPr/>
          <p:nvPr/>
        </p:nvGrpSpPr>
        <p:grpSpPr>
          <a:xfrm>
            <a:off x="9329952" y="2183701"/>
            <a:ext cx="416632" cy="254109"/>
            <a:chOff x="1906565" y="-56304"/>
            <a:chExt cx="416632" cy="254109"/>
          </a:xfrm>
        </p:grpSpPr>
        <p:sp>
          <p:nvSpPr>
            <p:cNvPr id="422" name="Google Shape;42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25%</a:t>
              </a:r>
              <a:endParaRPr/>
            </a:p>
          </p:txBody>
        </p:sp>
        <p:sp>
          <p:nvSpPr>
            <p:cNvPr id="423" name="Google Shape;42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25%</a:t>
              </a:r>
              <a:endParaRPr dirty="0"/>
            </a:p>
          </p:txBody>
        </p:sp>
      </p:grpSp>
      <p:grpSp>
        <p:nvGrpSpPr>
          <p:cNvPr id="424" name="Google Shape;424;p7"/>
          <p:cNvGrpSpPr/>
          <p:nvPr/>
        </p:nvGrpSpPr>
        <p:grpSpPr>
          <a:xfrm>
            <a:off x="8962493" y="2892387"/>
            <a:ext cx="416632" cy="254109"/>
            <a:chOff x="1906565" y="-56304"/>
            <a:chExt cx="416632" cy="254109"/>
          </a:xfrm>
        </p:grpSpPr>
        <p:sp>
          <p:nvSpPr>
            <p:cNvPr id="425" name="Google Shape;42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64%</a:t>
              </a:r>
              <a:endParaRPr/>
            </a:p>
          </p:txBody>
        </p:sp>
        <p:sp>
          <p:nvSpPr>
            <p:cNvPr id="426" name="Google Shape;426;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64%</a:t>
              </a:r>
              <a:endParaRPr dirty="0"/>
            </a:p>
          </p:txBody>
        </p:sp>
      </p:grpSp>
      <p:grpSp>
        <p:nvGrpSpPr>
          <p:cNvPr id="427" name="Google Shape;427;p7"/>
          <p:cNvGrpSpPr/>
          <p:nvPr/>
        </p:nvGrpSpPr>
        <p:grpSpPr>
          <a:xfrm>
            <a:off x="1527073" y="4852588"/>
            <a:ext cx="416632" cy="254109"/>
            <a:chOff x="1906565" y="-56304"/>
            <a:chExt cx="416632" cy="254109"/>
          </a:xfrm>
        </p:grpSpPr>
        <p:sp>
          <p:nvSpPr>
            <p:cNvPr id="428" name="Google Shape;42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56%</a:t>
              </a:r>
              <a:endParaRPr/>
            </a:p>
          </p:txBody>
        </p:sp>
        <p:sp>
          <p:nvSpPr>
            <p:cNvPr id="429" name="Google Shape;42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56%</a:t>
              </a:r>
              <a:endParaRPr dirty="0"/>
            </a:p>
          </p:txBody>
        </p:sp>
      </p:grpSp>
      <p:grpSp>
        <p:nvGrpSpPr>
          <p:cNvPr id="430" name="Google Shape;430;p7"/>
          <p:cNvGrpSpPr/>
          <p:nvPr/>
        </p:nvGrpSpPr>
        <p:grpSpPr>
          <a:xfrm>
            <a:off x="1204008" y="5635810"/>
            <a:ext cx="416632" cy="213648"/>
            <a:chOff x="1906565" y="-56304"/>
            <a:chExt cx="416632" cy="213648"/>
          </a:xfrm>
        </p:grpSpPr>
        <p:sp>
          <p:nvSpPr>
            <p:cNvPr id="431" name="Google Shape;431;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D3C25A"/>
                  </a:solidFill>
                  <a:latin typeface="Arial"/>
                  <a:ea typeface="Arial"/>
                  <a:cs typeface="Arial"/>
                  <a:sym typeface="Arial"/>
                </a:rPr>
                <a:t>6%</a:t>
              </a:r>
              <a:endParaRPr/>
            </a:p>
          </p:txBody>
        </p:sp>
        <p:sp>
          <p:nvSpPr>
            <p:cNvPr id="432" name="Google Shape;432;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930106"/>
                  </a:solidFill>
                  <a:latin typeface="Arial"/>
                  <a:ea typeface="Arial"/>
                  <a:cs typeface="Arial"/>
                  <a:sym typeface="Arial"/>
                </a:rPr>
                <a:t>6%</a:t>
              </a:r>
              <a:endParaRPr/>
            </a:p>
          </p:txBody>
        </p:sp>
      </p:grpSp>
      <p:grpSp>
        <p:nvGrpSpPr>
          <p:cNvPr id="433" name="Google Shape;433;p7"/>
          <p:cNvGrpSpPr/>
          <p:nvPr/>
        </p:nvGrpSpPr>
        <p:grpSpPr>
          <a:xfrm>
            <a:off x="1054219" y="5558220"/>
            <a:ext cx="416632" cy="213648"/>
            <a:chOff x="1906565" y="-56304"/>
            <a:chExt cx="416632" cy="213648"/>
          </a:xfrm>
        </p:grpSpPr>
        <p:sp>
          <p:nvSpPr>
            <p:cNvPr id="434" name="Google Shape;434;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D3C25A"/>
                  </a:solidFill>
                  <a:latin typeface="Arial"/>
                  <a:ea typeface="Arial"/>
                  <a:cs typeface="Arial"/>
                  <a:sym typeface="Arial"/>
                </a:rPr>
                <a:t>4%</a:t>
              </a:r>
              <a:endParaRPr/>
            </a:p>
          </p:txBody>
        </p:sp>
        <p:sp>
          <p:nvSpPr>
            <p:cNvPr id="435" name="Google Shape;435;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262626"/>
                  </a:solidFill>
                  <a:latin typeface="Arial"/>
                  <a:ea typeface="Arial"/>
                  <a:cs typeface="Arial"/>
                  <a:sym typeface="Arial"/>
                </a:rPr>
                <a:t>4%</a:t>
              </a:r>
              <a:endParaRPr/>
            </a:p>
          </p:txBody>
        </p:sp>
      </p:grpSp>
      <p:grpSp>
        <p:nvGrpSpPr>
          <p:cNvPr id="436" name="Google Shape;436;p7"/>
          <p:cNvGrpSpPr/>
          <p:nvPr/>
        </p:nvGrpSpPr>
        <p:grpSpPr>
          <a:xfrm>
            <a:off x="883432" y="5223420"/>
            <a:ext cx="416632" cy="193451"/>
            <a:chOff x="1906565" y="-56304"/>
            <a:chExt cx="416632" cy="193451"/>
          </a:xfrm>
        </p:grpSpPr>
        <p:sp>
          <p:nvSpPr>
            <p:cNvPr id="437" name="Google Shape;437;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8%</a:t>
              </a:r>
              <a:endParaRPr/>
            </a:p>
          </p:txBody>
        </p:sp>
        <p:sp>
          <p:nvSpPr>
            <p:cNvPr id="438" name="Google Shape;438;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A5A5A5"/>
                  </a:solidFill>
                  <a:latin typeface="Arial"/>
                  <a:ea typeface="Arial"/>
                  <a:cs typeface="Arial"/>
                  <a:sym typeface="Arial"/>
                </a:rPr>
                <a:t>8%</a:t>
              </a:r>
              <a:endParaRPr/>
            </a:p>
          </p:txBody>
        </p:sp>
      </p:grpSp>
      <p:grpSp>
        <p:nvGrpSpPr>
          <p:cNvPr id="439" name="Google Shape;439;p7"/>
          <p:cNvGrpSpPr/>
          <p:nvPr/>
        </p:nvGrpSpPr>
        <p:grpSpPr>
          <a:xfrm>
            <a:off x="959136" y="4951517"/>
            <a:ext cx="416632" cy="193451"/>
            <a:chOff x="1906565" y="-56304"/>
            <a:chExt cx="416632" cy="193451"/>
          </a:xfrm>
        </p:grpSpPr>
        <p:sp>
          <p:nvSpPr>
            <p:cNvPr id="440" name="Google Shape;440;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8%</a:t>
              </a:r>
              <a:endParaRPr/>
            </a:p>
          </p:txBody>
        </p:sp>
        <p:sp>
          <p:nvSpPr>
            <p:cNvPr id="441" name="Google Shape;441;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BFBFBF"/>
                  </a:solidFill>
                  <a:latin typeface="Arial"/>
                  <a:ea typeface="Arial"/>
                  <a:cs typeface="Arial"/>
                  <a:sym typeface="Arial"/>
                </a:rPr>
                <a:t>8%</a:t>
              </a:r>
              <a:endParaRPr/>
            </a:p>
          </p:txBody>
        </p:sp>
      </p:grpSp>
      <p:grpSp>
        <p:nvGrpSpPr>
          <p:cNvPr id="442" name="Google Shape;442;p7"/>
          <p:cNvGrpSpPr/>
          <p:nvPr/>
        </p:nvGrpSpPr>
        <p:grpSpPr>
          <a:xfrm>
            <a:off x="1102113" y="4821438"/>
            <a:ext cx="416632" cy="193451"/>
            <a:chOff x="1906565" y="-56304"/>
            <a:chExt cx="416632" cy="193451"/>
          </a:xfrm>
        </p:grpSpPr>
        <p:sp>
          <p:nvSpPr>
            <p:cNvPr id="443" name="Google Shape;443;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5%</a:t>
              </a:r>
              <a:endParaRPr/>
            </a:p>
          </p:txBody>
        </p:sp>
        <p:sp>
          <p:nvSpPr>
            <p:cNvPr id="444" name="Google Shape;444;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8D8D8"/>
                  </a:solidFill>
                  <a:latin typeface="Arial"/>
                  <a:ea typeface="Arial"/>
                  <a:cs typeface="Arial"/>
                  <a:sym typeface="Arial"/>
                </a:rPr>
                <a:t>5%</a:t>
              </a:r>
              <a:endParaRPr/>
            </a:p>
          </p:txBody>
        </p:sp>
      </p:grpSp>
      <p:grpSp>
        <p:nvGrpSpPr>
          <p:cNvPr id="445" name="Google Shape;445;p7"/>
          <p:cNvGrpSpPr/>
          <p:nvPr/>
        </p:nvGrpSpPr>
        <p:grpSpPr>
          <a:xfrm>
            <a:off x="1216720" y="4742634"/>
            <a:ext cx="301488" cy="193451"/>
            <a:chOff x="1906565" y="-56304"/>
            <a:chExt cx="301488" cy="193451"/>
          </a:xfrm>
        </p:grpSpPr>
        <p:sp>
          <p:nvSpPr>
            <p:cNvPr id="446" name="Google Shape;446;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3%</a:t>
              </a:r>
              <a:endParaRPr/>
            </a:p>
          </p:txBody>
        </p:sp>
        <p:sp>
          <p:nvSpPr>
            <p:cNvPr id="447" name="Google Shape;447;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595959"/>
                  </a:solidFill>
                  <a:latin typeface="Arial"/>
                  <a:ea typeface="Arial"/>
                  <a:cs typeface="Arial"/>
                  <a:sym typeface="Arial"/>
                </a:rPr>
                <a:t>3%</a:t>
              </a:r>
              <a:endParaRPr/>
            </a:p>
          </p:txBody>
        </p:sp>
      </p:grpSp>
      <p:grpSp>
        <p:nvGrpSpPr>
          <p:cNvPr id="448" name="Google Shape;448;p7"/>
          <p:cNvGrpSpPr/>
          <p:nvPr/>
        </p:nvGrpSpPr>
        <p:grpSpPr>
          <a:xfrm>
            <a:off x="1371735" y="4700335"/>
            <a:ext cx="301488" cy="193451"/>
            <a:chOff x="1906565" y="-56304"/>
            <a:chExt cx="301488" cy="193451"/>
          </a:xfrm>
        </p:grpSpPr>
        <p:sp>
          <p:nvSpPr>
            <p:cNvPr id="449" name="Google Shape;449;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5%</a:t>
              </a:r>
              <a:endParaRPr/>
            </a:p>
          </p:txBody>
        </p:sp>
        <p:sp>
          <p:nvSpPr>
            <p:cNvPr id="450" name="Google Shape;450;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595959"/>
                  </a:solidFill>
                  <a:latin typeface="Arial"/>
                  <a:ea typeface="Arial"/>
                  <a:cs typeface="Arial"/>
                  <a:sym typeface="Arial"/>
                </a:rPr>
                <a:t>5%</a:t>
              </a:r>
              <a:endParaRPr/>
            </a:p>
          </p:txBody>
        </p:sp>
      </p:grpSp>
      <p:grpSp>
        <p:nvGrpSpPr>
          <p:cNvPr id="451" name="Google Shape;451;p7"/>
          <p:cNvGrpSpPr/>
          <p:nvPr/>
        </p:nvGrpSpPr>
        <p:grpSpPr>
          <a:xfrm>
            <a:off x="2995919" y="4907402"/>
            <a:ext cx="416632" cy="254109"/>
            <a:chOff x="1906565" y="-56304"/>
            <a:chExt cx="416632" cy="254109"/>
          </a:xfrm>
        </p:grpSpPr>
        <p:sp>
          <p:nvSpPr>
            <p:cNvPr id="452" name="Google Shape;45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57%</a:t>
              </a:r>
              <a:endParaRPr/>
            </a:p>
          </p:txBody>
        </p:sp>
        <p:sp>
          <p:nvSpPr>
            <p:cNvPr id="453" name="Google Shape;45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57%</a:t>
              </a:r>
              <a:endParaRPr dirty="0"/>
            </a:p>
          </p:txBody>
        </p:sp>
      </p:grpSp>
      <p:grpSp>
        <p:nvGrpSpPr>
          <p:cNvPr id="454" name="Google Shape;454;p7"/>
          <p:cNvGrpSpPr/>
          <p:nvPr/>
        </p:nvGrpSpPr>
        <p:grpSpPr>
          <a:xfrm>
            <a:off x="2570671" y="5628847"/>
            <a:ext cx="416632" cy="213648"/>
            <a:chOff x="1906565" y="-56304"/>
            <a:chExt cx="416632" cy="213648"/>
          </a:xfrm>
        </p:grpSpPr>
        <p:sp>
          <p:nvSpPr>
            <p:cNvPr id="455" name="Google Shape;455;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D3C25A"/>
                  </a:solidFill>
                  <a:latin typeface="Arial"/>
                  <a:ea typeface="Arial"/>
                  <a:cs typeface="Arial"/>
                  <a:sym typeface="Arial"/>
                </a:rPr>
                <a:t>6%</a:t>
              </a:r>
              <a:endParaRPr/>
            </a:p>
          </p:txBody>
        </p:sp>
        <p:sp>
          <p:nvSpPr>
            <p:cNvPr id="456" name="Google Shape;456;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dirty="0">
                  <a:solidFill>
                    <a:srgbClr val="930106"/>
                  </a:solidFill>
                  <a:latin typeface="Arial"/>
                  <a:ea typeface="Arial"/>
                  <a:cs typeface="Arial"/>
                  <a:sym typeface="Arial"/>
                </a:rPr>
                <a:t>6%</a:t>
              </a:r>
              <a:endParaRPr dirty="0"/>
            </a:p>
          </p:txBody>
        </p:sp>
      </p:grpSp>
      <p:grpSp>
        <p:nvGrpSpPr>
          <p:cNvPr id="457" name="Google Shape;457;p7"/>
          <p:cNvGrpSpPr/>
          <p:nvPr/>
        </p:nvGrpSpPr>
        <p:grpSpPr>
          <a:xfrm>
            <a:off x="2444921" y="5500432"/>
            <a:ext cx="416632" cy="213648"/>
            <a:chOff x="1906565" y="-56304"/>
            <a:chExt cx="416632" cy="213648"/>
          </a:xfrm>
        </p:grpSpPr>
        <p:sp>
          <p:nvSpPr>
            <p:cNvPr id="458" name="Google Shape;458;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D3C25A"/>
                  </a:solidFill>
                  <a:latin typeface="Arial"/>
                  <a:ea typeface="Arial"/>
                  <a:cs typeface="Arial"/>
                  <a:sym typeface="Arial"/>
                </a:rPr>
                <a:t>3%</a:t>
              </a:r>
              <a:endParaRPr/>
            </a:p>
          </p:txBody>
        </p:sp>
        <p:sp>
          <p:nvSpPr>
            <p:cNvPr id="459" name="Google Shape;459;p7"/>
            <p:cNvSpPr txBox="1"/>
            <p:nvPr/>
          </p:nvSpPr>
          <p:spPr>
            <a:xfrm>
              <a:off x="1906565" y="-56304"/>
              <a:ext cx="416632" cy="213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600" b="0" i="0" u="none" strike="noStrike" cap="none">
                  <a:solidFill>
                    <a:srgbClr val="262626"/>
                  </a:solidFill>
                  <a:latin typeface="Arial"/>
                  <a:ea typeface="Arial"/>
                  <a:cs typeface="Arial"/>
                  <a:sym typeface="Arial"/>
                </a:rPr>
                <a:t>3%</a:t>
              </a:r>
              <a:endParaRPr/>
            </a:p>
          </p:txBody>
        </p:sp>
      </p:grpSp>
      <p:grpSp>
        <p:nvGrpSpPr>
          <p:cNvPr id="460" name="Google Shape;460;p7"/>
          <p:cNvGrpSpPr/>
          <p:nvPr/>
        </p:nvGrpSpPr>
        <p:grpSpPr>
          <a:xfrm>
            <a:off x="1005002" y="5471738"/>
            <a:ext cx="416632" cy="193451"/>
            <a:chOff x="1906565" y="-56304"/>
            <a:chExt cx="416632" cy="193451"/>
          </a:xfrm>
        </p:grpSpPr>
        <p:sp>
          <p:nvSpPr>
            <p:cNvPr id="461" name="Google Shape;461;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3%</a:t>
              </a:r>
              <a:endParaRPr/>
            </a:p>
          </p:txBody>
        </p:sp>
        <p:sp>
          <p:nvSpPr>
            <p:cNvPr id="462" name="Google Shape;462;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3A3838"/>
                  </a:solidFill>
                  <a:latin typeface="Arial"/>
                  <a:ea typeface="Arial"/>
                  <a:cs typeface="Arial"/>
                  <a:sym typeface="Arial"/>
                </a:rPr>
                <a:t>3%</a:t>
              </a:r>
              <a:endParaRPr/>
            </a:p>
          </p:txBody>
        </p:sp>
      </p:grpSp>
      <p:grpSp>
        <p:nvGrpSpPr>
          <p:cNvPr id="463" name="Google Shape;463;p7"/>
          <p:cNvGrpSpPr/>
          <p:nvPr/>
        </p:nvGrpSpPr>
        <p:grpSpPr>
          <a:xfrm>
            <a:off x="922914" y="5367933"/>
            <a:ext cx="416632" cy="193451"/>
            <a:chOff x="1906565" y="-56304"/>
            <a:chExt cx="416632" cy="193451"/>
          </a:xfrm>
        </p:grpSpPr>
        <p:sp>
          <p:nvSpPr>
            <p:cNvPr id="464" name="Google Shape;464;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2%</a:t>
              </a:r>
              <a:endParaRPr/>
            </a:p>
          </p:txBody>
        </p:sp>
        <p:sp>
          <p:nvSpPr>
            <p:cNvPr id="465" name="Google Shape;465;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6F6849"/>
                  </a:solidFill>
                  <a:latin typeface="Arial"/>
                  <a:ea typeface="Arial"/>
                  <a:cs typeface="Arial"/>
                  <a:sym typeface="Arial"/>
                </a:rPr>
                <a:t>2%</a:t>
              </a:r>
              <a:endParaRPr/>
            </a:p>
          </p:txBody>
        </p:sp>
      </p:grpSp>
      <p:grpSp>
        <p:nvGrpSpPr>
          <p:cNvPr id="466" name="Google Shape;466;p7"/>
          <p:cNvGrpSpPr/>
          <p:nvPr/>
        </p:nvGrpSpPr>
        <p:grpSpPr>
          <a:xfrm>
            <a:off x="2347972" y="5418330"/>
            <a:ext cx="416632" cy="193451"/>
            <a:chOff x="1906565" y="-56304"/>
            <a:chExt cx="416632" cy="193451"/>
          </a:xfrm>
        </p:grpSpPr>
        <p:sp>
          <p:nvSpPr>
            <p:cNvPr id="467" name="Google Shape;467;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4%</a:t>
              </a:r>
              <a:endParaRPr/>
            </a:p>
          </p:txBody>
        </p:sp>
        <p:sp>
          <p:nvSpPr>
            <p:cNvPr id="468" name="Google Shape;468;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3A3838"/>
                  </a:solidFill>
                  <a:latin typeface="Arial"/>
                  <a:ea typeface="Arial"/>
                  <a:cs typeface="Arial"/>
                  <a:sym typeface="Arial"/>
                </a:rPr>
                <a:t>4%</a:t>
              </a:r>
              <a:endParaRPr/>
            </a:p>
          </p:txBody>
        </p:sp>
      </p:grpSp>
      <p:grpSp>
        <p:nvGrpSpPr>
          <p:cNvPr id="469" name="Google Shape;469;p7"/>
          <p:cNvGrpSpPr/>
          <p:nvPr/>
        </p:nvGrpSpPr>
        <p:grpSpPr>
          <a:xfrm>
            <a:off x="2295292" y="5330476"/>
            <a:ext cx="416632" cy="193451"/>
            <a:chOff x="1906565" y="-56304"/>
            <a:chExt cx="416632" cy="193451"/>
          </a:xfrm>
        </p:grpSpPr>
        <p:sp>
          <p:nvSpPr>
            <p:cNvPr id="470" name="Google Shape;470;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2%</a:t>
              </a:r>
              <a:endParaRPr/>
            </a:p>
          </p:txBody>
        </p:sp>
        <p:sp>
          <p:nvSpPr>
            <p:cNvPr id="471" name="Google Shape;471;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6F6849"/>
                  </a:solidFill>
                  <a:latin typeface="Arial"/>
                  <a:ea typeface="Arial"/>
                  <a:cs typeface="Arial"/>
                  <a:sym typeface="Arial"/>
                </a:rPr>
                <a:t>2%</a:t>
              </a:r>
              <a:endParaRPr/>
            </a:p>
          </p:txBody>
        </p:sp>
      </p:grpSp>
      <p:grpSp>
        <p:nvGrpSpPr>
          <p:cNvPr id="472" name="Google Shape;472;p7"/>
          <p:cNvGrpSpPr/>
          <p:nvPr/>
        </p:nvGrpSpPr>
        <p:grpSpPr>
          <a:xfrm>
            <a:off x="2236194" y="5178087"/>
            <a:ext cx="472345" cy="193451"/>
            <a:chOff x="1906565" y="-56304"/>
            <a:chExt cx="416632" cy="193451"/>
          </a:xfrm>
        </p:grpSpPr>
        <p:sp>
          <p:nvSpPr>
            <p:cNvPr id="473" name="Google Shape;473;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11%</a:t>
              </a:r>
              <a:endParaRPr/>
            </a:p>
          </p:txBody>
        </p:sp>
        <p:sp>
          <p:nvSpPr>
            <p:cNvPr id="474" name="Google Shape;474;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A5A5A5"/>
                  </a:solidFill>
                  <a:latin typeface="Arial"/>
                  <a:ea typeface="Arial"/>
                  <a:cs typeface="Arial"/>
                  <a:sym typeface="Arial"/>
                </a:rPr>
                <a:t>11%</a:t>
              </a:r>
              <a:endParaRPr/>
            </a:p>
          </p:txBody>
        </p:sp>
      </p:grpSp>
      <p:grpSp>
        <p:nvGrpSpPr>
          <p:cNvPr id="475" name="Google Shape;475;p7"/>
          <p:cNvGrpSpPr/>
          <p:nvPr/>
        </p:nvGrpSpPr>
        <p:grpSpPr>
          <a:xfrm>
            <a:off x="2376018" y="4893227"/>
            <a:ext cx="416632" cy="193451"/>
            <a:chOff x="1906565" y="-56304"/>
            <a:chExt cx="416632" cy="193451"/>
          </a:xfrm>
        </p:grpSpPr>
        <p:sp>
          <p:nvSpPr>
            <p:cNvPr id="476" name="Google Shape;476;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8%</a:t>
              </a:r>
              <a:endParaRPr/>
            </a:p>
          </p:txBody>
        </p:sp>
        <p:sp>
          <p:nvSpPr>
            <p:cNvPr id="477" name="Google Shape;477;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BFBFBF"/>
                  </a:solidFill>
                  <a:latin typeface="Arial"/>
                  <a:ea typeface="Arial"/>
                  <a:cs typeface="Arial"/>
                  <a:sym typeface="Arial"/>
                </a:rPr>
                <a:t>8%</a:t>
              </a:r>
              <a:endParaRPr/>
            </a:p>
          </p:txBody>
        </p:sp>
      </p:grpSp>
      <p:grpSp>
        <p:nvGrpSpPr>
          <p:cNvPr id="478" name="Google Shape;478;p7"/>
          <p:cNvGrpSpPr/>
          <p:nvPr/>
        </p:nvGrpSpPr>
        <p:grpSpPr>
          <a:xfrm>
            <a:off x="2528611" y="4773902"/>
            <a:ext cx="416632" cy="193451"/>
            <a:chOff x="1906565" y="-56304"/>
            <a:chExt cx="416632" cy="193451"/>
          </a:xfrm>
        </p:grpSpPr>
        <p:sp>
          <p:nvSpPr>
            <p:cNvPr id="479" name="Google Shape;479;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3%</a:t>
              </a:r>
              <a:endParaRPr/>
            </a:p>
          </p:txBody>
        </p:sp>
        <p:sp>
          <p:nvSpPr>
            <p:cNvPr id="480" name="Google Shape;480;p7"/>
            <p:cNvSpPr txBox="1"/>
            <p:nvPr/>
          </p:nvSpPr>
          <p:spPr>
            <a:xfrm>
              <a:off x="1906565" y="-56304"/>
              <a:ext cx="416632"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8D8D8"/>
                  </a:solidFill>
                  <a:latin typeface="Arial"/>
                  <a:ea typeface="Arial"/>
                  <a:cs typeface="Arial"/>
                  <a:sym typeface="Arial"/>
                </a:rPr>
                <a:t>3%</a:t>
              </a:r>
              <a:endParaRPr/>
            </a:p>
          </p:txBody>
        </p:sp>
      </p:grpSp>
      <p:grpSp>
        <p:nvGrpSpPr>
          <p:cNvPr id="481" name="Google Shape;481;p7"/>
          <p:cNvGrpSpPr/>
          <p:nvPr/>
        </p:nvGrpSpPr>
        <p:grpSpPr>
          <a:xfrm>
            <a:off x="2639288" y="4734784"/>
            <a:ext cx="301488" cy="193451"/>
            <a:chOff x="1906565" y="-56304"/>
            <a:chExt cx="301488" cy="193451"/>
          </a:xfrm>
        </p:grpSpPr>
        <p:sp>
          <p:nvSpPr>
            <p:cNvPr id="482" name="Google Shape;482;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2%</a:t>
              </a:r>
              <a:endParaRPr/>
            </a:p>
          </p:txBody>
        </p:sp>
        <p:sp>
          <p:nvSpPr>
            <p:cNvPr id="483" name="Google Shape;483;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595959"/>
                  </a:solidFill>
                  <a:latin typeface="Arial"/>
                  <a:ea typeface="Arial"/>
                  <a:cs typeface="Arial"/>
                  <a:sym typeface="Arial"/>
                </a:rPr>
                <a:t>2%</a:t>
              </a:r>
              <a:endParaRPr/>
            </a:p>
          </p:txBody>
        </p:sp>
      </p:grpSp>
      <p:grpSp>
        <p:nvGrpSpPr>
          <p:cNvPr id="484" name="Google Shape;484;p7"/>
          <p:cNvGrpSpPr/>
          <p:nvPr/>
        </p:nvGrpSpPr>
        <p:grpSpPr>
          <a:xfrm>
            <a:off x="2764605" y="4719690"/>
            <a:ext cx="301488" cy="193451"/>
            <a:chOff x="1906565" y="-56304"/>
            <a:chExt cx="301488" cy="193451"/>
          </a:xfrm>
        </p:grpSpPr>
        <p:sp>
          <p:nvSpPr>
            <p:cNvPr id="485" name="Google Shape;485;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D3C25A"/>
                  </a:solidFill>
                  <a:latin typeface="Arial"/>
                  <a:ea typeface="Arial"/>
                  <a:cs typeface="Arial"/>
                  <a:sym typeface="Arial"/>
                </a:rPr>
                <a:t>4%</a:t>
              </a:r>
              <a:endParaRPr/>
            </a:p>
          </p:txBody>
        </p:sp>
        <p:sp>
          <p:nvSpPr>
            <p:cNvPr id="486" name="Google Shape;486;p7"/>
            <p:cNvSpPr txBox="1"/>
            <p:nvPr/>
          </p:nvSpPr>
          <p:spPr>
            <a:xfrm>
              <a:off x="1906565" y="-56304"/>
              <a:ext cx="301488" cy="193451"/>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500" b="0" i="0" u="none" strike="noStrike" cap="none">
                  <a:solidFill>
                    <a:srgbClr val="595959"/>
                  </a:solidFill>
                  <a:latin typeface="Arial"/>
                  <a:ea typeface="Arial"/>
                  <a:cs typeface="Arial"/>
                  <a:sym typeface="Arial"/>
                </a:rPr>
                <a:t>4%</a:t>
              </a:r>
              <a:endParaRPr/>
            </a:p>
          </p:txBody>
        </p:sp>
      </p:grpSp>
      <p:cxnSp>
        <p:nvCxnSpPr>
          <p:cNvPr id="487" name="Google Shape;487;p7"/>
          <p:cNvCxnSpPr/>
          <p:nvPr/>
        </p:nvCxnSpPr>
        <p:spPr>
          <a:xfrm>
            <a:off x="1036850" y="4102100"/>
            <a:ext cx="2649933" cy="0"/>
          </a:xfrm>
          <a:prstGeom prst="straightConnector1">
            <a:avLst/>
          </a:prstGeom>
          <a:noFill/>
          <a:ln w="9525" cap="flat" cmpd="sng">
            <a:solidFill>
              <a:srgbClr val="BFBFBF"/>
            </a:solidFill>
            <a:prstDash val="solid"/>
            <a:miter lim="800000"/>
            <a:headEnd type="none" w="sm" len="sm"/>
            <a:tailEnd type="none" w="sm" len="sm"/>
          </a:ln>
        </p:spPr>
      </p:cxnSp>
      <p:grpSp>
        <p:nvGrpSpPr>
          <p:cNvPr id="488" name="Google Shape;488;p7"/>
          <p:cNvGrpSpPr/>
          <p:nvPr/>
        </p:nvGrpSpPr>
        <p:grpSpPr>
          <a:xfrm>
            <a:off x="4702699" y="4823162"/>
            <a:ext cx="416632" cy="254109"/>
            <a:chOff x="1906565" y="-56304"/>
            <a:chExt cx="416632" cy="254109"/>
          </a:xfrm>
        </p:grpSpPr>
        <p:sp>
          <p:nvSpPr>
            <p:cNvPr id="489" name="Google Shape;48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31%</a:t>
              </a:r>
              <a:endParaRPr/>
            </a:p>
          </p:txBody>
        </p:sp>
        <p:sp>
          <p:nvSpPr>
            <p:cNvPr id="490" name="Google Shape;490;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CB0003"/>
                  </a:solidFill>
                  <a:latin typeface="Arial"/>
                  <a:ea typeface="Arial"/>
                  <a:cs typeface="Arial"/>
                  <a:sym typeface="Arial"/>
                </a:rPr>
                <a:t>31%</a:t>
              </a:r>
              <a:endParaRPr dirty="0"/>
            </a:p>
          </p:txBody>
        </p:sp>
      </p:grpSp>
      <p:grpSp>
        <p:nvGrpSpPr>
          <p:cNvPr id="491" name="Google Shape;491;p7"/>
          <p:cNvGrpSpPr/>
          <p:nvPr/>
        </p:nvGrpSpPr>
        <p:grpSpPr>
          <a:xfrm>
            <a:off x="4172882" y="4920162"/>
            <a:ext cx="416632" cy="254109"/>
            <a:chOff x="1906565" y="-56304"/>
            <a:chExt cx="416632" cy="254109"/>
          </a:xfrm>
        </p:grpSpPr>
        <p:sp>
          <p:nvSpPr>
            <p:cNvPr id="492" name="Google Shape;49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30%</a:t>
              </a:r>
              <a:endParaRPr/>
            </a:p>
          </p:txBody>
        </p:sp>
        <p:sp>
          <p:nvSpPr>
            <p:cNvPr id="493" name="Google Shape;493;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30%</a:t>
              </a:r>
              <a:endParaRPr dirty="0"/>
            </a:p>
          </p:txBody>
        </p:sp>
      </p:grpSp>
      <p:grpSp>
        <p:nvGrpSpPr>
          <p:cNvPr id="494" name="Google Shape;494;p7"/>
          <p:cNvGrpSpPr/>
          <p:nvPr/>
        </p:nvGrpSpPr>
        <p:grpSpPr>
          <a:xfrm>
            <a:off x="4496524" y="5598929"/>
            <a:ext cx="416632" cy="254109"/>
            <a:chOff x="1906565" y="-56304"/>
            <a:chExt cx="416632" cy="254109"/>
          </a:xfrm>
        </p:grpSpPr>
        <p:sp>
          <p:nvSpPr>
            <p:cNvPr id="495" name="Google Shape;49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39%</a:t>
              </a:r>
              <a:endParaRPr/>
            </a:p>
          </p:txBody>
        </p:sp>
        <p:sp>
          <p:nvSpPr>
            <p:cNvPr id="496" name="Google Shape;496;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930106"/>
                  </a:solidFill>
                  <a:latin typeface="Arial"/>
                  <a:ea typeface="Arial"/>
                  <a:cs typeface="Arial"/>
                  <a:sym typeface="Arial"/>
                </a:rPr>
                <a:t>39%</a:t>
              </a:r>
              <a:endParaRPr dirty="0"/>
            </a:p>
          </p:txBody>
        </p:sp>
      </p:grpSp>
      <p:grpSp>
        <p:nvGrpSpPr>
          <p:cNvPr id="497" name="Google Shape;497;p7"/>
          <p:cNvGrpSpPr/>
          <p:nvPr/>
        </p:nvGrpSpPr>
        <p:grpSpPr>
          <a:xfrm>
            <a:off x="6180307" y="4967826"/>
            <a:ext cx="416632" cy="254109"/>
            <a:chOff x="1906565" y="-56304"/>
            <a:chExt cx="416632" cy="254109"/>
          </a:xfrm>
        </p:grpSpPr>
        <p:sp>
          <p:nvSpPr>
            <p:cNvPr id="498" name="Google Shape;498;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47%</a:t>
              </a:r>
              <a:endParaRPr/>
            </a:p>
          </p:txBody>
        </p:sp>
        <p:sp>
          <p:nvSpPr>
            <p:cNvPr id="499" name="Google Shape;499;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CB0003"/>
                  </a:solidFill>
                  <a:latin typeface="Arial"/>
                  <a:ea typeface="Arial"/>
                  <a:cs typeface="Arial"/>
                  <a:sym typeface="Arial"/>
                </a:rPr>
                <a:t>47%</a:t>
              </a:r>
              <a:endParaRPr/>
            </a:p>
          </p:txBody>
        </p:sp>
      </p:grpSp>
      <p:grpSp>
        <p:nvGrpSpPr>
          <p:cNvPr id="500" name="Google Shape;500;p7"/>
          <p:cNvGrpSpPr/>
          <p:nvPr/>
        </p:nvGrpSpPr>
        <p:grpSpPr>
          <a:xfrm>
            <a:off x="5519041" y="4928092"/>
            <a:ext cx="416632" cy="254109"/>
            <a:chOff x="1906565" y="-56304"/>
            <a:chExt cx="416632" cy="254109"/>
          </a:xfrm>
        </p:grpSpPr>
        <p:sp>
          <p:nvSpPr>
            <p:cNvPr id="501" name="Google Shape;501;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45%</a:t>
              </a:r>
              <a:endParaRPr/>
            </a:p>
          </p:txBody>
        </p:sp>
        <p:sp>
          <p:nvSpPr>
            <p:cNvPr id="502" name="Google Shape;502;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262626"/>
                  </a:solidFill>
                  <a:latin typeface="Arial"/>
                  <a:ea typeface="Arial"/>
                  <a:cs typeface="Arial"/>
                  <a:sym typeface="Arial"/>
                </a:rPr>
                <a:t>45%</a:t>
              </a:r>
              <a:endParaRPr dirty="0"/>
            </a:p>
          </p:txBody>
        </p:sp>
      </p:grpSp>
      <p:grpSp>
        <p:nvGrpSpPr>
          <p:cNvPr id="503" name="Google Shape;503;p7"/>
          <p:cNvGrpSpPr/>
          <p:nvPr/>
        </p:nvGrpSpPr>
        <p:grpSpPr>
          <a:xfrm>
            <a:off x="5832982" y="5631964"/>
            <a:ext cx="416632" cy="254109"/>
            <a:chOff x="1906565" y="-56304"/>
            <a:chExt cx="416632" cy="254109"/>
          </a:xfrm>
        </p:grpSpPr>
        <p:sp>
          <p:nvSpPr>
            <p:cNvPr id="504" name="Google Shape;504;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a:solidFill>
                    <a:srgbClr val="D3C25A"/>
                  </a:solidFill>
                  <a:latin typeface="Arial"/>
                  <a:ea typeface="Arial"/>
                  <a:cs typeface="Arial"/>
                  <a:sym typeface="Arial"/>
                </a:rPr>
                <a:t>8%</a:t>
              </a:r>
              <a:endParaRPr/>
            </a:p>
          </p:txBody>
        </p:sp>
        <p:sp>
          <p:nvSpPr>
            <p:cNvPr id="505" name="Google Shape;505;p7"/>
            <p:cNvSpPr txBox="1"/>
            <p:nvPr/>
          </p:nvSpPr>
          <p:spPr>
            <a:xfrm>
              <a:off x="1906565" y="-56304"/>
              <a:ext cx="416632" cy="25410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800" b="0" i="0" u="none" strike="noStrike" cap="none" dirty="0">
                  <a:solidFill>
                    <a:srgbClr val="930106"/>
                  </a:solidFill>
                  <a:latin typeface="Arial"/>
                  <a:ea typeface="Arial"/>
                  <a:cs typeface="Arial"/>
                  <a:sym typeface="Arial"/>
                </a:rPr>
                <a:t>8%</a:t>
              </a:r>
              <a:endParaRPr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pSp>
        <p:nvGrpSpPr>
          <p:cNvPr id="725" name="Google Shape;725;p13"/>
          <p:cNvGrpSpPr/>
          <p:nvPr/>
        </p:nvGrpSpPr>
        <p:grpSpPr>
          <a:xfrm>
            <a:off x="2403537" y="2472156"/>
            <a:ext cx="6910957" cy="4125719"/>
            <a:chOff x="2403537" y="2630652"/>
            <a:chExt cx="6910957" cy="4125719"/>
          </a:xfrm>
        </p:grpSpPr>
        <p:cxnSp>
          <p:nvCxnSpPr>
            <p:cNvPr id="726" name="Google Shape;726;p13"/>
            <p:cNvCxnSpPr/>
            <p:nvPr/>
          </p:nvCxnSpPr>
          <p:spPr>
            <a:xfrm>
              <a:off x="2403538"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27" name="Google Shape;727;p13"/>
            <p:cNvCxnSpPr/>
            <p:nvPr/>
          </p:nvCxnSpPr>
          <p:spPr>
            <a:xfrm>
              <a:off x="3036533"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28" name="Google Shape;728;p13"/>
            <p:cNvCxnSpPr/>
            <p:nvPr/>
          </p:nvCxnSpPr>
          <p:spPr>
            <a:xfrm>
              <a:off x="3669527"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29" name="Google Shape;729;p13"/>
            <p:cNvCxnSpPr/>
            <p:nvPr/>
          </p:nvCxnSpPr>
          <p:spPr>
            <a:xfrm>
              <a:off x="4302522"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0" name="Google Shape;730;p13"/>
            <p:cNvCxnSpPr/>
            <p:nvPr/>
          </p:nvCxnSpPr>
          <p:spPr>
            <a:xfrm>
              <a:off x="4935516" y="2630652"/>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1" name="Google Shape;731;p13"/>
            <p:cNvCxnSpPr/>
            <p:nvPr/>
          </p:nvCxnSpPr>
          <p:spPr>
            <a:xfrm>
              <a:off x="2403537"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2" name="Google Shape;732;p13"/>
            <p:cNvCxnSpPr/>
            <p:nvPr/>
          </p:nvCxnSpPr>
          <p:spPr>
            <a:xfrm>
              <a:off x="3036532"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3" name="Google Shape;733;p13"/>
            <p:cNvCxnSpPr/>
            <p:nvPr/>
          </p:nvCxnSpPr>
          <p:spPr>
            <a:xfrm>
              <a:off x="3669526"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4" name="Google Shape;734;p13"/>
            <p:cNvCxnSpPr/>
            <p:nvPr/>
          </p:nvCxnSpPr>
          <p:spPr>
            <a:xfrm>
              <a:off x="4302520"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5" name="Google Shape;735;p13"/>
            <p:cNvCxnSpPr/>
            <p:nvPr/>
          </p:nvCxnSpPr>
          <p:spPr>
            <a:xfrm>
              <a:off x="4935515"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6" name="Google Shape;736;p13"/>
            <p:cNvCxnSpPr/>
            <p:nvPr/>
          </p:nvCxnSpPr>
          <p:spPr>
            <a:xfrm>
              <a:off x="6347604"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7" name="Google Shape;737;p13"/>
            <p:cNvCxnSpPr/>
            <p:nvPr/>
          </p:nvCxnSpPr>
          <p:spPr>
            <a:xfrm>
              <a:off x="7089327"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8" name="Google Shape;738;p13"/>
            <p:cNvCxnSpPr/>
            <p:nvPr/>
          </p:nvCxnSpPr>
          <p:spPr>
            <a:xfrm>
              <a:off x="7831049"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39" name="Google Shape;739;p13"/>
            <p:cNvCxnSpPr/>
            <p:nvPr/>
          </p:nvCxnSpPr>
          <p:spPr>
            <a:xfrm>
              <a:off x="8572772" y="5079654"/>
              <a:ext cx="0" cy="1676717"/>
            </a:xfrm>
            <a:prstGeom prst="straightConnector1">
              <a:avLst/>
            </a:prstGeom>
            <a:noFill/>
            <a:ln w="9525" cap="flat" cmpd="sng">
              <a:solidFill>
                <a:srgbClr val="D8D8D8"/>
              </a:solidFill>
              <a:prstDash val="solid"/>
              <a:miter lim="800000"/>
              <a:headEnd type="none" w="sm" len="sm"/>
              <a:tailEnd type="none" w="sm" len="sm"/>
            </a:ln>
          </p:spPr>
        </p:cxnSp>
        <p:cxnSp>
          <p:nvCxnSpPr>
            <p:cNvPr id="740" name="Google Shape;740;p13"/>
            <p:cNvCxnSpPr/>
            <p:nvPr/>
          </p:nvCxnSpPr>
          <p:spPr>
            <a:xfrm>
              <a:off x="9314494" y="5079654"/>
              <a:ext cx="0" cy="1676717"/>
            </a:xfrm>
            <a:prstGeom prst="straightConnector1">
              <a:avLst/>
            </a:prstGeom>
            <a:noFill/>
            <a:ln w="9525" cap="flat" cmpd="sng">
              <a:solidFill>
                <a:srgbClr val="D8D8D8"/>
              </a:solidFill>
              <a:prstDash val="solid"/>
              <a:miter lim="800000"/>
              <a:headEnd type="none" w="sm" len="sm"/>
              <a:tailEnd type="none" w="sm" len="sm"/>
            </a:ln>
          </p:spPr>
        </p:cxnSp>
      </p:grpSp>
      <p:graphicFrame>
        <p:nvGraphicFramePr>
          <p:cNvPr id="741" name="Google Shape;741;p13"/>
          <p:cNvGraphicFramePr/>
          <p:nvPr/>
        </p:nvGraphicFramePr>
        <p:xfrm>
          <a:off x="5509597" y="2376013"/>
          <a:ext cx="2968883" cy="1979256"/>
        </p:xfrm>
        <a:graphic>
          <a:graphicData uri="http://schemas.openxmlformats.org/drawingml/2006/chart">
            <c:chart xmlns:c="http://schemas.openxmlformats.org/drawingml/2006/chart" xmlns:r="http://schemas.openxmlformats.org/officeDocument/2006/relationships" r:id="rId3"/>
          </a:graphicData>
        </a:graphic>
      </p:graphicFrame>
      <p:sp>
        <p:nvSpPr>
          <p:cNvPr id="742" name="Google Shape;742;p13"/>
          <p:cNvSpPr/>
          <p:nvPr/>
        </p:nvSpPr>
        <p:spPr>
          <a:xfrm>
            <a:off x="118470" y="99759"/>
            <a:ext cx="263236" cy="3953093"/>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3" name="Google Shape;743;p13"/>
          <p:cNvSpPr txBox="1"/>
          <p:nvPr/>
        </p:nvSpPr>
        <p:spPr>
          <a:xfrm rot="5400000">
            <a:off x="-2095099" y="2378240"/>
            <a:ext cx="4748091"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100" dirty="0">
                <a:solidFill>
                  <a:schemeClr val="lt1"/>
                </a:solidFill>
                <a:latin typeface="Arial"/>
                <a:ea typeface="Arial"/>
                <a:cs typeface="Arial"/>
                <a:sym typeface="Arial"/>
              </a:rPr>
              <a:t>How passengers spend their in-flight time and what they feel</a:t>
            </a:r>
            <a:endParaRPr dirty="0"/>
          </a:p>
        </p:txBody>
      </p:sp>
      <p:sp>
        <p:nvSpPr>
          <p:cNvPr id="744" name="Google Shape;744;p13"/>
          <p:cNvSpPr txBox="1"/>
          <p:nvPr/>
        </p:nvSpPr>
        <p:spPr>
          <a:xfrm>
            <a:off x="1083826" y="881467"/>
            <a:ext cx="8230668" cy="4461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800" b="1">
                <a:solidFill>
                  <a:schemeClr val="dk1"/>
                </a:solidFill>
                <a:latin typeface="Arial"/>
                <a:ea typeface="Arial"/>
                <a:cs typeface="Arial"/>
                <a:sym typeface="Arial"/>
              </a:rPr>
              <a:t>How passengers spend their in-flight time, what they feel while on board</a:t>
            </a:r>
            <a:endParaRPr/>
          </a:p>
        </p:txBody>
      </p:sp>
      <p:sp>
        <p:nvSpPr>
          <p:cNvPr id="745" name="Google Shape;745;p13"/>
          <p:cNvSpPr txBox="1"/>
          <p:nvPr/>
        </p:nvSpPr>
        <p:spPr>
          <a:xfrm>
            <a:off x="1099605" y="642211"/>
            <a:ext cx="1716754" cy="2904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1000">
                <a:solidFill>
                  <a:srgbClr val="CB0003"/>
                </a:solidFill>
                <a:latin typeface="Arial"/>
                <a:ea typeface="Arial"/>
                <a:cs typeface="Arial"/>
                <a:sym typeface="Arial"/>
              </a:rPr>
              <a:t>Time on Board and Feeling</a:t>
            </a:r>
            <a:endParaRPr/>
          </a:p>
        </p:txBody>
      </p:sp>
      <p:sp>
        <p:nvSpPr>
          <p:cNvPr id="746" name="Google Shape;746;p13"/>
          <p:cNvSpPr txBox="1"/>
          <p:nvPr/>
        </p:nvSpPr>
        <p:spPr>
          <a:xfrm>
            <a:off x="1083826" y="2007505"/>
            <a:ext cx="4189861" cy="30739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200">
                <a:solidFill>
                  <a:schemeClr val="dk1"/>
                </a:solidFill>
                <a:latin typeface="Arial"/>
                <a:ea typeface="Arial"/>
                <a:cs typeface="Arial"/>
                <a:sym typeface="Arial"/>
              </a:rPr>
              <a:t>How do you spend your in-flight time?</a:t>
            </a:r>
            <a:endParaRPr/>
          </a:p>
        </p:txBody>
      </p:sp>
      <p:sp>
        <p:nvSpPr>
          <p:cNvPr id="747" name="Google Shape;747;p13"/>
          <p:cNvSpPr txBox="1"/>
          <p:nvPr/>
        </p:nvSpPr>
        <p:spPr>
          <a:xfrm>
            <a:off x="6195494" y="7124795"/>
            <a:ext cx="4078251" cy="233910"/>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None/>
            </a:pPr>
            <a:r>
              <a:rPr lang="en-US" sz="700">
                <a:solidFill>
                  <a:schemeClr val="dk1"/>
                </a:solidFill>
                <a:latin typeface="Arial"/>
                <a:ea typeface="Arial"/>
                <a:cs typeface="Arial"/>
                <a:sym typeface="Arial"/>
              </a:rPr>
              <a:t>* 2021 survey on in-flight magazines and in-flight entertainment for JMB members</a:t>
            </a:r>
            <a:endParaRPr/>
          </a:p>
        </p:txBody>
      </p:sp>
      <p:sp>
        <p:nvSpPr>
          <p:cNvPr id="748" name="Google Shape;748;p13"/>
          <p:cNvSpPr txBox="1"/>
          <p:nvPr/>
        </p:nvSpPr>
        <p:spPr>
          <a:xfrm>
            <a:off x="1274877" y="4493808"/>
            <a:ext cx="4384598" cy="30739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200">
                <a:solidFill>
                  <a:schemeClr val="dk1"/>
                </a:solidFill>
                <a:latin typeface="Arial"/>
                <a:ea typeface="Arial"/>
                <a:cs typeface="Arial"/>
                <a:sym typeface="Arial"/>
              </a:rPr>
              <a:t>Do you look forward to any part of the in-flight experience?</a:t>
            </a:r>
            <a:endParaRPr/>
          </a:p>
        </p:txBody>
      </p:sp>
      <p:sp>
        <p:nvSpPr>
          <p:cNvPr id="749" name="Google Shape;749;p13"/>
          <p:cNvSpPr txBox="1"/>
          <p:nvPr/>
        </p:nvSpPr>
        <p:spPr>
          <a:xfrm>
            <a:off x="1431586" y="2524733"/>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Work</a:t>
            </a:r>
            <a:endParaRPr/>
          </a:p>
        </p:txBody>
      </p:sp>
      <p:sp>
        <p:nvSpPr>
          <p:cNvPr id="750" name="Google Shape;750;p13"/>
          <p:cNvSpPr txBox="1"/>
          <p:nvPr/>
        </p:nvSpPr>
        <p:spPr>
          <a:xfrm>
            <a:off x="1431586" y="2753211"/>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Sleep</a:t>
            </a:r>
            <a:endParaRPr/>
          </a:p>
        </p:txBody>
      </p:sp>
      <p:sp>
        <p:nvSpPr>
          <p:cNvPr id="751" name="Google Shape;751;p13"/>
          <p:cNvSpPr txBox="1"/>
          <p:nvPr/>
        </p:nvSpPr>
        <p:spPr>
          <a:xfrm>
            <a:off x="1407511" y="2981689"/>
            <a:ext cx="947731"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Use in-flight Wi-Fi</a:t>
            </a:r>
            <a:endParaRPr/>
          </a:p>
        </p:txBody>
      </p:sp>
      <p:sp>
        <p:nvSpPr>
          <p:cNvPr id="752" name="Google Shape;752;p13"/>
          <p:cNvSpPr txBox="1"/>
          <p:nvPr/>
        </p:nvSpPr>
        <p:spPr>
          <a:xfrm>
            <a:off x="2211114"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0</a:t>
            </a:r>
            <a:endParaRPr/>
          </a:p>
        </p:txBody>
      </p:sp>
      <p:sp>
        <p:nvSpPr>
          <p:cNvPr id="753" name="Google Shape;753;p13"/>
          <p:cNvSpPr txBox="1"/>
          <p:nvPr/>
        </p:nvSpPr>
        <p:spPr>
          <a:xfrm>
            <a:off x="2843565"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20</a:t>
            </a:r>
            <a:endParaRPr/>
          </a:p>
        </p:txBody>
      </p:sp>
      <p:sp>
        <p:nvSpPr>
          <p:cNvPr id="754" name="Google Shape;754;p13"/>
          <p:cNvSpPr txBox="1"/>
          <p:nvPr/>
        </p:nvSpPr>
        <p:spPr>
          <a:xfrm>
            <a:off x="3476016"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40</a:t>
            </a:r>
            <a:endParaRPr/>
          </a:p>
        </p:txBody>
      </p:sp>
      <p:sp>
        <p:nvSpPr>
          <p:cNvPr id="755" name="Google Shape;755;p13"/>
          <p:cNvSpPr txBox="1"/>
          <p:nvPr/>
        </p:nvSpPr>
        <p:spPr>
          <a:xfrm>
            <a:off x="4108467"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60</a:t>
            </a:r>
            <a:endParaRPr/>
          </a:p>
        </p:txBody>
      </p:sp>
      <p:sp>
        <p:nvSpPr>
          <p:cNvPr id="756" name="Google Shape;756;p13"/>
          <p:cNvSpPr txBox="1"/>
          <p:nvPr/>
        </p:nvSpPr>
        <p:spPr>
          <a:xfrm>
            <a:off x="4740919" y="4124933"/>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80</a:t>
            </a:r>
            <a:endParaRPr/>
          </a:p>
        </p:txBody>
      </p:sp>
      <p:sp>
        <p:nvSpPr>
          <p:cNvPr id="757" name="Google Shape;757;p13"/>
          <p:cNvSpPr txBox="1"/>
          <p:nvPr/>
        </p:nvSpPr>
        <p:spPr>
          <a:xfrm>
            <a:off x="1083826" y="1469476"/>
            <a:ext cx="8936469" cy="52283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300">
                <a:solidFill>
                  <a:schemeClr val="dk1"/>
                </a:solidFill>
                <a:latin typeface="Arial"/>
                <a:ea typeface="Arial"/>
                <a:cs typeface="Arial"/>
                <a:sym typeface="Arial"/>
              </a:rPr>
              <a:t>Conclusion: Interest in in-flight entertainment and in-flight magazines is particularly high, and the special feeling of travel increases passengers' attention towards hobbies and shopping</a:t>
            </a:r>
            <a:endParaRPr/>
          </a:p>
        </p:txBody>
      </p:sp>
      <p:sp>
        <p:nvSpPr>
          <p:cNvPr id="758" name="Google Shape;758;p13"/>
          <p:cNvSpPr txBox="1"/>
          <p:nvPr/>
        </p:nvSpPr>
        <p:spPr>
          <a:xfrm>
            <a:off x="1182940" y="3210167"/>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entertainment</a:t>
            </a:r>
            <a:endParaRPr/>
          </a:p>
        </p:txBody>
      </p:sp>
      <p:sp>
        <p:nvSpPr>
          <p:cNvPr id="759" name="Google Shape;759;p13"/>
          <p:cNvSpPr txBox="1"/>
          <p:nvPr/>
        </p:nvSpPr>
        <p:spPr>
          <a:xfrm>
            <a:off x="1099605" y="3438645"/>
            <a:ext cx="1255637"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Read in-flight magazines</a:t>
            </a:r>
            <a:endParaRPr/>
          </a:p>
        </p:txBody>
      </p:sp>
      <p:sp>
        <p:nvSpPr>
          <p:cNvPr id="760" name="Google Shape;760;p13"/>
          <p:cNvSpPr txBox="1"/>
          <p:nvPr/>
        </p:nvSpPr>
        <p:spPr>
          <a:xfrm>
            <a:off x="955859" y="3667123"/>
            <a:ext cx="1399383" cy="218201"/>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Read in-flight sales catalog</a:t>
            </a:r>
            <a:endParaRPr/>
          </a:p>
        </p:txBody>
      </p:sp>
      <p:sp>
        <p:nvSpPr>
          <p:cNvPr id="761" name="Google Shape;761;p13"/>
          <p:cNvSpPr txBox="1"/>
          <p:nvPr/>
        </p:nvSpPr>
        <p:spPr>
          <a:xfrm>
            <a:off x="1182940" y="3895599"/>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Other</a:t>
            </a:r>
            <a:endParaRPr/>
          </a:p>
        </p:txBody>
      </p:sp>
      <p:sp>
        <p:nvSpPr>
          <p:cNvPr id="762" name="Google Shape;762;p13"/>
          <p:cNvSpPr txBox="1"/>
          <p:nvPr/>
        </p:nvSpPr>
        <p:spPr>
          <a:xfrm>
            <a:off x="1178144" y="4973735"/>
            <a:ext cx="1177098"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entertainment</a:t>
            </a:r>
            <a:endParaRPr/>
          </a:p>
        </p:txBody>
      </p:sp>
      <p:sp>
        <p:nvSpPr>
          <p:cNvPr id="763" name="Google Shape;763;p13"/>
          <p:cNvSpPr txBox="1"/>
          <p:nvPr/>
        </p:nvSpPr>
        <p:spPr>
          <a:xfrm>
            <a:off x="1431586" y="5202213"/>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magazine</a:t>
            </a:r>
            <a:endParaRPr/>
          </a:p>
        </p:txBody>
      </p:sp>
      <p:sp>
        <p:nvSpPr>
          <p:cNvPr id="764" name="Google Shape;764;p13"/>
          <p:cNvSpPr txBox="1"/>
          <p:nvPr/>
        </p:nvSpPr>
        <p:spPr>
          <a:xfrm>
            <a:off x="1431586" y="5430691"/>
            <a:ext cx="92365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Sleep</a:t>
            </a:r>
            <a:endParaRPr/>
          </a:p>
        </p:txBody>
      </p:sp>
      <p:sp>
        <p:nvSpPr>
          <p:cNvPr id="765" name="Google Shape;765;p13"/>
          <p:cNvSpPr txBox="1"/>
          <p:nvPr/>
        </p:nvSpPr>
        <p:spPr>
          <a:xfrm>
            <a:off x="2211114"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0</a:t>
            </a:r>
            <a:endParaRPr/>
          </a:p>
        </p:txBody>
      </p:sp>
      <p:sp>
        <p:nvSpPr>
          <p:cNvPr id="766" name="Google Shape;766;p13"/>
          <p:cNvSpPr txBox="1"/>
          <p:nvPr/>
        </p:nvSpPr>
        <p:spPr>
          <a:xfrm>
            <a:off x="2845833"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20</a:t>
            </a:r>
            <a:endParaRPr/>
          </a:p>
        </p:txBody>
      </p:sp>
      <p:sp>
        <p:nvSpPr>
          <p:cNvPr id="767" name="Google Shape;767;p13"/>
          <p:cNvSpPr txBox="1"/>
          <p:nvPr/>
        </p:nvSpPr>
        <p:spPr>
          <a:xfrm>
            <a:off x="3480552"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40</a:t>
            </a:r>
            <a:endParaRPr/>
          </a:p>
        </p:txBody>
      </p:sp>
      <p:sp>
        <p:nvSpPr>
          <p:cNvPr id="768" name="Google Shape;768;p13"/>
          <p:cNvSpPr txBox="1"/>
          <p:nvPr/>
        </p:nvSpPr>
        <p:spPr>
          <a:xfrm>
            <a:off x="4115271"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60</a:t>
            </a:r>
            <a:endParaRPr/>
          </a:p>
        </p:txBody>
      </p:sp>
      <p:sp>
        <p:nvSpPr>
          <p:cNvPr id="769" name="Google Shape;769;p13"/>
          <p:cNvSpPr txBox="1"/>
          <p:nvPr/>
        </p:nvSpPr>
        <p:spPr>
          <a:xfrm>
            <a:off x="4749988"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80</a:t>
            </a:r>
            <a:endParaRPr/>
          </a:p>
        </p:txBody>
      </p:sp>
      <p:sp>
        <p:nvSpPr>
          <p:cNvPr id="770" name="Google Shape;770;p13"/>
          <p:cNvSpPr txBox="1"/>
          <p:nvPr/>
        </p:nvSpPr>
        <p:spPr>
          <a:xfrm>
            <a:off x="1182940" y="5659169"/>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Work</a:t>
            </a:r>
            <a:endParaRPr/>
          </a:p>
        </p:txBody>
      </p:sp>
      <p:sp>
        <p:nvSpPr>
          <p:cNvPr id="771" name="Google Shape;771;p13"/>
          <p:cNvSpPr txBox="1"/>
          <p:nvPr/>
        </p:nvSpPr>
        <p:spPr>
          <a:xfrm>
            <a:off x="1182940" y="5887647"/>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Use in-flight Wi-Fi</a:t>
            </a:r>
            <a:endParaRPr/>
          </a:p>
        </p:txBody>
      </p:sp>
      <p:sp>
        <p:nvSpPr>
          <p:cNvPr id="772" name="Google Shape;772;p13"/>
          <p:cNvSpPr txBox="1"/>
          <p:nvPr/>
        </p:nvSpPr>
        <p:spPr>
          <a:xfrm>
            <a:off x="955859" y="6116125"/>
            <a:ext cx="1399383"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In-flight meals, drink service</a:t>
            </a:r>
            <a:endParaRPr/>
          </a:p>
        </p:txBody>
      </p:sp>
      <p:sp>
        <p:nvSpPr>
          <p:cNvPr id="773" name="Google Shape;773;p13"/>
          <p:cNvSpPr txBox="1"/>
          <p:nvPr/>
        </p:nvSpPr>
        <p:spPr>
          <a:xfrm>
            <a:off x="1182940" y="6344601"/>
            <a:ext cx="1172302"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Other</a:t>
            </a:r>
            <a:endParaRPr/>
          </a:p>
        </p:txBody>
      </p:sp>
      <p:sp>
        <p:nvSpPr>
          <p:cNvPr id="774" name="Google Shape;774;p13"/>
          <p:cNvSpPr txBox="1"/>
          <p:nvPr/>
        </p:nvSpPr>
        <p:spPr>
          <a:xfrm>
            <a:off x="5635703" y="4493808"/>
            <a:ext cx="4384598" cy="30739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200">
                <a:solidFill>
                  <a:schemeClr val="dk1"/>
                </a:solidFill>
                <a:latin typeface="Arial"/>
                <a:ea typeface="Arial"/>
                <a:cs typeface="Arial"/>
                <a:sym typeface="Arial"/>
              </a:rPr>
              <a:t>What is on your mind while on board?</a:t>
            </a:r>
            <a:endParaRPr/>
          </a:p>
        </p:txBody>
      </p:sp>
      <p:sp>
        <p:nvSpPr>
          <p:cNvPr id="775" name="Google Shape;775;p13"/>
          <p:cNvSpPr/>
          <p:nvPr/>
        </p:nvSpPr>
        <p:spPr>
          <a:xfrm>
            <a:off x="2403538" y="3269901"/>
            <a:ext cx="2254566"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6" name="Google Shape;776;p13"/>
          <p:cNvSpPr/>
          <p:nvPr/>
        </p:nvSpPr>
        <p:spPr>
          <a:xfrm>
            <a:off x="2403539" y="3496306"/>
            <a:ext cx="1786268"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7" name="Google Shape;777;p13"/>
          <p:cNvSpPr/>
          <p:nvPr/>
        </p:nvSpPr>
        <p:spPr>
          <a:xfrm>
            <a:off x="2403536" y="5039688"/>
            <a:ext cx="2706849"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8" name="Google Shape;778;p13"/>
          <p:cNvSpPr/>
          <p:nvPr/>
        </p:nvSpPr>
        <p:spPr>
          <a:xfrm>
            <a:off x="2403538" y="5266093"/>
            <a:ext cx="1568388"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9" name="Google Shape;779;p13"/>
          <p:cNvSpPr/>
          <p:nvPr/>
        </p:nvSpPr>
        <p:spPr>
          <a:xfrm>
            <a:off x="6347604" y="5945308"/>
            <a:ext cx="2781910"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0" name="Google Shape;780;p13"/>
          <p:cNvSpPr/>
          <p:nvPr/>
        </p:nvSpPr>
        <p:spPr>
          <a:xfrm>
            <a:off x="2403538" y="2590686"/>
            <a:ext cx="681082"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1" name="Google Shape;781;p13"/>
          <p:cNvSpPr/>
          <p:nvPr/>
        </p:nvSpPr>
        <p:spPr>
          <a:xfrm>
            <a:off x="2403538" y="2817091"/>
            <a:ext cx="2071931"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2" name="Google Shape;782;p13"/>
          <p:cNvSpPr/>
          <p:nvPr/>
        </p:nvSpPr>
        <p:spPr>
          <a:xfrm>
            <a:off x="2403539" y="3043496"/>
            <a:ext cx="191270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3" name="Google Shape;783;p13"/>
          <p:cNvSpPr/>
          <p:nvPr/>
        </p:nvSpPr>
        <p:spPr>
          <a:xfrm>
            <a:off x="2403539" y="3722711"/>
            <a:ext cx="1177478"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4" name="Google Shape;784;p13"/>
          <p:cNvSpPr/>
          <p:nvPr/>
        </p:nvSpPr>
        <p:spPr>
          <a:xfrm>
            <a:off x="2403539" y="3949116"/>
            <a:ext cx="254928"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5" name="Google Shape;785;p13"/>
          <p:cNvSpPr/>
          <p:nvPr/>
        </p:nvSpPr>
        <p:spPr>
          <a:xfrm>
            <a:off x="2403537" y="5492498"/>
            <a:ext cx="882001"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6" name="Google Shape;786;p13"/>
          <p:cNvSpPr/>
          <p:nvPr/>
        </p:nvSpPr>
        <p:spPr>
          <a:xfrm>
            <a:off x="2403538" y="5718903"/>
            <a:ext cx="48296"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7" name="Google Shape;787;p13"/>
          <p:cNvSpPr/>
          <p:nvPr/>
        </p:nvSpPr>
        <p:spPr>
          <a:xfrm>
            <a:off x="2403537" y="5945308"/>
            <a:ext cx="122399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8" name="Google Shape;788;p13"/>
          <p:cNvSpPr/>
          <p:nvPr/>
        </p:nvSpPr>
        <p:spPr>
          <a:xfrm>
            <a:off x="2403537" y="6171713"/>
            <a:ext cx="2706845"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9" name="Google Shape;789;p13"/>
          <p:cNvSpPr/>
          <p:nvPr/>
        </p:nvSpPr>
        <p:spPr>
          <a:xfrm>
            <a:off x="2403538" y="6398118"/>
            <a:ext cx="238113"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0" name="Google Shape;790;p13"/>
          <p:cNvSpPr/>
          <p:nvPr/>
        </p:nvSpPr>
        <p:spPr>
          <a:xfrm>
            <a:off x="6347604" y="5039688"/>
            <a:ext cx="1785670"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1" name="Google Shape;791;p13"/>
          <p:cNvSpPr/>
          <p:nvPr/>
        </p:nvSpPr>
        <p:spPr>
          <a:xfrm>
            <a:off x="6347607" y="5266093"/>
            <a:ext cx="775664"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2" name="Google Shape;792;p13"/>
          <p:cNvSpPr/>
          <p:nvPr/>
        </p:nvSpPr>
        <p:spPr>
          <a:xfrm>
            <a:off x="6347604" y="5492498"/>
            <a:ext cx="2066630"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3" name="Google Shape;793;p13"/>
          <p:cNvSpPr/>
          <p:nvPr/>
        </p:nvSpPr>
        <p:spPr>
          <a:xfrm>
            <a:off x="6347604" y="5718903"/>
            <a:ext cx="946124" cy="103736"/>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4" name="Google Shape;794;p13"/>
          <p:cNvSpPr/>
          <p:nvPr/>
        </p:nvSpPr>
        <p:spPr>
          <a:xfrm>
            <a:off x="6347605" y="6171713"/>
            <a:ext cx="43949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5" name="Google Shape;795;p13"/>
          <p:cNvSpPr/>
          <p:nvPr/>
        </p:nvSpPr>
        <p:spPr>
          <a:xfrm>
            <a:off x="6347605" y="6398118"/>
            <a:ext cx="152509" cy="103736"/>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6" name="Google Shape;796;p13"/>
          <p:cNvSpPr txBox="1"/>
          <p:nvPr/>
        </p:nvSpPr>
        <p:spPr>
          <a:xfrm>
            <a:off x="6152607"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0</a:t>
            </a:r>
            <a:endParaRPr/>
          </a:p>
        </p:txBody>
      </p:sp>
      <p:sp>
        <p:nvSpPr>
          <p:cNvPr id="797" name="Google Shape;797;p13"/>
          <p:cNvSpPr txBox="1"/>
          <p:nvPr/>
        </p:nvSpPr>
        <p:spPr>
          <a:xfrm>
            <a:off x="6892159"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20</a:t>
            </a:r>
            <a:endParaRPr/>
          </a:p>
        </p:txBody>
      </p:sp>
      <p:sp>
        <p:nvSpPr>
          <p:cNvPr id="798" name="Google Shape;798;p13"/>
          <p:cNvSpPr txBox="1"/>
          <p:nvPr/>
        </p:nvSpPr>
        <p:spPr>
          <a:xfrm>
            <a:off x="7631711"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40</a:t>
            </a:r>
            <a:endParaRPr/>
          </a:p>
        </p:txBody>
      </p:sp>
      <p:sp>
        <p:nvSpPr>
          <p:cNvPr id="799" name="Google Shape;799;p13"/>
          <p:cNvSpPr txBox="1"/>
          <p:nvPr/>
        </p:nvSpPr>
        <p:spPr>
          <a:xfrm>
            <a:off x="8371263"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60</a:t>
            </a:r>
            <a:endParaRPr/>
          </a:p>
        </p:txBody>
      </p:sp>
      <p:sp>
        <p:nvSpPr>
          <p:cNvPr id="800" name="Google Shape;800;p13"/>
          <p:cNvSpPr txBox="1"/>
          <p:nvPr/>
        </p:nvSpPr>
        <p:spPr>
          <a:xfrm>
            <a:off x="9110814" y="6573935"/>
            <a:ext cx="380431" cy="21775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700">
                <a:solidFill>
                  <a:schemeClr val="dk1"/>
                </a:solidFill>
                <a:latin typeface="Arial"/>
                <a:ea typeface="Arial"/>
                <a:cs typeface="Arial"/>
                <a:sym typeface="Arial"/>
              </a:rPr>
              <a:t>80</a:t>
            </a:r>
            <a:endParaRPr/>
          </a:p>
        </p:txBody>
      </p:sp>
      <p:grpSp>
        <p:nvGrpSpPr>
          <p:cNvPr id="801" name="Google Shape;801;p13"/>
          <p:cNvGrpSpPr/>
          <p:nvPr/>
        </p:nvGrpSpPr>
        <p:grpSpPr>
          <a:xfrm>
            <a:off x="5640150" y="4973735"/>
            <a:ext cx="649149" cy="1588618"/>
            <a:chOff x="5934025" y="5132231"/>
            <a:chExt cx="649149" cy="1588618"/>
          </a:xfrm>
        </p:grpSpPr>
        <p:sp>
          <p:nvSpPr>
            <p:cNvPr id="802" name="Google Shape;802;p13"/>
            <p:cNvSpPr txBox="1"/>
            <p:nvPr/>
          </p:nvSpPr>
          <p:spPr>
            <a:xfrm>
              <a:off x="6037138" y="5132231"/>
              <a:ext cx="546035"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Work</a:t>
              </a:r>
              <a:endParaRPr/>
            </a:p>
          </p:txBody>
        </p:sp>
        <p:sp>
          <p:nvSpPr>
            <p:cNvPr id="803" name="Google Shape;803;p13"/>
            <p:cNvSpPr txBox="1"/>
            <p:nvPr/>
          </p:nvSpPr>
          <p:spPr>
            <a:xfrm>
              <a:off x="6103438" y="5360709"/>
              <a:ext cx="479736"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Family</a:t>
              </a:r>
              <a:endParaRPr/>
            </a:p>
          </p:txBody>
        </p:sp>
        <p:sp>
          <p:nvSpPr>
            <p:cNvPr id="804" name="Google Shape;804;p13"/>
            <p:cNvSpPr txBox="1"/>
            <p:nvPr/>
          </p:nvSpPr>
          <p:spPr>
            <a:xfrm>
              <a:off x="6050173" y="5589187"/>
              <a:ext cx="533001" cy="218201"/>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Hobbies</a:t>
              </a:r>
              <a:endParaRPr/>
            </a:p>
          </p:txBody>
        </p:sp>
        <p:sp>
          <p:nvSpPr>
            <p:cNvPr id="805" name="Google Shape;805;p13"/>
            <p:cNvSpPr txBox="1"/>
            <p:nvPr/>
          </p:nvSpPr>
          <p:spPr>
            <a:xfrm>
              <a:off x="5937169" y="5817665"/>
              <a:ext cx="646005"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Shopping</a:t>
              </a:r>
              <a:endParaRPr/>
            </a:p>
          </p:txBody>
        </p:sp>
        <p:sp>
          <p:nvSpPr>
            <p:cNvPr id="806" name="Google Shape;806;p13"/>
            <p:cNvSpPr txBox="1"/>
            <p:nvPr/>
          </p:nvSpPr>
          <p:spPr>
            <a:xfrm>
              <a:off x="6039364" y="6046143"/>
              <a:ext cx="543810"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Travel</a:t>
              </a:r>
              <a:endParaRPr/>
            </a:p>
          </p:txBody>
        </p:sp>
        <p:sp>
          <p:nvSpPr>
            <p:cNvPr id="807" name="Google Shape;807;p13"/>
            <p:cNvSpPr txBox="1"/>
            <p:nvPr/>
          </p:nvSpPr>
          <p:spPr>
            <a:xfrm>
              <a:off x="5934025" y="6274621"/>
              <a:ext cx="649149"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The future</a:t>
              </a:r>
              <a:endParaRPr/>
            </a:p>
          </p:txBody>
        </p:sp>
        <p:sp>
          <p:nvSpPr>
            <p:cNvPr id="808" name="Google Shape;808;p13"/>
            <p:cNvSpPr txBox="1"/>
            <p:nvPr/>
          </p:nvSpPr>
          <p:spPr>
            <a:xfrm>
              <a:off x="6039364" y="6503097"/>
              <a:ext cx="543810" cy="217752"/>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700">
                  <a:solidFill>
                    <a:schemeClr val="dk1"/>
                  </a:solidFill>
                  <a:latin typeface="Arial"/>
                  <a:ea typeface="Arial"/>
                  <a:cs typeface="Arial"/>
                  <a:sym typeface="Arial"/>
                </a:rPr>
                <a:t>Other</a:t>
              </a:r>
              <a:endParaRPr/>
            </a:p>
          </p:txBody>
        </p:sp>
      </p:grpSp>
      <p:sp>
        <p:nvSpPr>
          <p:cNvPr id="809" name="Google Shape;809;p13"/>
          <p:cNvSpPr txBox="1"/>
          <p:nvPr/>
        </p:nvSpPr>
        <p:spPr>
          <a:xfrm>
            <a:off x="5635704" y="2007505"/>
            <a:ext cx="4012506" cy="30739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200">
                <a:solidFill>
                  <a:schemeClr val="dk1"/>
                </a:solidFill>
                <a:latin typeface="Arial"/>
                <a:ea typeface="Arial"/>
                <a:cs typeface="Arial"/>
                <a:sym typeface="Arial"/>
              </a:rPr>
              <a:t>Do you feel "special and uplifted" while flying?</a:t>
            </a:r>
            <a:endParaRPr/>
          </a:p>
        </p:txBody>
      </p:sp>
      <p:sp>
        <p:nvSpPr>
          <p:cNvPr id="810" name="Google Shape;810;p13"/>
          <p:cNvSpPr txBox="1"/>
          <p:nvPr/>
        </p:nvSpPr>
        <p:spPr>
          <a:xfrm>
            <a:off x="8140515" y="2804573"/>
            <a:ext cx="1966987" cy="1162498"/>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900">
                <a:solidFill>
                  <a:srgbClr val="CB0003"/>
                </a:solidFill>
                <a:latin typeface="Arial"/>
                <a:ea typeface="Arial"/>
                <a:cs typeface="Arial"/>
                <a:sym typeface="Arial"/>
              </a:rPr>
              <a:t>■</a:t>
            </a:r>
            <a:r>
              <a:rPr lang="en-US" sz="900">
                <a:solidFill>
                  <a:schemeClr val="dk1"/>
                </a:solidFill>
                <a:latin typeface="Arial"/>
                <a:ea typeface="Arial"/>
                <a:cs typeface="Arial"/>
                <a:sym typeface="Arial"/>
              </a:rPr>
              <a:t> Yes</a:t>
            </a:r>
            <a:endParaRPr/>
          </a:p>
          <a:p>
            <a:pPr marL="0" marR="0" lvl="0" indent="0" algn="l" rtl="0">
              <a:lnSpc>
                <a:spcPct val="200000"/>
              </a:lnSpc>
              <a:spcBef>
                <a:spcPts val="0"/>
              </a:spcBef>
              <a:spcAft>
                <a:spcPts val="0"/>
              </a:spcAft>
              <a:buNone/>
            </a:pPr>
            <a:r>
              <a:rPr lang="en-US" sz="900">
                <a:solidFill>
                  <a:srgbClr val="930106"/>
                </a:solidFill>
                <a:latin typeface="Arial"/>
                <a:ea typeface="Arial"/>
                <a:cs typeface="Arial"/>
                <a:sym typeface="Arial"/>
              </a:rPr>
              <a:t>■ </a:t>
            </a:r>
            <a:r>
              <a:rPr lang="en-US" sz="900">
                <a:solidFill>
                  <a:schemeClr val="dk1"/>
                </a:solidFill>
                <a:latin typeface="Arial"/>
                <a:ea typeface="Arial"/>
                <a:cs typeface="Arial"/>
                <a:sym typeface="Arial"/>
              </a:rPr>
              <a:t>Yes, to some extent</a:t>
            </a:r>
            <a:endParaRPr/>
          </a:p>
          <a:p>
            <a:pPr marL="0" marR="0" lvl="0" indent="0" algn="l" rtl="0">
              <a:lnSpc>
                <a:spcPct val="200000"/>
              </a:lnSpc>
              <a:spcBef>
                <a:spcPts val="0"/>
              </a:spcBef>
              <a:spcAft>
                <a:spcPts val="0"/>
              </a:spcAft>
              <a:buNone/>
            </a:pPr>
            <a:r>
              <a:rPr lang="en-US" sz="900">
                <a:solidFill>
                  <a:srgbClr val="262626"/>
                </a:solidFill>
                <a:latin typeface="Arial"/>
                <a:ea typeface="Arial"/>
                <a:cs typeface="Arial"/>
                <a:sym typeface="Arial"/>
              </a:rPr>
              <a:t>■</a:t>
            </a:r>
            <a:r>
              <a:rPr lang="en-US" sz="900">
                <a:solidFill>
                  <a:schemeClr val="dk1"/>
                </a:solidFill>
                <a:latin typeface="Arial"/>
                <a:ea typeface="Arial"/>
                <a:cs typeface="Arial"/>
                <a:sym typeface="Arial"/>
              </a:rPr>
              <a:t> Not particularly</a:t>
            </a:r>
            <a:endParaRPr/>
          </a:p>
          <a:p>
            <a:pPr marL="0" marR="0" lvl="0" indent="0" algn="l" rtl="0">
              <a:lnSpc>
                <a:spcPct val="200000"/>
              </a:lnSpc>
              <a:spcBef>
                <a:spcPts val="0"/>
              </a:spcBef>
              <a:spcAft>
                <a:spcPts val="0"/>
              </a:spcAft>
              <a:buNone/>
            </a:pPr>
            <a:r>
              <a:rPr lang="en-US" sz="900">
                <a:solidFill>
                  <a:srgbClr val="595959"/>
                </a:solidFill>
                <a:latin typeface="Arial"/>
                <a:ea typeface="Arial"/>
                <a:cs typeface="Arial"/>
                <a:sym typeface="Arial"/>
              </a:rPr>
              <a:t>■</a:t>
            </a:r>
            <a:r>
              <a:rPr lang="en-US" sz="900">
                <a:solidFill>
                  <a:schemeClr val="dk1"/>
                </a:solidFill>
                <a:latin typeface="Arial"/>
                <a:ea typeface="Arial"/>
                <a:cs typeface="Arial"/>
                <a:sym typeface="Arial"/>
              </a:rPr>
              <a:t> No</a:t>
            </a:r>
            <a:endParaRPr/>
          </a:p>
        </p:txBody>
      </p:sp>
      <p:sp>
        <p:nvSpPr>
          <p:cNvPr id="811" name="Google Shape;811;p13"/>
          <p:cNvSpPr txBox="1"/>
          <p:nvPr/>
        </p:nvSpPr>
        <p:spPr>
          <a:xfrm>
            <a:off x="6195494" y="3360227"/>
            <a:ext cx="1546599" cy="763992"/>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US" sz="800">
                <a:solidFill>
                  <a:schemeClr val="dk1"/>
                </a:solidFill>
                <a:latin typeface="Arial"/>
                <a:ea typeface="Arial"/>
                <a:cs typeface="Arial"/>
                <a:sym typeface="Arial"/>
              </a:rPr>
              <a:t>Customers who answered "Yes" or </a:t>
            </a:r>
            <a:br>
              <a:rPr lang="en-US" sz="800">
                <a:solidFill>
                  <a:schemeClr val="dk1"/>
                </a:solidFill>
                <a:latin typeface="Arial"/>
                <a:ea typeface="Arial"/>
                <a:cs typeface="Arial"/>
                <a:sym typeface="Arial"/>
              </a:rPr>
            </a:br>
            <a:r>
              <a:rPr lang="en-US" sz="800">
                <a:solidFill>
                  <a:schemeClr val="dk1"/>
                </a:solidFill>
                <a:latin typeface="Arial"/>
                <a:ea typeface="Arial"/>
                <a:cs typeface="Arial"/>
                <a:sym typeface="Arial"/>
              </a:rPr>
              <a:t>"Yes, to some extent"</a:t>
            </a:r>
            <a:endParaRPr/>
          </a:p>
          <a:p>
            <a:pPr marL="0" marR="0" lvl="0" indent="0" algn="ctr" rtl="0">
              <a:lnSpc>
                <a:spcPct val="110000"/>
              </a:lnSpc>
              <a:spcBef>
                <a:spcPts val="0"/>
              </a:spcBef>
              <a:spcAft>
                <a:spcPts val="0"/>
              </a:spcAft>
              <a:buNone/>
            </a:pPr>
            <a:endParaRPr sz="800">
              <a:solidFill>
                <a:schemeClr val="dk1"/>
              </a:solidFill>
              <a:latin typeface="Arial"/>
              <a:ea typeface="Arial"/>
              <a:cs typeface="Arial"/>
              <a:sym typeface="Arial"/>
            </a:endParaRPr>
          </a:p>
          <a:p>
            <a:pPr marL="0" marR="0" lvl="0" indent="0" algn="ctr" rtl="0">
              <a:lnSpc>
                <a:spcPct val="110000"/>
              </a:lnSpc>
              <a:spcBef>
                <a:spcPts val="0"/>
              </a:spcBef>
              <a:spcAft>
                <a:spcPts val="0"/>
              </a:spcAft>
              <a:buNone/>
            </a:pPr>
            <a:endParaRPr sz="800">
              <a:solidFill>
                <a:schemeClr val="dk1"/>
              </a:solidFill>
              <a:latin typeface="Arial"/>
              <a:ea typeface="Arial"/>
              <a:cs typeface="Arial"/>
              <a:sym typeface="Arial"/>
            </a:endParaRPr>
          </a:p>
        </p:txBody>
      </p:sp>
      <p:sp>
        <p:nvSpPr>
          <p:cNvPr id="812" name="Google Shape;812;p13"/>
          <p:cNvSpPr txBox="1"/>
          <p:nvPr/>
        </p:nvSpPr>
        <p:spPr>
          <a:xfrm>
            <a:off x="6499158" y="2829800"/>
            <a:ext cx="1219477" cy="57804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2800" b="1">
                <a:solidFill>
                  <a:schemeClr val="dk1"/>
                </a:solidFill>
                <a:latin typeface="Arial"/>
                <a:ea typeface="Arial"/>
                <a:cs typeface="Arial"/>
                <a:sym typeface="Arial"/>
              </a:rPr>
              <a:t>86.7</a:t>
            </a:r>
            <a:r>
              <a:rPr lang="en-US" sz="1400">
                <a:solidFill>
                  <a:schemeClr val="dk1"/>
                </a:solidFill>
                <a:latin typeface="Arial"/>
                <a:ea typeface="Arial"/>
                <a:cs typeface="Arial"/>
                <a:sym typeface="Arial"/>
              </a:rPr>
              <a:t>%</a:t>
            </a:r>
            <a:endParaRPr sz="1600" baseline="30000">
              <a:solidFill>
                <a:schemeClr val="dk1"/>
              </a:solidFill>
              <a:latin typeface="Arial"/>
              <a:ea typeface="Arial"/>
              <a:cs typeface="Arial"/>
              <a:sym typeface="Arial"/>
            </a:endParaRPr>
          </a:p>
        </p:txBody>
      </p:sp>
      <p:sp>
        <p:nvSpPr>
          <p:cNvPr id="813" name="Google Shape;813;p13"/>
          <p:cNvSpPr txBox="1"/>
          <p:nvPr/>
        </p:nvSpPr>
        <p:spPr>
          <a:xfrm>
            <a:off x="4886222" y="4145715"/>
            <a:ext cx="380431" cy="199798"/>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600">
                <a:solidFill>
                  <a:schemeClr val="dk1"/>
                </a:solidFill>
                <a:latin typeface="Arial"/>
                <a:ea typeface="Arial"/>
                <a:cs typeface="Arial"/>
                <a:sym typeface="Arial"/>
              </a:rPr>
              <a:t>(%)</a:t>
            </a:r>
            <a:endParaRPr/>
          </a:p>
        </p:txBody>
      </p:sp>
      <p:sp>
        <p:nvSpPr>
          <p:cNvPr id="814" name="Google Shape;814;p13"/>
          <p:cNvSpPr txBox="1"/>
          <p:nvPr/>
        </p:nvSpPr>
        <p:spPr>
          <a:xfrm>
            <a:off x="4895291" y="6594717"/>
            <a:ext cx="380431" cy="199798"/>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600">
                <a:solidFill>
                  <a:schemeClr val="dk1"/>
                </a:solidFill>
                <a:latin typeface="Arial"/>
                <a:ea typeface="Arial"/>
                <a:cs typeface="Arial"/>
                <a:sym typeface="Arial"/>
              </a:rPr>
              <a:t>(%)</a:t>
            </a:r>
            <a:endParaRPr/>
          </a:p>
        </p:txBody>
      </p:sp>
      <p:sp>
        <p:nvSpPr>
          <p:cNvPr id="815" name="Google Shape;815;p13"/>
          <p:cNvSpPr txBox="1"/>
          <p:nvPr/>
        </p:nvSpPr>
        <p:spPr>
          <a:xfrm>
            <a:off x="9256117" y="6594717"/>
            <a:ext cx="380431" cy="199798"/>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US" sz="600">
                <a:solidFill>
                  <a:schemeClr val="dk1"/>
                </a:solidFill>
                <a:latin typeface="Arial"/>
                <a:ea typeface="Arial"/>
                <a:cs typeface="Arial"/>
                <a:sym typeface="Arial"/>
              </a:rPr>
              <a:t>(%)</a:t>
            </a:r>
            <a:endParaRPr/>
          </a:p>
        </p:txBody>
      </p:sp>
      <p:sp>
        <p:nvSpPr>
          <p:cNvPr id="816" name="Google Shape;816;p1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9</a:t>
            </a:fld>
            <a:endParaRPr>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973</TotalTime>
  <Words>6733</Words>
  <Application>Microsoft Office PowerPoint</Application>
  <PresentationFormat>ユーザー設定</PresentationFormat>
  <Paragraphs>1130</Paragraphs>
  <Slides>27</Slides>
  <Notes>27</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27</vt:i4>
      </vt:variant>
    </vt:vector>
  </HeadingPairs>
  <TitlesOfParts>
    <vt:vector size="33" baseType="lpstr">
      <vt:lpstr>Open Sans SemiBold</vt:lpstr>
      <vt:lpstr>Arial</vt:lpstr>
      <vt:lpstr>Arial Unicode MS</vt:lpstr>
      <vt:lpstr>Noto Sans Symbols</vt:lpstr>
      <vt:lpstr>Calibri</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OKURA YUMIKO(JBC MZ/S)</cp:lastModifiedBy>
  <cp:revision>27</cp:revision>
  <dcterms:created xsi:type="dcterms:W3CDTF">2021-08-23T09:07:12Z</dcterms:created>
  <dcterms:modified xsi:type="dcterms:W3CDTF">2024-02-14T00:09:44Z</dcterms:modified>
</cp:coreProperties>
</file>