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0691813" cy="7559675"/>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guide id="3" pos="351">
          <p15:clr>
            <a:srgbClr val="A4A3A4"/>
          </p15:clr>
        </p15:guide>
        <p15:guide id="4" pos="6384">
          <p15:clr>
            <a:srgbClr val="A4A3A4"/>
          </p15:clr>
        </p15:guide>
        <p15:guide id="5" pos="601">
          <p15:clr>
            <a:srgbClr val="A4A3A4"/>
          </p15:clr>
        </p15:guide>
        <p15:guide id="6" pos="6134">
          <p15:clr>
            <a:srgbClr val="A4A3A4"/>
          </p15:clr>
        </p15:guide>
        <p15:guide id="7" pos="3889">
          <p15:clr>
            <a:srgbClr val="A4A3A4"/>
          </p15:clr>
        </p15:guide>
        <p15:guide id="8" pos="5341">
          <p15:clr>
            <a:srgbClr val="A4A3A4"/>
          </p15:clr>
        </p15:guide>
        <p15:guide id="9" pos="139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J3l8fWXzL33Y+e4/IeHYp4SK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31CE32-CC2C-42E0-AB3D-7EEEFE07A6D1}">
  <a:tblStyle styleId="{F831CE32-CC2C-42E0-AB3D-7EEEFE07A6D1}"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0F0F0"/>
          </a:solidFill>
        </a:fill>
      </a:tcStyle>
    </a:wholeTbl>
    <a:band1H>
      <a:tcTxStyle b="off" i="off"/>
      <a:tcStyle>
        <a:tcBdr/>
        <a:fill>
          <a:solidFill>
            <a:srgbClr val="E0E0E0"/>
          </a:solidFill>
        </a:fill>
      </a:tcStyle>
    </a:band1H>
    <a:band2H>
      <a:tcTxStyle b="off" i="off"/>
      <a:tcStyle>
        <a:tcBdr/>
      </a:tcStyle>
    </a:band2H>
    <a:band1V>
      <a:tcTxStyle b="off" i="off"/>
      <a:tcStyle>
        <a:tcBdr/>
        <a:fill>
          <a:solidFill>
            <a:srgbClr val="E0E0E0"/>
          </a:solidFill>
        </a:fill>
      </a:tcStyle>
    </a:band1V>
    <a:band2V>
      <a:tcTxStyle b="off" i="off"/>
      <a:tcStyle>
        <a:tcBdr/>
      </a:tcStyle>
    </a:band2V>
    <a:lastCol>
      <a:tcTxStyle b="on" i="off">
        <a:font>
          <a:latin typeface="游ゴシック"/>
          <a:ea typeface="游ゴシック"/>
          <a:cs typeface="游ゴシック"/>
        </a:font>
        <a:schemeClr val="lt1"/>
      </a:tcTxStyle>
      <a:tcStyle>
        <a:tcBdr/>
        <a:fill>
          <a:solidFill>
            <a:schemeClr val="accent3"/>
          </a:solidFill>
        </a:fill>
      </a:tcStyle>
    </a:lastCol>
    <a:firstCol>
      <a:tcTxStyle b="on" i="off">
        <a:font>
          <a:latin typeface="游ゴシック"/>
          <a:ea typeface="游ゴシック"/>
          <a:cs typeface="游ゴシック"/>
        </a:font>
        <a:schemeClr val="lt1"/>
      </a:tcTxStyle>
      <a:tcStyle>
        <a:tcBdr/>
        <a:fill>
          <a:solidFill>
            <a:schemeClr val="accent3"/>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b="off" i="off"/>
      <a:tcStyle>
        <a:tcBdr/>
      </a:tcStyle>
    </a:seCell>
    <a:swCell>
      <a:tcTxStyle b="off" i="off"/>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b="off" i="off"/>
      <a:tcStyle>
        <a:tcBdr/>
      </a:tcStyle>
    </a:neCell>
    <a:nwCell>
      <a:tcTxStyle b="off" i="off"/>
      <a:tcStyle>
        <a:tcBdr/>
      </a:tcStyle>
    </a:nwCell>
  </a:tblStyle>
  <a:tblStyle styleId="{9F864265-01E8-450C-AFAD-191B07B7B0A7}"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075" y="48"/>
      </p:cViewPr>
      <p:guideLst>
        <p:guide orient="horz" pos="2381"/>
        <p:guide pos="3368"/>
        <p:guide pos="351"/>
        <p:guide pos="6384"/>
        <p:guide pos="601"/>
        <p:guide pos="6134"/>
        <p:guide pos="3889"/>
        <p:guide pos="5341"/>
        <p:guide pos="139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169920" cy="48172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1" y="9119474"/>
            <a:ext cx="3169920" cy="481726"/>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6: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latin typeface="Arial"/>
                <a:ea typeface="Arial"/>
                <a:cs typeface="Arial"/>
                <a:sym typeface="Arial"/>
              </a:rPr>
              <a:t>注釈8Q</a:t>
            </a:r>
            <a:endParaRPr>
              <a:latin typeface="Arial"/>
              <a:ea typeface="Arial"/>
              <a:cs typeface="Arial"/>
              <a:sym typeface="Arial"/>
            </a:endParaRPr>
          </a:p>
        </p:txBody>
      </p:sp>
      <p:sp>
        <p:nvSpPr>
          <p:cNvPr id="26" name="Google Shape;26;p26: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6: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6: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375" name="Google Shape;375;p16:notes"/>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2: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415" name="Google Shape;415;p2: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11</a:t>
            </a:fld>
            <a:endParaRPr sz="1400" b="0" i="0" u="none" strike="noStrike" cap="none">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3: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453" name="Google Shape;453;p3: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12</a:t>
            </a:fld>
            <a:endParaRPr sz="1400" b="0" i="0" u="none" strike="noStrike" cap="none">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4: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4: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491" name="Google Shape;491;p4: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13</a:t>
            </a:fld>
            <a:endParaRPr sz="1400" b="0" i="0" u="none" strike="noStrike" cap="none">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5: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529" name="Google Shape;529;p5: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14</a:t>
            </a:fld>
            <a:endParaRPr sz="1400" b="0" i="0" u="none" strike="noStrike" cap="none">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9: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9: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574" name="Google Shape;574;p9: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15</a:t>
            </a:fld>
            <a:endParaRPr sz="1400" b="0" i="0" u="none" strike="noStrike" cap="none">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0: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10: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618" name="Google Shape;618;p10: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16</a:t>
            </a:fld>
            <a:endParaRPr sz="1400" b="0" i="0" u="none" strike="noStrike" cap="none">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1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p1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651" name="Google Shape;651;p1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17</a:t>
            </a:fld>
            <a:endParaRPr sz="1400" b="0" i="0" u="none" strike="noStrike" cap="none">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18: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18: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700" name="Google Shape;700;p18:notes"/>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19: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738" name="Google Shape;738;p19: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5: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 name="Google Shape;43;p15: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44" name="Google Shape;44;p15:notes"/>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1: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775" name="Google Shape;775;p31: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2: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07" name="Google Shape;807;p12: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13: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20" name="Google Shape;820;p13: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32: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38" name="Google Shape;838;p32: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33: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73" name="Google Shape;873;p33: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20: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911" name="Google Shape;911;p20: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53: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941" name="Google Shape;941;p53: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7: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7: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9" name="Google Shape;89;p17:notes"/>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6: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133" name="Google Shape;133;p6: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4</a:t>
            </a:fld>
            <a:endParaRPr sz="1400" b="0" i="0" u="none" strike="noStrike" cap="none">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7: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173" name="Google Shape;173;p7: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5</a:t>
            </a:fld>
            <a:endParaRPr sz="1400" b="0" i="0" u="none" strike="noStrike" cap="none">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8: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211" name="Google Shape;211;p8: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6</a:t>
            </a:fld>
            <a:endParaRPr sz="1400" b="0" i="0" u="none" strike="noStrike" cap="none">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247" name="Google Shape;247;p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7</a:t>
            </a:fld>
            <a:endParaRPr sz="1400" b="0" i="0" u="none" strike="noStrike" cap="none">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290" name="Google Shape;290;p2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rPr>
              <a:t>8</a:t>
            </a:fld>
            <a:endParaRPr sz="1400" b="0" i="0" u="none" strike="noStrike" cap="none">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4: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4: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335" name="Google Shape;335;p14:notes"/>
          <p:cNvSpPr txBox="1">
            <a:spLocks noGrp="1"/>
          </p:cNvSpPr>
          <p:nvPr>
            <p:ph type="sldNum" idx="12"/>
          </p:nvPr>
        </p:nvSpPr>
        <p:spPr>
          <a:xfrm>
            <a:off x="4143587" y="9119474"/>
            <a:ext cx="3169920" cy="4817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4"/>
        <p:cNvGrpSpPr/>
        <p:nvPr/>
      </p:nvGrpSpPr>
      <p:grpSpPr>
        <a:xfrm>
          <a:off x="0" y="0"/>
          <a:ext cx="0" cy="0"/>
          <a:chOff x="0" y="0"/>
          <a:chExt cx="0" cy="0"/>
        </a:xfrm>
      </p:grpSpPr>
      <p:sp>
        <p:nvSpPr>
          <p:cNvPr id="15" name="Google Shape;15;p5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spTree>
      <p:nvGrpSpPr>
        <p:cNvPr id="1" name="Shape 16"/>
        <p:cNvGrpSpPr/>
        <p:nvPr/>
      </p:nvGrpSpPr>
      <p:grpSpPr>
        <a:xfrm>
          <a:off x="0" y="0"/>
          <a:ext cx="0" cy="0"/>
          <a:chOff x="0" y="0"/>
          <a:chExt cx="0" cy="0"/>
        </a:xfrm>
      </p:grpSpPr>
      <p:sp>
        <p:nvSpPr>
          <p:cNvPr id="17" name="Google Shape;17;p5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18"/>
        <p:cNvGrpSpPr/>
        <p:nvPr/>
      </p:nvGrpSpPr>
      <p:grpSpPr>
        <a:xfrm>
          <a:off x="0" y="0"/>
          <a:ext cx="0" cy="0"/>
          <a:chOff x="0" y="0"/>
          <a:chExt cx="0" cy="0"/>
        </a:xfrm>
      </p:grpSpPr>
      <p:sp>
        <p:nvSpPr>
          <p:cNvPr id="19" name="Google Shape;19;p5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20"/>
        <p:cNvGrpSpPr/>
        <p:nvPr/>
      </p:nvGrpSpPr>
      <p:grpSpPr>
        <a:xfrm>
          <a:off x="0" y="0"/>
          <a:ext cx="0" cy="0"/>
          <a:chOff x="0" y="0"/>
          <a:chExt cx="0" cy="0"/>
        </a:xfrm>
      </p:grpSpPr>
      <p:sp>
        <p:nvSpPr>
          <p:cNvPr id="21" name="Google Shape;21;p6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22"/>
        <p:cNvGrpSpPr/>
        <p:nvPr/>
      </p:nvGrpSpPr>
      <p:grpSpPr>
        <a:xfrm>
          <a:off x="0" y="0"/>
          <a:ext cx="0" cy="0"/>
          <a:chOff x="0" y="0"/>
          <a:chExt cx="0" cy="0"/>
        </a:xfrm>
      </p:grpSpPr>
      <p:sp>
        <p:nvSpPr>
          <p:cNvPr id="23" name="Google Shape;23;p6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4"/>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pic>
        <p:nvPicPr>
          <p:cNvPr id="11" name="Google Shape;11;p54"/>
          <p:cNvPicPr preferRelativeResize="0"/>
          <p:nvPr/>
        </p:nvPicPr>
        <p:blipFill rotWithShape="1">
          <a:blip r:embed="rId7">
            <a:alphaModFix amt="28000"/>
          </a:blip>
          <a:srcRect/>
          <a:stretch/>
        </p:blipFill>
        <p:spPr>
          <a:xfrm>
            <a:off x="0" y="0"/>
            <a:ext cx="10691813" cy="7559675"/>
          </a:xfrm>
          <a:prstGeom prst="rect">
            <a:avLst/>
          </a:prstGeom>
          <a:noFill/>
          <a:ln>
            <a:noFill/>
          </a:ln>
        </p:spPr>
      </p:pic>
      <p:pic>
        <p:nvPicPr>
          <p:cNvPr id="12" name="Google Shape;12;p54"/>
          <p:cNvPicPr preferRelativeResize="0"/>
          <p:nvPr/>
        </p:nvPicPr>
        <p:blipFill rotWithShape="1">
          <a:blip r:embed="rId8">
            <a:alphaModFix/>
          </a:blip>
          <a:srcRect/>
          <a:stretch/>
        </p:blipFill>
        <p:spPr>
          <a:xfrm rot="10800000" flipH="1">
            <a:off x="0" y="-2"/>
            <a:ext cx="10691813" cy="7559675"/>
          </a:xfrm>
          <a:prstGeom prst="rect">
            <a:avLst/>
          </a:prstGeom>
          <a:noFill/>
          <a:ln>
            <a:noFill/>
          </a:ln>
        </p:spPr>
      </p:pic>
      <p:sp>
        <p:nvSpPr>
          <p:cNvPr id="13" name="Google Shape;13;p54"/>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ja-JP"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www.jalbrand.co.jp/wp-content/uploads/2025/07/06_DOM.mp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jalbrand.co.jp/wp-content/uploads/2025/07/08_INT.mp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jalbrand.co.jp/wp-content/uploads/2025/07/09_INT.mp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jalbrand.co.jp/wp-content/uploads/2025/07/10_INT.mp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8.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hyperlink" Target="https://www.jalbrand.co.jp/wp-content/uploads/2025/07/11_INT.mp4"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jalbrand.co.jp/adv/movie/" TargetMode="External"/><Relationship Id="rId3" Type="http://schemas.openxmlformats.org/officeDocument/2006/relationships/hyperlink" Target="https://www.jalbrand.co.jp/wp-content/uploads/2025/07/12_INT.mp4" TargetMode="External"/><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jalbrand.co.jp/wp-content/uploads/2025/07/14_INT.mp4" TargetMode="External"/><Relationship Id="rId4" Type="http://schemas.openxmlformats.org/officeDocument/2006/relationships/hyperlink" Target="https://www.jalbrand.co.jp/wp-content/uploads/2025/07/13_INT.mp4"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28.png"/><Relationship Id="rId12" Type="http://schemas.openxmlformats.org/officeDocument/2006/relationships/hyperlink" Target="https://www.jalbrand.co.jp/adv/movi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jalbrand.co.jp/wp-content/uploads/2025/07/14_INT.mp4" TargetMode="External"/><Relationship Id="rId11" Type="http://schemas.openxmlformats.org/officeDocument/2006/relationships/image" Target="../media/image36.png"/><Relationship Id="rId5" Type="http://schemas.openxmlformats.org/officeDocument/2006/relationships/hyperlink" Target="https://www.jalbrand.co.jp/wp-content/uploads/2025/07/13_INT.mp4" TargetMode="External"/><Relationship Id="rId10" Type="http://schemas.openxmlformats.org/officeDocument/2006/relationships/image" Target="../media/image35.png"/><Relationship Id="rId4" Type="http://schemas.openxmlformats.org/officeDocument/2006/relationships/hyperlink" Target="https://www.jalbrand.co.jp/wp-content/uploads/2025/07/12_INT.mp4" TargetMode="External"/><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jalbrand.co.jp/wp-content/uploads/2025/07/15_INT.mp4" TargetMode="External"/><Relationship Id="rId5" Type="http://schemas.openxmlformats.org/officeDocument/2006/relationships/image" Target="../media/image19.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hyperlink" Target="https://www.jalbrand.co.jp/wp-content/uploads/2025/07/16_INT.mp4" TargetMode="External"/><Relationship Id="rId4" Type="http://schemas.openxmlformats.org/officeDocument/2006/relationships/image" Target="../media/image39.png"/><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2.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hyperlink" Target="https://www.jalbrand.co.jp/wp-content/uploads/2025/07/17_INT.mp4" TargetMode="External"/><Relationship Id="rId4" Type="http://schemas.openxmlformats.org/officeDocument/2006/relationships/image" Target="../media/image38.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hyperlink" Target="https://www.jalbrand.co.jp/wp-content/uploads/2025/07/01_DOM.mp4" TargetMode="External"/><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jalbrand.co.jp/wp-content/uploads/2025/07/02_DOM.mp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jalbrand.co.jp/wp-content/uploads/2025/07/03_DOM.mp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hyperlink" Target="https://www.jalbrand.co.jp/wp-content/uploads/2025/07/04_DOM.mp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www.jalbrand.co.jp/wp-content/uploads/2025/07/05_DOM.mp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26"/>
          <p:cNvSpPr/>
          <p:nvPr/>
        </p:nvSpPr>
        <p:spPr>
          <a:xfrm>
            <a:off x="0" y="1"/>
            <a:ext cx="10691813" cy="755967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9" name="Google Shape;29;p26"/>
          <p:cNvPicPr preferRelativeResize="0"/>
          <p:nvPr/>
        </p:nvPicPr>
        <p:blipFill rotWithShape="1">
          <a:blip r:embed="rId3">
            <a:alphaModFix/>
          </a:blip>
          <a:srcRect/>
          <a:stretch/>
        </p:blipFill>
        <p:spPr>
          <a:xfrm rot="10800000" flipH="1">
            <a:off x="-1" y="-1"/>
            <a:ext cx="10691343" cy="7559675"/>
          </a:xfrm>
          <a:prstGeom prst="rect">
            <a:avLst/>
          </a:prstGeom>
          <a:noFill/>
          <a:ln>
            <a:noFill/>
          </a:ln>
        </p:spPr>
      </p:pic>
      <p:sp>
        <p:nvSpPr>
          <p:cNvPr id="30" name="Google Shape;30;p2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a:t>
            </a:fld>
            <a:endParaRPr/>
          </a:p>
        </p:txBody>
      </p:sp>
      <p:grpSp>
        <p:nvGrpSpPr>
          <p:cNvPr id="31" name="Google Shape;31;p26"/>
          <p:cNvGrpSpPr/>
          <p:nvPr/>
        </p:nvGrpSpPr>
        <p:grpSpPr>
          <a:xfrm>
            <a:off x="2994894" y="3438223"/>
            <a:ext cx="5096849" cy="683224"/>
            <a:chOff x="4273054" y="3523157"/>
            <a:chExt cx="4034547" cy="683224"/>
          </a:xfrm>
        </p:grpSpPr>
        <p:sp>
          <p:nvSpPr>
            <p:cNvPr id="32" name="Google Shape;32;p26"/>
            <p:cNvSpPr txBox="1"/>
            <p:nvPr/>
          </p:nvSpPr>
          <p:spPr>
            <a:xfrm>
              <a:off x="4273054" y="3523157"/>
              <a:ext cx="3296801" cy="68322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200"/>
                <a:buFont typeface="Arial"/>
                <a:buNone/>
              </a:pPr>
              <a:r>
                <a:rPr lang="ja-JP" sz="3200" b="1" i="0" u="none" strike="noStrike" cap="none">
                  <a:solidFill>
                    <a:schemeClr val="dk1"/>
                  </a:solidFill>
                  <a:latin typeface="Arial"/>
                  <a:ea typeface="Arial"/>
                  <a:cs typeface="Arial"/>
                  <a:sym typeface="Arial"/>
                </a:rPr>
                <a:t>JAL機内メディア</a:t>
              </a:r>
              <a:endParaRPr sz="3000" b="1" i="0" u="none" strike="noStrike" cap="none">
                <a:solidFill>
                  <a:schemeClr val="dk1"/>
                </a:solidFill>
                <a:latin typeface="Arial"/>
                <a:ea typeface="Arial"/>
                <a:cs typeface="Arial"/>
                <a:sym typeface="Arial"/>
              </a:endParaRPr>
            </a:p>
          </p:txBody>
        </p:sp>
        <p:sp>
          <p:nvSpPr>
            <p:cNvPr id="33" name="Google Shape;33;p26"/>
            <p:cNvSpPr/>
            <p:nvPr/>
          </p:nvSpPr>
          <p:spPr>
            <a:xfrm>
              <a:off x="7051640" y="3880174"/>
              <a:ext cx="1126828" cy="212695"/>
            </a:xfrm>
            <a:prstGeom prst="roundRect">
              <a:avLst>
                <a:gd name="adj" fmla="val 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ja-JP" sz="800" b="1" i="0" u="none" strike="noStrike" cap="none">
                  <a:solidFill>
                    <a:schemeClr val="lt1"/>
                  </a:solidFill>
                  <a:latin typeface="Arial"/>
                  <a:ea typeface="Arial"/>
                  <a:cs typeface="Arial"/>
                  <a:sym typeface="Arial"/>
                </a:rPr>
                <a:t>機内誌・機内映像メディア</a:t>
              </a:r>
              <a:endParaRPr sz="1400" b="0" i="0" u="none" strike="noStrike" cap="none">
                <a:solidFill>
                  <a:srgbClr val="000000"/>
                </a:solidFill>
                <a:latin typeface="Arial"/>
                <a:ea typeface="Arial"/>
                <a:cs typeface="Arial"/>
                <a:sym typeface="Arial"/>
              </a:endParaRPr>
            </a:p>
          </p:txBody>
        </p:sp>
        <p:sp>
          <p:nvSpPr>
            <p:cNvPr id="34" name="Google Shape;34;p26"/>
            <p:cNvSpPr txBox="1"/>
            <p:nvPr/>
          </p:nvSpPr>
          <p:spPr>
            <a:xfrm>
              <a:off x="6984181" y="3541155"/>
              <a:ext cx="1323420" cy="35082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Inflight Media</a:t>
              </a:r>
              <a:endParaRPr sz="1200" b="0" i="0" u="none" strike="noStrike" cap="none">
                <a:solidFill>
                  <a:schemeClr val="dk1"/>
                </a:solidFill>
                <a:latin typeface="Arial"/>
                <a:ea typeface="Arial"/>
                <a:cs typeface="Arial"/>
                <a:sym typeface="Arial"/>
              </a:endParaRPr>
            </a:p>
          </p:txBody>
        </p:sp>
      </p:grpSp>
      <p:sp>
        <p:nvSpPr>
          <p:cNvPr id="35" name="Google Shape;35;p26"/>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ja-JP"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
        <p:nvSpPr>
          <p:cNvPr id="36" name="Google Shape;36;p26"/>
          <p:cNvSpPr/>
          <p:nvPr/>
        </p:nvSpPr>
        <p:spPr>
          <a:xfrm>
            <a:off x="118470" y="99761"/>
            <a:ext cx="263236" cy="1101098"/>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37;p26"/>
          <p:cNvSpPr txBox="1"/>
          <p:nvPr/>
        </p:nvSpPr>
        <p:spPr>
          <a:xfrm rot="5400000">
            <a:off x="-289176" y="492726"/>
            <a:ext cx="1078527"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広告メニュー</a:t>
            </a:r>
            <a:endParaRPr sz="1100" b="0" i="0" u="none" strike="noStrike" cap="none">
              <a:solidFill>
                <a:schemeClr val="lt1"/>
              </a:solidFill>
              <a:latin typeface="Arial"/>
              <a:ea typeface="Arial"/>
              <a:cs typeface="Arial"/>
              <a:sym typeface="Arial"/>
            </a:endParaRPr>
          </a:p>
        </p:txBody>
      </p:sp>
      <p:sp>
        <p:nvSpPr>
          <p:cNvPr id="38" name="Google Shape;38;p26"/>
          <p:cNvSpPr/>
          <p:nvPr/>
        </p:nvSpPr>
        <p:spPr>
          <a:xfrm>
            <a:off x="10485747" y="3414921"/>
            <a:ext cx="206336" cy="729832"/>
          </a:xfrm>
          <a:prstGeom prst="rect">
            <a:avLst/>
          </a:prstGeom>
          <a:solidFill>
            <a:srgbClr val="CB0003"/>
          </a:solidFill>
          <a:ln w="9525"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 name="Google Shape;39;p26"/>
          <p:cNvSpPr txBox="1"/>
          <p:nvPr/>
        </p:nvSpPr>
        <p:spPr>
          <a:xfrm rot="5400000">
            <a:off x="10133312" y="3644434"/>
            <a:ext cx="982444"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lt1"/>
                </a:solidFill>
                <a:latin typeface="Arial"/>
                <a:ea typeface="Arial"/>
                <a:cs typeface="Arial"/>
                <a:sym typeface="Arial"/>
              </a:rPr>
              <a:t>Media Guide</a:t>
            </a:r>
            <a:endParaRPr sz="1400" b="0" i="0" u="none" strike="noStrike" cap="none">
              <a:solidFill>
                <a:srgbClr val="000000"/>
              </a:solidFill>
              <a:latin typeface="Arial"/>
              <a:ea typeface="Arial"/>
              <a:cs typeface="Arial"/>
              <a:sym typeface="Arial"/>
            </a:endParaRPr>
          </a:p>
        </p:txBody>
      </p:sp>
      <p:sp>
        <p:nvSpPr>
          <p:cNvPr id="40" name="Google Shape;40;p26"/>
          <p:cNvSpPr txBox="1"/>
          <p:nvPr/>
        </p:nvSpPr>
        <p:spPr>
          <a:xfrm>
            <a:off x="6419394" y="3243192"/>
            <a:ext cx="1027398" cy="35082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rgbClr val="C00000"/>
                </a:solidFill>
                <a:latin typeface="Arial"/>
                <a:ea typeface="Arial"/>
                <a:cs typeface="Arial"/>
                <a:sym typeface="Arial"/>
              </a:rPr>
              <a:t>2026年度版</a:t>
            </a:r>
            <a:endParaRPr sz="1200" b="0" i="0" u="none" strike="noStrike" cap="none">
              <a:solidFill>
                <a:srgbClr val="C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6"/>
          <p:cNvSpPr/>
          <p:nvPr/>
        </p:nvSpPr>
        <p:spPr>
          <a:xfrm>
            <a:off x="4100867" y="6607943"/>
            <a:ext cx="978653" cy="511913"/>
          </a:xfrm>
          <a:prstGeom prst="rect">
            <a:avLst/>
          </a:prstGeom>
          <a:solidFill>
            <a:srgbClr val="595959"/>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ja-JP" sz="600" b="0" i="0" u="none" strike="noStrike" cap="none">
                <a:solidFill>
                  <a:schemeClr val="lt1"/>
                </a:solidFill>
                <a:latin typeface="Arial"/>
                <a:ea typeface="Arial"/>
                <a:cs typeface="Arial"/>
                <a:sym typeface="Arial"/>
              </a:rPr>
              <a:t>シートベルトサイン等　</a:t>
            </a:r>
            <a:endParaRPr sz="6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l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本編</a:t>
            </a:r>
            <a:r>
              <a:rPr lang="ja-JP" sz="7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graphicFrame>
        <p:nvGraphicFramePr>
          <p:cNvPr id="378" name="Google Shape;378;p16"/>
          <p:cNvGraphicFramePr/>
          <p:nvPr/>
        </p:nvGraphicFramePr>
        <p:xfrm>
          <a:off x="5345134" y="1160308"/>
          <a:ext cx="3000000" cy="3000000"/>
        </p:xfrm>
        <a:graphic>
          <a:graphicData uri="http://schemas.openxmlformats.org/drawingml/2006/table">
            <a:tbl>
              <a:tblPr firstCol="1" bandRow="1">
                <a:noFill/>
                <a:tableStyleId>{F831CE32-CC2C-42E0-AB3D-7EEEFE07A6D1}</a:tableStyleId>
              </a:tblPr>
              <a:tblGrid>
                <a:gridCol w="1029900">
                  <a:extLst>
                    <a:ext uri="{9D8B030D-6E8A-4147-A177-3AD203B41FA5}">
                      <a16:colId xmlns:a16="http://schemas.microsoft.com/office/drawing/2014/main" val="20000"/>
                    </a:ext>
                  </a:extLst>
                </a:gridCol>
                <a:gridCol w="4185650">
                  <a:extLst>
                    <a:ext uri="{9D8B030D-6E8A-4147-A177-3AD203B41FA5}">
                      <a16:colId xmlns:a16="http://schemas.microsoft.com/office/drawing/2014/main" val="20001"/>
                    </a:ext>
                  </a:extLst>
                </a:gridCol>
              </a:tblGrid>
              <a:tr h="6074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上映メディア</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tc>
                <a:extLst>
                  <a:ext uri="{0D108BD9-81ED-4DB2-BD59-A6C34878D82A}">
                    <a16:rowId xmlns:a16="http://schemas.microsoft.com/office/drawing/2014/main" val="10000"/>
                  </a:ext>
                </a:extLst>
              </a:tr>
              <a:tr h="6770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上映便数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3,200便</a:t>
                      </a:r>
                      <a:r>
                        <a:rPr lang="ja-JP" sz="1000" u="none" strike="noStrike" cap="none" baseline="30000">
                          <a:latin typeface="Arial"/>
                          <a:ea typeface="Arial"/>
                          <a:cs typeface="Arial"/>
                          <a:sym typeface="Arial"/>
                        </a:rPr>
                        <a:t>※1</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※このうち、一部の機材では上映されない場合があります。</a:t>
                      </a:r>
                      <a:endParaRPr sz="8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※別途、一部国際線機材の国内転用、及び、</a:t>
                      </a:r>
                      <a:r>
                        <a:rPr lang="ja-JP" sz="800" u="none" strike="noStrike" cap="none">
                          <a:latin typeface="Arial"/>
                          <a:ea typeface="Arial"/>
                          <a:cs typeface="Arial"/>
                          <a:sym typeface="Arial"/>
                        </a:rPr>
                        <a:t>チャーターを含む臨時便でも上映する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1"/>
                  </a:ext>
                </a:extLst>
              </a:tr>
              <a:tr h="4487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上映路線</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p>
                  </a:txBody>
                  <a:tcPr marL="180000" marR="180000" marT="108000" marB="108000" anchor="ctr"/>
                </a:tc>
                <a:extLst>
                  <a:ext uri="{0D108BD9-81ED-4DB2-BD59-A6C34878D82A}">
                    <a16:rowId xmlns:a16="http://schemas.microsoft.com/office/drawing/2014/main" val="10002"/>
                  </a:ext>
                </a:extLst>
              </a:tr>
              <a:tr h="398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上映秒数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※上映順はお任せいただきます。</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4114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販売枠数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5枠</a:t>
                      </a:r>
                      <a:r>
                        <a:rPr lang="ja-JP" sz="1000" b="0" i="0" u="none" strike="noStrike" cap="none">
                          <a:solidFill>
                            <a:schemeClr val="dk1"/>
                          </a:solidFill>
                          <a:latin typeface="Arial"/>
                          <a:ea typeface="Arial"/>
                          <a:cs typeface="Arial"/>
                          <a:sym typeface="Arial"/>
                        </a:rPr>
                        <a:t>     </a:t>
                      </a:r>
                      <a:r>
                        <a:rPr lang="ja-JP" sz="1000" u="none" strike="noStrike" cap="none">
                          <a:latin typeface="Arial"/>
                          <a:ea typeface="Arial"/>
                          <a:cs typeface="Arial"/>
                          <a:sym typeface="Arial"/>
                        </a:rPr>
                        <a:t>※1社による2枠/月 購入も可能です。</a:t>
                      </a:r>
                      <a:endParaRPr sz="1000" u="none" strike="noStrike" cap="none"/>
                    </a:p>
                  </a:txBody>
                  <a:tcPr marL="180000" marR="180000" marT="108000" marB="108000" anchor="ctr"/>
                </a:tc>
                <a:extLst>
                  <a:ext uri="{0D108BD9-81ED-4DB2-BD59-A6C34878D82A}">
                    <a16:rowId xmlns:a16="http://schemas.microsoft.com/office/drawing/2014/main" val="10004"/>
                  </a:ext>
                </a:extLst>
              </a:tr>
              <a:tr h="5305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上映期間 </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※機材繰りなどの諸事情により上映開始日・終了日が前後する場合があります。</a:t>
                      </a:r>
                      <a:endParaRPr sz="800" u="none" strike="noStrike" cap="none"/>
                    </a:p>
                  </a:txBody>
                  <a:tcPr marL="180000" marR="180000" marT="108000" marB="108000" anchor="ctr"/>
                </a:tc>
                <a:extLst>
                  <a:ext uri="{0D108BD9-81ED-4DB2-BD59-A6C34878D82A}">
                    <a16:rowId xmlns:a16="http://schemas.microsoft.com/office/drawing/2014/main" val="10005"/>
                  </a:ext>
                </a:extLst>
              </a:tr>
              <a:tr h="5645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料金</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2,300,000円/枠/月</a:t>
                      </a:r>
                      <a:r>
                        <a:rPr lang="ja-JP" sz="1000" b="0" i="0" u="none" strike="noStrike" cap="none">
                          <a:solidFill>
                            <a:schemeClr val="dk1"/>
                          </a:solidFill>
                          <a:latin typeface="Arial"/>
                          <a:ea typeface="Arial"/>
                          <a:cs typeface="Arial"/>
                          <a:sym typeface="Arial"/>
                        </a:rPr>
                        <a:t>（税抜）</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398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上映分</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7"/>
                  </a:ext>
                </a:extLst>
              </a:tr>
              <a:tr h="5305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納品日</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上映開始の前々月13日頃</a:t>
                      </a:r>
                      <a:endParaRPr sz="10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tc>
                <a:extLst>
                  <a:ext uri="{0D108BD9-81ED-4DB2-BD59-A6C34878D82A}">
                    <a16:rowId xmlns:a16="http://schemas.microsoft.com/office/drawing/2014/main" val="10008"/>
                  </a:ext>
                </a:extLst>
              </a:tr>
              <a:tr h="5600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備考</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・30秒単位でのスキップ・早送りができます。</a:t>
                      </a:r>
                      <a:endParaRPr sz="10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・個人モニター上での外部遷移はできません。</a:t>
                      </a:r>
                      <a:endParaRPr sz="1000" u="none" strike="noStrike" cap="none" dirty="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9"/>
                  </a:ext>
                </a:extLst>
              </a:tr>
            </a:tbl>
          </a:graphicData>
        </a:graphic>
      </p:graphicFrame>
      <p:sp>
        <p:nvSpPr>
          <p:cNvPr id="379" name="Google Shape;379;p16"/>
          <p:cNvSpPr/>
          <p:nvPr/>
        </p:nvSpPr>
        <p:spPr>
          <a:xfrm>
            <a:off x="2026293" y="6232431"/>
            <a:ext cx="777162" cy="328614"/>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380" name="Google Shape;380;p16"/>
          <p:cNvSpPr txBox="1"/>
          <p:nvPr/>
        </p:nvSpPr>
        <p:spPr>
          <a:xfrm>
            <a:off x="1977791" y="6234762"/>
            <a:ext cx="859160" cy="222328"/>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650"/>
              <a:buFont typeface="Arial"/>
              <a:buNone/>
            </a:pPr>
            <a:r>
              <a:rPr lang="ja-JP" sz="650" b="1" i="0" u="none" strike="noStrike" cap="none">
                <a:solidFill>
                  <a:schemeClr val="lt1"/>
                </a:solidFill>
                <a:latin typeface="Arial"/>
                <a:ea typeface="Arial"/>
                <a:cs typeface="Arial"/>
                <a:sym typeface="Arial"/>
              </a:rPr>
              <a:t>番組を選択、再生</a:t>
            </a:r>
            <a:endParaRPr sz="1400" b="0" i="0" u="none" strike="noStrike" cap="none">
              <a:solidFill>
                <a:srgbClr val="000000"/>
              </a:solidFill>
              <a:latin typeface="Arial"/>
              <a:ea typeface="Arial"/>
              <a:cs typeface="Arial"/>
              <a:sym typeface="Arial"/>
            </a:endParaRPr>
          </a:p>
        </p:txBody>
      </p:sp>
      <p:sp>
        <p:nvSpPr>
          <p:cNvPr id="381" name="Google Shape;381;p16"/>
          <p:cNvSpPr/>
          <p:nvPr/>
        </p:nvSpPr>
        <p:spPr>
          <a:xfrm rot="5400000">
            <a:off x="2970081" y="6846755"/>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2" name="Google Shape;382;p16"/>
          <p:cNvSpPr/>
          <p:nvPr/>
        </p:nvSpPr>
        <p:spPr>
          <a:xfrm rot="5400000">
            <a:off x="1865615" y="6846755"/>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3" name="Google Shape;383;p1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10</a:t>
            </a:fld>
            <a:endParaRPr/>
          </a:p>
        </p:txBody>
      </p:sp>
      <p:sp>
        <p:nvSpPr>
          <p:cNvPr id="384" name="Google Shape;384;p16"/>
          <p:cNvSpPr/>
          <p:nvPr/>
        </p:nvSpPr>
        <p:spPr>
          <a:xfrm rot="5400000">
            <a:off x="3946304" y="6846755"/>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5" name="Google Shape;385;p16"/>
          <p:cNvSpPr/>
          <p:nvPr/>
        </p:nvSpPr>
        <p:spPr>
          <a:xfrm>
            <a:off x="976546" y="6234935"/>
            <a:ext cx="780330" cy="328614"/>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386" name="Google Shape;386;p16"/>
          <p:cNvSpPr txBox="1"/>
          <p:nvPr/>
        </p:nvSpPr>
        <p:spPr>
          <a:xfrm>
            <a:off x="886291" y="6252275"/>
            <a:ext cx="940236" cy="222328"/>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650"/>
              <a:buFont typeface="Arial"/>
              <a:buNone/>
            </a:pPr>
            <a:r>
              <a:rPr lang="ja-JP" sz="650" b="1" i="0" u="none" strike="noStrike" cap="none">
                <a:solidFill>
                  <a:schemeClr val="lt1"/>
                </a:solidFill>
                <a:latin typeface="Arial"/>
                <a:ea typeface="Arial"/>
                <a:cs typeface="Arial"/>
                <a:sym typeface="Arial"/>
              </a:rPr>
              <a:t>メインメニュー</a:t>
            </a:r>
            <a:endParaRPr sz="1400" b="0" i="0" u="none" strike="noStrike" cap="none">
              <a:solidFill>
                <a:srgbClr val="000000"/>
              </a:solidFill>
              <a:latin typeface="Arial"/>
              <a:ea typeface="Arial"/>
              <a:cs typeface="Arial"/>
              <a:sym typeface="Arial"/>
            </a:endParaRPr>
          </a:p>
        </p:txBody>
      </p:sp>
      <p:sp>
        <p:nvSpPr>
          <p:cNvPr id="387" name="Google Shape;387;p16"/>
          <p:cNvSpPr/>
          <p:nvPr/>
        </p:nvSpPr>
        <p:spPr>
          <a:xfrm>
            <a:off x="3067393" y="6615841"/>
            <a:ext cx="790426" cy="511912"/>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8" name="Google Shape;388;p16"/>
          <p:cNvSpPr txBox="1"/>
          <p:nvPr/>
        </p:nvSpPr>
        <p:spPr>
          <a:xfrm>
            <a:off x="3080290" y="6650735"/>
            <a:ext cx="777600" cy="452391"/>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CM</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①～⑤枠</a:t>
            </a:r>
            <a:endParaRPr sz="900" b="1" i="0" u="none" strike="noStrike" cap="none">
              <a:solidFill>
                <a:schemeClr val="lt1"/>
              </a:solidFill>
              <a:latin typeface="Arial"/>
              <a:ea typeface="Arial"/>
              <a:cs typeface="Arial"/>
              <a:sym typeface="Arial"/>
            </a:endParaRPr>
          </a:p>
        </p:txBody>
      </p:sp>
      <p:sp>
        <p:nvSpPr>
          <p:cNvPr id="389" name="Google Shape;389;p16"/>
          <p:cNvSpPr txBox="1"/>
          <p:nvPr/>
        </p:nvSpPr>
        <p:spPr>
          <a:xfrm>
            <a:off x="688677" y="1130701"/>
            <a:ext cx="4760254"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300"/>
              <a:buFont typeface="Arial"/>
              <a:buNone/>
            </a:pPr>
            <a:r>
              <a:rPr lang="ja-JP" sz="1200" b="0" i="0" u="none" strike="noStrike" cap="none">
                <a:solidFill>
                  <a:srgbClr val="000000"/>
                </a:solidFill>
                <a:latin typeface="Arial"/>
                <a:ea typeface="Arial"/>
                <a:cs typeface="Arial"/>
                <a:sym typeface="Arial"/>
              </a:rPr>
              <a:t>バラエティーや紀行、海外ドラマやアニメなどの</a:t>
            </a:r>
            <a:endParaRPr sz="12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300"/>
              <a:buFont typeface="Arial"/>
              <a:buNone/>
            </a:pPr>
            <a:r>
              <a:rPr lang="ja-JP" sz="1200" b="0" i="0" u="none" strike="noStrike" cap="none">
                <a:solidFill>
                  <a:srgbClr val="000000"/>
                </a:solidFill>
                <a:latin typeface="Arial"/>
                <a:ea typeface="Arial"/>
                <a:cs typeface="Arial"/>
                <a:sym typeface="Arial"/>
              </a:rPr>
              <a:t>番組前に流れるCMです。豊富なコンテンツをご用意しています。</a:t>
            </a:r>
            <a:endParaRPr sz="1200" b="0" i="0" u="none" strike="noStrike" cap="none">
              <a:solidFill>
                <a:srgbClr val="000000"/>
              </a:solidFill>
              <a:latin typeface="Arial"/>
              <a:ea typeface="Arial"/>
              <a:cs typeface="Arial"/>
              <a:sym typeface="Arial"/>
            </a:endParaRPr>
          </a:p>
        </p:txBody>
      </p:sp>
      <p:pic>
        <p:nvPicPr>
          <p:cNvPr id="390" name="Google Shape;390;p16" descr="グラフ, ウォーターフォール図&#10;&#10;自動的に生成された説明"/>
          <p:cNvPicPr preferRelativeResize="0"/>
          <p:nvPr/>
        </p:nvPicPr>
        <p:blipFill rotWithShape="1">
          <a:blip r:embed="rId3">
            <a:alphaModFix/>
          </a:blip>
          <a:srcRect/>
          <a:stretch/>
        </p:blipFill>
        <p:spPr>
          <a:xfrm>
            <a:off x="911678" y="6615841"/>
            <a:ext cx="910065" cy="511912"/>
          </a:xfrm>
          <a:prstGeom prst="rect">
            <a:avLst/>
          </a:prstGeom>
          <a:noFill/>
          <a:ln>
            <a:noFill/>
          </a:ln>
        </p:spPr>
      </p:pic>
      <p:sp>
        <p:nvSpPr>
          <p:cNvPr id="391" name="Google Shape;391;p16"/>
          <p:cNvSpPr txBox="1"/>
          <p:nvPr/>
        </p:nvSpPr>
        <p:spPr>
          <a:xfrm>
            <a:off x="494251" y="6472946"/>
            <a:ext cx="3435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pic>
        <p:nvPicPr>
          <p:cNvPr id="392" name="Google Shape;392;p16" descr="コンピューターのスクリーンショット&#10;&#10;自動的に生成された説明"/>
          <p:cNvPicPr preferRelativeResize="0"/>
          <p:nvPr/>
        </p:nvPicPr>
        <p:blipFill rotWithShape="1">
          <a:blip r:embed="rId4">
            <a:alphaModFix/>
          </a:blip>
          <a:srcRect/>
          <a:stretch/>
        </p:blipFill>
        <p:spPr>
          <a:xfrm>
            <a:off x="1977790" y="6615841"/>
            <a:ext cx="932839" cy="524722"/>
          </a:xfrm>
          <a:prstGeom prst="rect">
            <a:avLst/>
          </a:prstGeom>
          <a:noFill/>
          <a:ln>
            <a:noFill/>
          </a:ln>
        </p:spPr>
      </p:pic>
      <p:grpSp>
        <p:nvGrpSpPr>
          <p:cNvPr id="393" name="Google Shape;393;p16"/>
          <p:cNvGrpSpPr/>
          <p:nvPr/>
        </p:nvGrpSpPr>
        <p:grpSpPr>
          <a:xfrm>
            <a:off x="688677" y="2251705"/>
            <a:ext cx="2799126" cy="307777"/>
            <a:chOff x="790556" y="2418162"/>
            <a:chExt cx="2799126" cy="307777"/>
          </a:xfrm>
        </p:grpSpPr>
        <p:sp>
          <p:nvSpPr>
            <p:cNvPr id="394" name="Google Shape;394;p16"/>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月間視聴可能者数</a:t>
              </a:r>
              <a:endParaRPr sz="1400" b="0" i="0" u="none" strike="noStrike" cap="none" baseline="30000">
                <a:solidFill>
                  <a:schemeClr val="dk1"/>
                </a:solidFill>
                <a:latin typeface="Arial"/>
                <a:ea typeface="Arial"/>
                <a:cs typeface="Arial"/>
                <a:sym typeface="Arial"/>
              </a:endParaRPr>
            </a:p>
          </p:txBody>
        </p:sp>
        <p:sp>
          <p:nvSpPr>
            <p:cNvPr id="395" name="Google Shape;395;p16"/>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pSp>
        <p:nvGrpSpPr>
          <p:cNvPr id="396" name="Google Shape;396;p16"/>
          <p:cNvGrpSpPr/>
          <p:nvPr/>
        </p:nvGrpSpPr>
        <p:grpSpPr>
          <a:xfrm>
            <a:off x="688927" y="2459792"/>
            <a:ext cx="3818079" cy="627824"/>
            <a:chOff x="790556" y="2185702"/>
            <a:chExt cx="3818079" cy="627824"/>
          </a:xfrm>
        </p:grpSpPr>
        <p:sp>
          <p:nvSpPr>
            <p:cNvPr id="397" name="Google Shape;397;p16"/>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398" name="Google Shape;398;p16"/>
            <p:cNvSpPr txBox="1"/>
            <p:nvPr/>
          </p:nvSpPr>
          <p:spPr>
            <a:xfrm>
              <a:off x="3286392" y="2185702"/>
              <a:ext cx="132224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46</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※3</a:t>
              </a:r>
              <a:endParaRPr sz="2000" b="0" i="0" u="none" strike="noStrike" cap="none" baseline="30000">
                <a:solidFill>
                  <a:schemeClr val="dk1"/>
                </a:solidFill>
                <a:latin typeface="Arial"/>
                <a:ea typeface="Arial"/>
                <a:cs typeface="Arial"/>
                <a:sym typeface="Arial"/>
              </a:endParaRPr>
            </a:p>
          </p:txBody>
        </p:sp>
      </p:grpSp>
      <p:sp>
        <p:nvSpPr>
          <p:cNvPr id="399" name="Google Shape;399;p16"/>
          <p:cNvSpPr txBox="1"/>
          <p:nvPr/>
        </p:nvSpPr>
        <p:spPr>
          <a:xfrm>
            <a:off x="2235994" y="2733906"/>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sp>
        <p:nvSpPr>
          <p:cNvPr id="400" name="Google Shape;400;p16"/>
          <p:cNvSpPr txBox="1"/>
          <p:nvPr/>
        </p:nvSpPr>
        <p:spPr>
          <a:xfrm>
            <a:off x="5189769" y="6538435"/>
            <a:ext cx="5378308" cy="1015622"/>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※1：25年4月～26年3月平均（JAL保有データ）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※2：総番組数は月ごとに変動します。予告なくCM上映不可の番組が発生する場合があります。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      　国際線機材の国内転用運航便では番組数が異なります。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※3：JAL保有データ（参考値。回数保障ではありません）</a:t>
            </a:r>
            <a:endParaRPr sz="800" b="0" i="0" u="none" strike="noStrike" cap="none">
              <a:solidFill>
                <a:srgbClr val="FF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※再生・早送り・巻き戻し等の操作を行う際、画面上CMに重なるように操作ボタン等が数秒間表示されます。</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その他、機内アナウンス発生時には再生が一時中断等される場合があります。</a:t>
            </a:r>
            <a:endParaRPr sz="1400" b="0" i="0" u="none" strike="noStrike" cap="none">
              <a:solidFill>
                <a:srgbClr val="000000"/>
              </a:solidFill>
              <a:highlight>
                <a:srgbClr val="FFFF00"/>
              </a:highlight>
              <a:latin typeface="Arial"/>
              <a:ea typeface="Arial"/>
              <a:cs typeface="Arial"/>
              <a:sym typeface="Arial"/>
            </a:endParaRPr>
          </a:p>
        </p:txBody>
      </p:sp>
      <p:sp>
        <p:nvSpPr>
          <p:cNvPr id="401" name="Google Shape;401;p16"/>
          <p:cNvSpPr txBox="1"/>
          <p:nvPr/>
        </p:nvSpPr>
        <p:spPr>
          <a:xfrm>
            <a:off x="3175816" y="2068125"/>
            <a:ext cx="131802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92.2</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grpSp>
        <p:nvGrpSpPr>
          <p:cNvPr id="402" name="Google Shape;402;p16"/>
          <p:cNvGrpSpPr/>
          <p:nvPr/>
        </p:nvGrpSpPr>
        <p:grpSpPr>
          <a:xfrm>
            <a:off x="388905" y="5976467"/>
            <a:ext cx="4776800" cy="313913"/>
            <a:chOff x="434568" y="5145443"/>
            <a:chExt cx="4896754" cy="326871"/>
          </a:xfrm>
        </p:grpSpPr>
        <p:pic>
          <p:nvPicPr>
            <p:cNvPr id="403" name="Google Shape;403;p16"/>
            <p:cNvPicPr preferRelativeResize="0"/>
            <p:nvPr/>
          </p:nvPicPr>
          <p:blipFill rotWithShape="1">
            <a:blip r:embed="rId5">
              <a:alphaModFix/>
            </a:blip>
            <a:srcRect/>
            <a:stretch/>
          </p:blipFill>
          <p:spPr>
            <a:xfrm rot="-1800000">
              <a:off x="478360" y="5189235"/>
              <a:ext cx="239286" cy="239286"/>
            </a:xfrm>
            <a:prstGeom prst="rect">
              <a:avLst/>
            </a:prstGeom>
            <a:noFill/>
            <a:ln>
              <a:noFill/>
            </a:ln>
          </p:spPr>
        </p:pic>
        <p:cxnSp>
          <p:nvCxnSpPr>
            <p:cNvPr id="404" name="Google Shape;404;p16"/>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sp>
        <p:nvSpPr>
          <p:cNvPr id="405" name="Google Shape;405;p16"/>
          <p:cNvSpPr txBox="1"/>
          <p:nvPr/>
        </p:nvSpPr>
        <p:spPr>
          <a:xfrm>
            <a:off x="680970" y="5920312"/>
            <a:ext cx="2995206"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ビデオ前CM上映までの流れ</a:t>
            </a:r>
            <a:endParaRPr sz="900" b="0" i="0" u="none" strike="noStrike" cap="none">
              <a:solidFill>
                <a:schemeClr val="dk1"/>
              </a:solidFill>
              <a:latin typeface="Arial"/>
              <a:ea typeface="Arial"/>
              <a:cs typeface="Arial"/>
              <a:sym typeface="Arial"/>
            </a:endParaRPr>
          </a:p>
        </p:txBody>
      </p:sp>
      <p:sp>
        <p:nvSpPr>
          <p:cNvPr id="406" name="Google Shape;406;p16"/>
          <p:cNvSpPr txBox="1"/>
          <p:nvPr/>
        </p:nvSpPr>
        <p:spPr>
          <a:xfrm>
            <a:off x="1908950" y="7150953"/>
            <a:ext cx="3255749" cy="40006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※機材によって画面イメージが異なります。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※各月の映画プログラムはJAL Webサイト内でご確認いただけます。</a:t>
            </a:r>
            <a:endParaRPr sz="1200" b="0" i="0" u="none" strike="noStrike" cap="none">
              <a:solidFill>
                <a:schemeClr val="dk1"/>
              </a:solidFill>
              <a:latin typeface="Arial"/>
              <a:ea typeface="Arial"/>
              <a:cs typeface="Arial"/>
              <a:sym typeface="Arial"/>
            </a:endParaRPr>
          </a:p>
        </p:txBody>
      </p:sp>
      <p:sp>
        <p:nvSpPr>
          <p:cNvPr id="407" name="Google Shape;407;p16"/>
          <p:cNvSpPr txBox="1"/>
          <p:nvPr/>
        </p:nvSpPr>
        <p:spPr>
          <a:xfrm>
            <a:off x="688140" y="1807512"/>
            <a:ext cx="2379253"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00"/>
              <a:buFont typeface="Arial"/>
              <a:buNone/>
            </a:pPr>
            <a:r>
              <a:rPr lang="ja-JP" sz="1200" b="0" i="0" u="none" strike="noStrike" cap="none">
                <a:solidFill>
                  <a:srgbClr val="000000"/>
                </a:solidFill>
                <a:latin typeface="Arial"/>
                <a:ea typeface="Arial"/>
                <a:cs typeface="Arial"/>
                <a:sym typeface="Arial"/>
              </a:rPr>
              <a:t>＊総番組数約 220 作品</a:t>
            </a:r>
            <a:r>
              <a:rPr lang="ja-JP" sz="1200" b="0" i="0" u="none" strike="noStrike" cap="none" baseline="30000">
                <a:solidFill>
                  <a:srgbClr val="000000"/>
                </a:solidFill>
                <a:latin typeface="Arial"/>
                <a:ea typeface="Arial"/>
                <a:cs typeface="Arial"/>
                <a:sym typeface="Arial"/>
              </a:rPr>
              <a:t>※2,3</a:t>
            </a:r>
            <a:endParaRPr sz="1200" b="0" i="0" u="none" strike="noStrike" cap="none">
              <a:solidFill>
                <a:srgbClr val="000000"/>
              </a:solidFill>
              <a:latin typeface="Arial"/>
              <a:ea typeface="Arial"/>
              <a:cs typeface="Arial"/>
              <a:sym typeface="Arial"/>
            </a:endParaRPr>
          </a:p>
        </p:txBody>
      </p:sp>
      <p:pic>
        <p:nvPicPr>
          <p:cNvPr id="408" name="Google Shape;408;p16"/>
          <p:cNvPicPr preferRelativeResize="0"/>
          <p:nvPr/>
        </p:nvPicPr>
        <p:blipFill rotWithShape="1">
          <a:blip r:embed="rId6">
            <a:alphaModFix/>
          </a:blip>
          <a:srcRect/>
          <a:stretch/>
        </p:blipFill>
        <p:spPr>
          <a:xfrm>
            <a:off x="1022005" y="3150016"/>
            <a:ext cx="3777246" cy="2519394"/>
          </a:xfrm>
          <a:prstGeom prst="rect">
            <a:avLst/>
          </a:prstGeom>
          <a:noFill/>
          <a:ln>
            <a:noFill/>
          </a:ln>
        </p:spPr>
      </p:pic>
      <p:sp>
        <p:nvSpPr>
          <p:cNvPr id="409" name="Google Shape;409;p16"/>
          <p:cNvSpPr txBox="1"/>
          <p:nvPr/>
        </p:nvSpPr>
        <p:spPr>
          <a:xfrm>
            <a:off x="2516874" y="5645280"/>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※上記はAirbus A350-900型機機材</a:t>
            </a:r>
            <a:endParaRPr sz="800" b="0" i="0" u="none" strike="noStrike" cap="none">
              <a:solidFill>
                <a:srgbClr val="000000"/>
              </a:solidFill>
              <a:latin typeface="Arial"/>
              <a:ea typeface="Arial"/>
              <a:cs typeface="Arial"/>
              <a:sym typeface="Arial"/>
            </a:endParaRPr>
          </a:p>
        </p:txBody>
      </p:sp>
      <p:sp>
        <p:nvSpPr>
          <p:cNvPr id="410" name="Google Shape;410;p16"/>
          <p:cNvSpPr txBox="1"/>
          <p:nvPr/>
        </p:nvSpPr>
        <p:spPr>
          <a:xfrm>
            <a:off x="833076" y="558680"/>
            <a:ext cx="9279835"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ビデオ前CM</a:t>
            </a:r>
            <a:endParaRPr sz="1600" b="1" i="0" u="none" strike="noStrike" cap="none">
              <a:solidFill>
                <a:schemeClr val="dk1"/>
              </a:solidFill>
              <a:latin typeface="Arial"/>
              <a:ea typeface="Arial"/>
              <a:cs typeface="Arial"/>
              <a:sym typeface="Arial"/>
            </a:endParaRPr>
          </a:p>
        </p:txBody>
      </p:sp>
      <p:cxnSp>
        <p:nvCxnSpPr>
          <p:cNvPr id="411" name="Google Shape;411;p16"/>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11</a:t>
            </a:fld>
            <a:endParaRPr sz="1000" b="0" i="0" u="none" strike="noStrike" cap="none">
              <a:solidFill>
                <a:srgbClr val="000000"/>
              </a:solidFill>
            </a:endParaRPr>
          </a:p>
        </p:txBody>
      </p:sp>
      <p:sp>
        <p:nvSpPr>
          <p:cNvPr id="418" name="Google Shape;418;p2"/>
          <p:cNvSpPr txBox="1"/>
          <p:nvPr/>
        </p:nvSpPr>
        <p:spPr>
          <a:xfrm>
            <a:off x="355615" y="6677828"/>
            <a:ext cx="5472923" cy="861734"/>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※1：26年3月,4月平均（JAL保有データに基づく概算）※2：JAL保有データ（参考値。回数保障ではありません） </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※3：JALグループマンスリーレポート25年4月～26年3月平均</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※再生開始直後の数秒間、シークバーがCMに重なるように表示され、その間は映像の輝度が下がります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（本メニューの場合、早送り機能はありません）。</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※機内アナウンス発生時には再生が一時中断等される場合があります。</a:t>
            </a:r>
            <a:endParaRPr sz="800" b="0" i="0" u="none" strike="noStrike" cap="none">
              <a:solidFill>
                <a:schemeClr val="dk1"/>
              </a:solidFill>
              <a:latin typeface="Arial"/>
              <a:ea typeface="Arial"/>
              <a:cs typeface="Arial"/>
              <a:sym typeface="Arial"/>
            </a:endParaRPr>
          </a:p>
        </p:txBody>
      </p:sp>
      <p:sp>
        <p:nvSpPr>
          <p:cNvPr id="419" name="Google Shape;419;p2"/>
          <p:cNvSpPr txBox="1"/>
          <p:nvPr/>
        </p:nvSpPr>
        <p:spPr>
          <a:xfrm>
            <a:off x="694805" y="1179778"/>
            <a:ext cx="5190362"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個人モニターにて言語選択後に流れる動画広告枠。クラスセグメントが可能で、個人モニターを利用されるお客さまが必ず視聴されます。</a:t>
            </a:r>
            <a:endParaRPr sz="1200" b="0" i="0" u="none" strike="noStrike" cap="none">
              <a:solidFill>
                <a:srgbClr val="000000"/>
              </a:solidFill>
              <a:latin typeface="Arial"/>
              <a:ea typeface="Arial"/>
              <a:cs typeface="Arial"/>
              <a:sym typeface="Arial"/>
            </a:endParaRPr>
          </a:p>
        </p:txBody>
      </p:sp>
      <p:grpSp>
        <p:nvGrpSpPr>
          <p:cNvPr id="420" name="Google Shape;420;p2"/>
          <p:cNvGrpSpPr/>
          <p:nvPr/>
        </p:nvGrpSpPr>
        <p:grpSpPr>
          <a:xfrm>
            <a:off x="1080103" y="1683422"/>
            <a:ext cx="4191698" cy="627824"/>
            <a:chOff x="790556" y="2185702"/>
            <a:chExt cx="4191698" cy="627824"/>
          </a:xfrm>
        </p:grpSpPr>
        <p:sp>
          <p:nvSpPr>
            <p:cNvPr id="421" name="Google Shape;421;p2"/>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422" name="Google Shape;422;p2"/>
            <p:cNvSpPr txBox="1"/>
            <p:nvPr/>
          </p:nvSpPr>
          <p:spPr>
            <a:xfrm>
              <a:off x="3286391" y="2185702"/>
              <a:ext cx="169586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1,800 </a:t>
              </a:r>
              <a:r>
                <a:rPr lang="ja-JP" sz="1200" b="0" i="0" u="none" strike="noStrike" cap="none">
                  <a:solidFill>
                    <a:schemeClr val="dk1"/>
                  </a:solidFill>
                  <a:latin typeface="Arial"/>
                  <a:ea typeface="Arial"/>
                  <a:cs typeface="Arial"/>
                  <a:sym typeface="Arial"/>
                </a:rPr>
                <a:t>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423" name="Google Shape;423;p2"/>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grpSp>
        <p:nvGrpSpPr>
          <p:cNvPr id="424" name="Google Shape;424;p2"/>
          <p:cNvGrpSpPr/>
          <p:nvPr/>
        </p:nvGrpSpPr>
        <p:grpSpPr>
          <a:xfrm>
            <a:off x="476598" y="3024789"/>
            <a:ext cx="5006256" cy="3599483"/>
            <a:chOff x="424824" y="2962154"/>
            <a:chExt cx="5006256" cy="3599483"/>
          </a:xfrm>
        </p:grpSpPr>
        <p:grpSp>
          <p:nvGrpSpPr>
            <p:cNvPr id="425" name="Google Shape;425;p2"/>
            <p:cNvGrpSpPr/>
            <p:nvPr/>
          </p:nvGrpSpPr>
          <p:grpSpPr>
            <a:xfrm>
              <a:off x="438932" y="5258536"/>
              <a:ext cx="2136714" cy="1303101"/>
              <a:chOff x="-701851" y="5114959"/>
              <a:chExt cx="1066115" cy="609576"/>
            </a:xfrm>
          </p:grpSpPr>
          <p:sp>
            <p:nvSpPr>
              <p:cNvPr id="426" name="Google Shape;426;p2"/>
              <p:cNvSpPr/>
              <p:nvPr/>
            </p:nvSpPr>
            <p:spPr>
              <a:xfrm>
                <a:off x="-701851" y="5114959"/>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 name="Google Shape;427;p2"/>
              <p:cNvSpPr txBox="1"/>
              <p:nvPr/>
            </p:nvSpPr>
            <p:spPr>
              <a:xfrm>
                <a:off x="-609000" y="5342328"/>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CM①～②枠</a:t>
                </a:r>
                <a:endParaRPr sz="2800" b="0" i="0" u="none" strike="noStrike" cap="none">
                  <a:solidFill>
                    <a:srgbClr val="000000"/>
                  </a:solidFill>
                  <a:latin typeface="Arial"/>
                  <a:ea typeface="Arial"/>
                  <a:cs typeface="Arial"/>
                  <a:sym typeface="Arial"/>
                </a:endParaRPr>
              </a:p>
            </p:txBody>
          </p:sp>
        </p:grpSp>
        <p:sp>
          <p:nvSpPr>
            <p:cNvPr id="428" name="Google Shape;428;p2"/>
            <p:cNvSpPr/>
            <p:nvPr/>
          </p:nvSpPr>
          <p:spPr>
            <a:xfrm rot="5400000">
              <a:off x="2762621" y="3980637"/>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9" name="Google Shape;429;p2"/>
            <p:cNvSpPr/>
            <p:nvPr/>
          </p:nvSpPr>
          <p:spPr>
            <a:xfrm>
              <a:off x="716715" y="2972308"/>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ウェルカム画面</a:t>
              </a:r>
              <a:endParaRPr sz="1000" b="1" i="0" u="none" strike="noStrike" cap="none">
                <a:solidFill>
                  <a:schemeClr val="lt1"/>
                </a:solidFill>
                <a:latin typeface="Arial"/>
                <a:ea typeface="Arial"/>
                <a:cs typeface="Arial"/>
                <a:sym typeface="Arial"/>
              </a:endParaRPr>
            </a:p>
          </p:txBody>
        </p:sp>
        <p:pic>
          <p:nvPicPr>
            <p:cNvPr id="430" name="Google Shape;430;p2"/>
            <p:cNvPicPr preferRelativeResize="0"/>
            <p:nvPr/>
          </p:nvPicPr>
          <p:blipFill rotWithShape="1">
            <a:blip r:embed="rId3">
              <a:alphaModFix/>
            </a:blip>
            <a:srcRect/>
            <a:stretch/>
          </p:blipFill>
          <p:spPr>
            <a:xfrm>
              <a:off x="424824" y="3388018"/>
              <a:ext cx="2219816" cy="1248080"/>
            </a:xfrm>
            <a:prstGeom prst="rect">
              <a:avLst/>
            </a:prstGeom>
            <a:noFill/>
            <a:ln>
              <a:noFill/>
            </a:ln>
          </p:spPr>
        </p:pic>
        <p:sp>
          <p:nvSpPr>
            <p:cNvPr id="431" name="Google Shape;431;p2"/>
            <p:cNvSpPr/>
            <p:nvPr/>
          </p:nvSpPr>
          <p:spPr>
            <a:xfrm>
              <a:off x="819356" y="4722989"/>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900" b="1" i="0" u="none" strike="noStrike" cap="none">
                  <a:solidFill>
                    <a:schemeClr val="lt1"/>
                  </a:solidFill>
                  <a:latin typeface="Arial"/>
                  <a:ea typeface="Arial"/>
                  <a:cs typeface="Arial"/>
                  <a:sym typeface="Arial"/>
                </a:rPr>
                <a:t>ウェルカムインター</a:t>
              </a:r>
              <a:endParaRPr sz="900" b="1" i="0" u="none" strike="noStrike" cap="none">
                <a:solidFill>
                  <a:schemeClr val="lt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　  スティシャル動画</a:t>
              </a:r>
              <a:endParaRPr sz="900" b="1" i="0" u="none" strike="noStrike" cap="none">
                <a:solidFill>
                  <a:schemeClr val="lt1"/>
                </a:solidFill>
                <a:latin typeface="Arial"/>
                <a:ea typeface="Arial"/>
                <a:cs typeface="Arial"/>
                <a:sym typeface="Arial"/>
              </a:endParaRPr>
            </a:p>
          </p:txBody>
        </p:sp>
        <p:pic>
          <p:nvPicPr>
            <p:cNvPr id="432" name="Google Shape;432;p2"/>
            <p:cNvPicPr preferRelativeResize="0"/>
            <p:nvPr/>
          </p:nvPicPr>
          <p:blipFill rotWithShape="1">
            <a:blip r:embed="rId4">
              <a:alphaModFix/>
            </a:blip>
            <a:srcRect/>
            <a:stretch/>
          </p:blipFill>
          <p:spPr>
            <a:xfrm>
              <a:off x="2995105" y="3389073"/>
              <a:ext cx="2224923" cy="1303102"/>
            </a:xfrm>
            <a:prstGeom prst="rect">
              <a:avLst/>
            </a:prstGeom>
            <a:noFill/>
            <a:ln>
              <a:noFill/>
            </a:ln>
          </p:spPr>
        </p:pic>
        <p:sp>
          <p:nvSpPr>
            <p:cNvPr id="433" name="Google Shape;433;p2"/>
            <p:cNvSpPr/>
            <p:nvPr/>
          </p:nvSpPr>
          <p:spPr>
            <a:xfrm>
              <a:off x="3518072" y="2962154"/>
              <a:ext cx="1178988" cy="33826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言語選択</a:t>
              </a:r>
              <a:endParaRPr sz="1000" b="1" i="0" u="none" strike="noStrike" cap="none">
                <a:solidFill>
                  <a:schemeClr val="lt1"/>
                </a:solidFill>
                <a:latin typeface="Arial"/>
                <a:ea typeface="Arial"/>
                <a:cs typeface="Arial"/>
                <a:sym typeface="Arial"/>
              </a:endParaRPr>
            </a:p>
          </p:txBody>
        </p:sp>
        <p:sp>
          <p:nvSpPr>
            <p:cNvPr id="434" name="Google Shape;434;p2"/>
            <p:cNvSpPr/>
            <p:nvPr/>
          </p:nvSpPr>
          <p:spPr>
            <a:xfrm rot="5400000">
              <a:off x="5327820" y="3980637"/>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435" name="Google Shape;435;p2"/>
          <p:cNvSpPr/>
          <p:nvPr/>
        </p:nvSpPr>
        <p:spPr>
          <a:xfrm rot="5400000">
            <a:off x="2786547" y="6002090"/>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36" name="Google Shape;436;p2"/>
          <p:cNvSpPr/>
          <p:nvPr/>
        </p:nvSpPr>
        <p:spPr>
          <a:xfrm>
            <a:off x="3557651" y="4785624"/>
            <a:ext cx="1298770" cy="36297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モード選択</a:t>
            </a:r>
            <a:endParaRPr sz="1000" b="1" i="0" u="none" strike="noStrike" cap="none">
              <a:solidFill>
                <a:schemeClr val="lt1"/>
              </a:solidFill>
              <a:latin typeface="Arial"/>
              <a:ea typeface="Arial"/>
              <a:cs typeface="Arial"/>
              <a:sym typeface="Arial"/>
            </a:endParaRPr>
          </a:p>
        </p:txBody>
      </p:sp>
      <p:pic>
        <p:nvPicPr>
          <p:cNvPr id="437" name="Google Shape;437;p2"/>
          <p:cNvPicPr preferRelativeResize="0"/>
          <p:nvPr/>
        </p:nvPicPr>
        <p:blipFill rotWithShape="1">
          <a:blip r:embed="rId5">
            <a:alphaModFix/>
          </a:blip>
          <a:srcRect/>
          <a:stretch/>
        </p:blipFill>
        <p:spPr>
          <a:xfrm>
            <a:off x="3092077" y="5321171"/>
            <a:ext cx="2224923" cy="1336771"/>
          </a:xfrm>
          <a:prstGeom prst="rect">
            <a:avLst/>
          </a:prstGeom>
          <a:noFill/>
          <a:ln>
            <a:noFill/>
          </a:ln>
        </p:spPr>
      </p:pic>
      <p:graphicFrame>
        <p:nvGraphicFramePr>
          <p:cNvPr id="438" name="Google Shape;438;p2"/>
          <p:cNvGraphicFramePr/>
          <p:nvPr/>
        </p:nvGraphicFramePr>
        <p:xfrm>
          <a:off x="5787872" y="1227435"/>
          <a:ext cx="3000000" cy="3000000"/>
        </p:xfrm>
        <a:graphic>
          <a:graphicData uri="http://schemas.openxmlformats.org/drawingml/2006/table">
            <a:tbl>
              <a:tblPr>
                <a:noFill/>
                <a:tableStyleId>{9F864265-01E8-450C-AFAD-191B07B7B0A7}</a:tableStyleId>
              </a:tblPr>
              <a:tblGrid>
                <a:gridCol w="973425">
                  <a:extLst>
                    <a:ext uri="{9D8B030D-6E8A-4147-A177-3AD203B41FA5}">
                      <a16:colId xmlns:a16="http://schemas.microsoft.com/office/drawing/2014/main" val="20000"/>
                    </a:ext>
                  </a:extLst>
                </a:gridCol>
                <a:gridCol w="3812500">
                  <a:extLst>
                    <a:ext uri="{9D8B030D-6E8A-4147-A177-3AD203B41FA5}">
                      <a16:colId xmlns:a16="http://schemas.microsoft.com/office/drawing/2014/main" val="20001"/>
                    </a:ext>
                  </a:extLst>
                </a:gridCol>
              </a:tblGrid>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対象クラス：ファーストクラス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秒数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販売枠</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2枠　※1社による2枠/月 購入も可能です。</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1枠目・2枠目ともに　1,400,000円/枠/月</a:t>
                      </a:r>
                      <a:r>
                        <a:rPr lang="ja-JP" sz="1000" b="0" i="0" u="none" strike="noStrike" cap="none">
                          <a:solidFill>
                            <a:schemeClr val="dk1"/>
                          </a:solidFill>
                          <a:latin typeface="Arial"/>
                          <a:ea typeface="Arial"/>
                          <a:cs typeface="Arial"/>
                          <a:sym typeface="Arial"/>
                        </a:rPr>
                        <a:t>（税抜）</a:t>
                      </a:r>
                      <a:endParaRPr sz="1000" u="none" strike="noStrike" cap="none"/>
                    </a:p>
                    <a:p>
                      <a:pPr marL="0" marR="0" lvl="0" indent="0" algn="l" rtl="0">
                        <a:lnSpc>
                          <a:spcPct val="130000"/>
                        </a:lnSpc>
                        <a:spcBef>
                          <a:spcPts val="0"/>
                        </a:spcBef>
                        <a:spcAft>
                          <a:spcPts val="0"/>
                        </a:spcAft>
                        <a:buClr>
                          <a:schemeClr val="dk1"/>
                        </a:buClr>
                        <a:buSzPts val="1200"/>
                        <a:buFont typeface="Arial"/>
                        <a:buNone/>
                      </a:pPr>
                      <a:r>
                        <a:rPr lang="ja-JP" sz="800" u="none" strike="noStrike" cap="none">
                          <a:latin typeface="Arial"/>
                          <a:ea typeface="Arial"/>
                          <a:cs typeface="Arial"/>
                          <a:sym typeface="Arial"/>
                        </a:rPr>
                        <a:t>※</a:t>
                      </a:r>
                      <a:r>
                        <a:rPr lang="ja-JP" sz="800" u="none" strike="noStrike" cap="none"/>
                        <a:t>掲出</a:t>
                      </a:r>
                      <a:r>
                        <a:rPr lang="ja-JP" sz="800" u="none" strike="noStrike" cap="none">
                          <a:latin typeface="Arial"/>
                          <a:ea typeface="Arial"/>
                          <a:cs typeface="Arial"/>
                          <a:sym typeface="Arial"/>
                        </a:rPr>
                        <a:t>順は原則決定優先となります。</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・1枠目・2枠目ともに、15秒間強制視聴です。</a:t>
                      </a:r>
                      <a:endParaRPr sz="10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・個人モニター上での外部遷移はできません。</a:t>
                      </a:r>
                      <a:endParaRPr sz="10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9"/>
                  </a:ext>
                </a:extLst>
              </a:tr>
            </a:tbl>
          </a:graphicData>
        </a:graphic>
      </p:graphicFrame>
      <p:grpSp>
        <p:nvGrpSpPr>
          <p:cNvPr id="439" name="Google Shape;439;p2"/>
          <p:cNvGrpSpPr/>
          <p:nvPr/>
        </p:nvGrpSpPr>
        <p:grpSpPr>
          <a:xfrm>
            <a:off x="411340" y="2595160"/>
            <a:ext cx="5266414" cy="380235"/>
            <a:chOff x="411340" y="2223018"/>
            <a:chExt cx="5266414" cy="380235"/>
          </a:xfrm>
        </p:grpSpPr>
        <p:sp>
          <p:nvSpPr>
            <p:cNvPr id="440" name="Google Shape;440;p2"/>
            <p:cNvSpPr txBox="1"/>
            <p:nvPr/>
          </p:nvSpPr>
          <p:spPr>
            <a:xfrm>
              <a:off x="1939154" y="2387853"/>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441" name="Google Shape;441;p2"/>
            <p:cNvGrpSpPr/>
            <p:nvPr/>
          </p:nvGrpSpPr>
          <p:grpSpPr>
            <a:xfrm>
              <a:off x="411340" y="2223018"/>
              <a:ext cx="5156295" cy="313913"/>
              <a:chOff x="434568" y="5145443"/>
              <a:chExt cx="5285779" cy="326871"/>
            </a:xfrm>
          </p:grpSpPr>
          <p:pic>
            <p:nvPicPr>
              <p:cNvPr id="442" name="Google Shape;442;p2"/>
              <p:cNvPicPr preferRelativeResize="0"/>
              <p:nvPr/>
            </p:nvPicPr>
            <p:blipFill rotWithShape="1">
              <a:blip r:embed="rId6">
                <a:alphaModFix/>
              </a:blip>
              <a:srcRect/>
              <a:stretch/>
            </p:blipFill>
            <p:spPr>
              <a:xfrm rot="-1800000">
                <a:off x="478360" y="5189235"/>
                <a:ext cx="239286" cy="239286"/>
              </a:xfrm>
              <a:prstGeom prst="rect">
                <a:avLst/>
              </a:prstGeom>
              <a:noFill/>
              <a:ln>
                <a:noFill/>
              </a:ln>
            </p:spPr>
          </p:pic>
          <p:cxnSp>
            <p:nvCxnSpPr>
              <p:cNvPr id="443" name="Google Shape;443;p2"/>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444" name="Google Shape;444;p2"/>
          <p:cNvSpPr txBox="1"/>
          <p:nvPr/>
        </p:nvSpPr>
        <p:spPr>
          <a:xfrm>
            <a:off x="833076" y="113506"/>
            <a:ext cx="8371082" cy="984845"/>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none" strike="noStrike" cap="none">
                <a:solidFill>
                  <a:srgbClr val="000000"/>
                </a:solidFill>
                <a:latin typeface="Arial"/>
                <a:ea typeface="Arial"/>
                <a:cs typeface="Arial"/>
                <a:sym typeface="Arial"/>
              </a:rPr>
              <a:t>ウェルカムインタースティシャル動画</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ja-JP" sz="20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ファースト</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445" name="Google Shape;445;p2"/>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446" name="Google Shape;446;p2"/>
          <p:cNvSpPr txBox="1"/>
          <p:nvPr/>
        </p:nvSpPr>
        <p:spPr>
          <a:xfrm>
            <a:off x="1080103" y="2302267"/>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447" name="Google Shape;447;p2"/>
          <p:cNvSpPr txBox="1"/>
          <p:nvPr/>
        </p:nvSpPr>
        <p:spPr>
          <a:xfrm>
            <a:off x="2658862" y="2318875"/>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448" name="Google Shape;448;p2"/>
          <p:cNvSpPr txBox="1"/>
          <p:nvPr/>
        </p:nvSpPr>
        <p:spPr>
          <a:xfrm>
            <a:off x="3610430" y="2100151"/>
            <a:ext cx="1478656"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2,500 </a:t>
            </a:r>
            <a:r>
              <a:rPr lang="ja-JP" sz="1200" b="0" i="0" u="none" strike="noStrike" cap="none">
                <a:solidFill>
                  <a:schemeClr val="dk1"/>
                </a:solidFill>
                <a:latin typeface="Arial"/>
                <a:ea typeface="Arial"/>
                <a:cs typeface="Arial"/>
                <a:sym typeface="Arial"/>
              </a:rPr>
              <a:t>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449" name="Google Shape;449;p2"/>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12</a:t>
            </a:fld>
            <a:endParaRPr sz="1000" b="0" i="0" u="none" strike="noStrike" cap="none">
              <a:solidFill>
                <a:srgbClr val="000000"/>
              </a:solidFill>
            </a:endParaRPr>
          </a:p>
        </p:txBody>
      </p:sp>
      <p:grpSp>
        <p:nvGrpSpPr>
          <p:cNvPr id="456" name="Google Shape;456;p3"/>
          <p:cNvGrpSpPr/>
          <p:nvPr/>
        </p:nvGrpSpPr>
        <p:grpSpPr>
          <a:xfrm>
            <a:off x="485042" y="3003521"/>
            <a:ext cx="4997812" cy="3620751"/>
            <a:chOff x="433268" y="2940886"/>
            <a:chExt cx="4997812" cy="3620751"/>
          </a:xfrm>
        </p:grpSpPr>
        <p:grpSp>
          <p:nvGrpSpPr>
            <p:cNvPr id="457" name="Google Shape;457;p3"/>
            <p:cNvGrpSpPr/>
            <p:nvPr/>
          </p:nvGrpSpPr>
          <p:grpSpPr>
            <a:xfrm>
              <a:off x="438932" y="5258536"/>
              <a:ext cx="2136714" cy="1303101"/>
              <a:chOff x="-701851" y="5114959"/>
              <a:chExt cx="1066115" cy="609576"/>
            </a:xfrm>
          </p:grpSpPr>
          <p:sp>
            <p:nvSpPr>
              <p:cNvPr id="458" name="Google Shape;458;p3"/>
              <p:cNvSpPr/>
              <p:nvPr/>
            </p:nvSpPr>
            <p:spPr>
              <a:xfrm>
                <a:off x="-701851" y="5114959"/>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59" name="Google Shape;459;p3"/>
              <p:cNvSpPr txBox="1"/>
              <p:nvPr/>
            </p:nvSpPr>
            <p:spPr>
              <a:xfrm>
                <a:off x="-609000" y="5342328"/>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CM①～②枠</a:t>
                </a:r>
                <a:endParaRPr sz="2800" b="0" i="0" u="none" strike="noStrike" cap="none">
                  <a:solidFill>
                    <a:srgbClr val="000000"/>
                  </a:solidFill>
                  <a:latin typeface="Arial"/>
                  <a:ea typeface="Arial"/>
                  <a:cs typeface="Arial"/>
                  <a:sym typeface="Arial"/>
                </a:endParaRPr>
              </a:p>
            </p:txBody>
          </p:sp>
        </p:grpSp>
        <p:sp>
          <p:nvSpPr>
            <p:cNvPr id="460" name="Google Shape;460;p3"/>
            <p:cNvSpPr/>
            <p:nvPr/>
          </p:nvSpPr>
          <p:spPr>
            <a:xfrm rot="5400000">
              <a:off x="2762621" y="3959369"/>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61" name="Google Shape;461;p3"/>
            <p:cNvSpPr/>
            <p:nvPr/>
          </p:nvSpPr>
          <p:spPr>
            <a:xfrm>
              <a:off x="716715" y="2951040"/>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ウェルカム画面</a:t>
              </a:r>
              <a:endParaRPr sz="1000" b="1" i="0" u="none" strike="noStrike" cap="none">
                <a:solidFill>
                  <a:schemeClr val="lt1"/>
                </a:solidFill>
                <a:latin typeface="Arial"/>
                <a:ea typeface="Arial"/>
                <a:cs typeface="Arial"/>
                <a:sym typeface="Arial"/>
              </a:endParaRPr>
            </a:p>
          </p:txBody>
        </p:sp>
        <p:pic>
          <p:nvPicPr>
            <p:cNvPr id="462" name="Google Shape;462;p3"/>
            <p:cNvPicPr preferRelativeResize="0"/>
            <p:nvPr/>
          </p:nvPicPr>
          <p:blipFill rotWithShape="1">
            <a:blip r:embed="rId3">
              <a:alphaModFix/>
            </a:blip>
            <a:srcRect/>
            <a:stretch/>
          </p:blipFill>
          <p:spPr>
            <a:xfrm>
              <a:off x="433268" y="3421705"/>
              <a:ext cx="2219816" cy="1248080"/>
            </a:xfrm>
            <a:prstGeom prst="rect">
              <a:avLst/>
            </a:prstGeom>
            <a:noFill/>
            <a:ln>
              <a:noFill/>
            </a:ln>
          </p:spPr>
        </p:pic>
        <p:pic>
          <p:nvPicPr>
            <p:cNvPr id="463" name="Google Shape;463;p3"/>
            <p:cNvPicPr preferRelativeResize="0"/>
            <p:nvPr/>
          </p:nvPicPr>
          <p:blipFill rotWithShape="1">
            <a:blip r:embed="rId4">
              <a:alphaModFix/>
            </a:blip>
            <a:srcRect/>
            <a:stretch/>
          </p:blipFill>
          <p:spPr>
            <a:xfrm>
              <a:off x="2995105" y="3367805"/>
              <a:ext cx="2224923" cy="1303102"/>
            </a:xfrm>
            <a:prstGeom prst="rect">
              <a:avLst/>
            </a:prstGeom>
            <a:noFill/>
            <a:ln>
              <a:noFill/>
            </a:ln>
          </p:spPr>
        </p:pic>
        <p:sp>
          <p:nvSpPr>
            <p:cNvPr id="464" name="Google Shape;464;p3"/>
            <p:cNvSpPr/>
            <p:nvPr/>
          </p:nvSpPr>
          <p:spPr>
            <a:xfrm>
              <a:off x="3518072" y="2940886"/>
              <a:ext cx="1178988" cy="33826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言語選択</a:t>
              </a:r>
              <a:endParaRPr sz="1000" b="1" i="0" u="none" strike="noStrike" cap="none">
                <a:solidFill>
                  <a:schemeClr val="lt1"/>
                </a:solidFill>
                <a:latin typeface="Arial"/>
                <a:ea typeface="Arial"/>
                <a:cs typeface="Arial"/>
                <a:sym typeface="Arial"/>
              </a:endParaRPr>
            </a:p>
          </p:txBody>
        </p:sp>
        <p:sp>
          <p:nvSpPr>
            <p:cNvPr id="465" name="Google Shape;465;p3"/>
            <p:cNvSpPr/>
            <p:nvPr/>
          </p:nvSpPr>
          <p:spPr>
            <a:xfrm rot="5400000">
              <a:off x="5327820" y="3959369"/>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466" name="Google Shape;466;p3"/>
          <p:cNvSpPr/>
          <p:nvPr/>
        </p:nvSpPr>
        <p:spPr>
          <a:xfrm rot="5400000">
            <a:off x="2786547" y="6002090"/>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67" name="Google Shape;467;p3"/>
          <p:cNvSpPr/>
          <p:nvPr/>
        </p:nvSpPr>
        <p:spPr>
          <a:xfrm>
            <a:off x="3557651" y="4785624"/>
            <a:ext cx="1298770" cy="36297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モード選択</a:t>
            </a:r>
            <a:endParaRPr sz="1000" b="1" i="0" u="none" strike="noStrike" cap="none">
              <a:solidFill>
                <a:schemeClr val="lt1"/>
              </a:solidFill>
              <a:latin typeface="Arial"/>
              <a:ea typeface="Arial"/>
              <a:cs typeface="Arial"/>
              <a:sym typeface="Arial"/>
            </a:endParaRPr>
          </a:p>
        </p:txBody>
      </p:sp>
      <p:pic>
        <p:nvPicPr>
          <p:cNvPr id="468" name="Google Shape;468;p3"/>
          <p:cNvPicPr preferRelativeResize="0"/>
          <p:nvPr/>
        </p:nvPicPr>
        <p:blipFill rotWithShape="1">
          <a:blip r:embed="rId5">
            <a:alphaModFix/>
          </a:blip>
          <a:srcRect/>
          <a:stretch/>
        </p:blipFill>
        <p:spPr>
          <a:xfrm>
            <a:off x="3092077" y="5321171"/>
            <a:ext cx="2224923" cy="1336771"/>
          </a:xfrm>
          <a:prstGeom prst="rect">
            <a:avLst/>
          </a:prstGeom>
          <a:noFill/>
          <a:ln>
            <a:noFill/>
          </a:ln>
        </p:spPr>
      </p:pic>
      <p:sp>
        <p:nvSpPr>
          <p:cNvPr id="469" name="Google Shape;469;p3"/>
          <p:cNvSpPr txBox="1"/>
          <p:nvPr/>
        </p:nvSpPr>
        <p:spPr>
          <a:xfrm>
            <a:off x="460576" y="6667869"/>
            <a:ext cx="5319962" cy="90020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※1：26年3月,4月実績平均（JAL保有データデータに基づく概算）</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※2：JAL保有データ（参考値。回数保障ではありません）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※3：JALグループマンスリーレポート25年4月～26年3月平均</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700" b="0" i="0" u="none" strike="noStrike" cap="none">
                <a:solidFill>
                  <a:schemeClr val="dk1"/>
                </a:solidFill>
                <a:latin typeface="Arial"/>
                <a:ea typeface="Arial"/>
                <a:cs typeface="Arial"/>
                <a:sym typeface="Arial"/>
              </a:rPr>
              <a:t>※再生開始直後の数秒間、シークバーがCMに重なるように表示され、その間は映像の輝度が下がります</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（本メニューの場合、早送り機能はありません）。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※機内アナウンス発生時には再生が一時中断等される場合があります。</a:t>
            </a:r>
            <a:endParaRPr sz="700" b="0" i="0" u="none" strike="noStrike" cap="none">
              <a:solidFill>
                <a:schemeClr val="dk1"/>
              </a:solidFill>
              <a:latin typeface="Arial"/>
              <a:ea typeface="Arial"/>
              <a:cs typeface="Arial"/>
              <a:sym typeface="Arial"/>
            </a:endParaRPr>
          </a:p>
        </p:txBody>
      </p:sp>
      <p:graphicFrame>
        <p:nvGraphicFramePr>
          <p:cNvPr id="470" name="Google Shape;470;p3"/>
          <p:cNvGraphicFramePr/>
          <p:nvPr/>
        </p:nvGraphicFramePr>
        <p:xfrm>
          <a:off x="5778687" y="1218224"/>
          <a:ext cx="3000000" cy="3000000"/>
        </p:xfrm>
        <a:graphic>
          <a:graphicData uri="http://schemas.openxmlformats.org/drawingml/2006/table">
            <a:tbl>
              <a:tblPr>
                <a:noFill/>
                <a:tableStyleId>{9F864265-01E8-450C-AFAD-191B07B7B0A7}</a:tableStyleId>
              </a:tblPr>
              <a:tblGrid>
                <a:gridCol w="973425">
                  <a:extLst>
                    <a:ext uri="{9D8B030D-6E8A-4147-A177-3AD203B41FA5}">
                      <a16:colId xmlns:a16="http://schemas.microsoft.com/office/drawing/2014/main" val="20000"/>
                    </a:ext>
                  </a:extLst>
                </a:gridCol>
                <a:gridCol w="3823650">
                  <a:extLst>
                    <a:ext uri="{9D8B030D-6E8A-4147-A177-3AD203B41FA5}">
                      <a16:colId xmlns:a16="http://schemas.microsoft.com/office/drawing/2014/main" val="20001"/>
                    </a:ext>
                  </a:extLst>
                </a:gridCol>
              </a:tblGrid>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対象クラス：ビジネスクラス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秒数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489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販売枠</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2枠　※1社による2枠/月 購入も可能です。</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1枠目・2枠目ともに　1,000,000円/枠/月</a:t>
                      </a:r>
                      <a:r>
                        <a:rPr lang="ja-JP" sz="1000" b="0" i="0" u="none" strike="noStrike" cap="none">
                          <a:solidFill>
                            <a:schemeClr val="dk1"/>
                          </a:solidFill>
                          <a:latin typeface="Arial"/>
                          <a:ea typeface="Arial"/>
                          <a:cs typeface="Arial"/>
                          <a:sym typeface="Arial"/>
                        </a:rPr>
                        <a:t>（税抜）</a:t>
                      </a:r>
                      <a:endParaRPr sz="1000" u="none" strike="noStrike" cap="none"/>
                    </a:p>
                    <a:p>
                      <a:pPr marL="0" marR="0" lvl="0" indent="0" algn="l" rtl="0">
                        <a:lnSpc>
                          <a:spcPct val="130000"/>
                        </a:lnSpc>
                        <a:spcBef>
                          <a:spcPts val="0"/>
                        </a:spcBef>
                        <a:spcAft>
                          <a:spcPts val="0"/>
                        </a:spcAft>
                        <a:buClr>
                          <a:schemeClr val="dk1"/>
                        </a:buClr>
                        <a:buSzPts val="1200"/>
                        <a:buFont typeface="Arial"/>
                        <a:buNone/>
                      </a:pPr>
                      <a:r>
                        <a:rPr lang="ja-JP" sz="800" u="none" strike="noStrike" cap="none">
                          <a:latin typeface="Arial"/>
                          <a:ea typeface="Arial"/>
                          <a:cs typeface="Arial"/>
                          <a:sym typeface="Arial"/>
                        </a:rPr>
                        <a:t>※</a:t>
                      </a:r>
                      <a:r>
                        <a:rPr lang="ja-JP" sz="800" u="none" strike="noStrike" cap="none"/>
                        <a:t>掲出</a:t>
                      </a:r>
                      <a:r>
                        <a:rPr lang="ja-JP" sz="800" u="none" strike="noStrike" cap="none">
                          <a:latin typeface="Arial"/>
                          <a:ea typeface="Arial"/>
                          <a:cs typeface="Arial"/>
                          <a:sym typeface="Arial"/>
                        </a:rPr>
                        <a:t>順は原則決定優先となります。</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596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・1枠目・2枠目ともに、15秒間強制視聴です。</a:t>
                      </a:r>
                      <a:endParaRPr sz="10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・個人モニター上での外部遷移はできません。</a:t>
                      </a:r>
                      <a:endParaRPr sz="10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9"/>
                  </a:ext>
                </a:extLst>
              </a:tr>
            </a:tbl>
          </a:graphicData>
        </a:graphic>
      </p:graphicFrame>
      <p:grpSp>
        <p:nvGrpSpPr>
          <p:cNvPr id="471" name="Google Shape;471;p3"/>
          <p:cNvGrpSpPr/>
          <p:nvPr/>
        </p:nvGrpSpPr>
        <p:grpSpPr>
          <a:xfrm>
            <a:off x="411340" y="2584528"/>
            <a:ext cx="5266414" cy="380235"/>
            <a:chOff x="411340" y="2223018"/>
            <a:chExt cx="5266414" cy="380235"/>
          </a:xfrm>
        </p:grpSpPr>
        <p:sp>
          <p:nvSpPr>
            <p:cNvPr id="472" name="Google Shape;472;p3"/>
            <p:cNvSpPr txBox="1"/>
            <p:nvPr/>
          </p:nvSpPr>
          <p:spPr>
            <a:xfrm>
              <a:off x="1939154" y="2387853"/>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473" name="Google Shape;473;p3"/>
            <p:cNvGrpSpPr/>
            <p:nvPr/>
          </p:nvGrpSpPr>
          <p:grpSpPr>
            <a:xfrm>
              <a:off x="411340" y="2223018"/>
              <a:ext cx="5156295" cy="313913"/>
              <a:chOff x="434568" y="5145443"/>
              <a:chExt cx="5285779" cy="326871"/>
            </a:xfrm>
          </p:grpSpPr>
          <p:pic>
            <p:nvPicPr>
              <p:cNvPr id="474" name="Google Shape;474;p3"/>
              <p:cNvPicPr preferRelativeResize="0"/>
              <p:nvPr/>
            </p:nvPicPr>
            <p:blipFill rotWithShape="1">
              <a:blip r:embed="rId6">
                <a:alphaModFix/>
              </a:blip>
              <a:srcRect/>
              <a:stretch/>
            </p:blipFill>
            <p:spPr>
              <a:xfrm rot="-1800000">
                <a:off x="478360" y="5189235"/>
                <a:ext cx="239286" cy="239286"/>
              </a:xfrm>
              <a:prstGeom prst="rect">
                <a:avLst/>
              </a:prstGeom>
              <a:noFill/>
              <a:ln>
                <a:noFill/>
              </a:ln>
            </p:spPr>
          </p:pic>
          <p:cxnSp>
            <p:nvCxnSpPr>
              <p:cNvPr id="475" name="Google Shape;475;p3"/>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476" name="Google Shape;476;p3"/>
          <p:cNvSpPr txBox="1"/>
          <p:nvPr/>
        </p:nvSpPr>
        <p:spPr>
          <a:xfrm>
            <a:off x="833076" y="113506"/>
            <a:ext cx="8371082" cy="984845"/>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none" strike="noStrike" cap="none">
                <a:solidFill>
                  <a:srgbClr val="000000"/>
                </a:solidFill>
                <a:latin typeface="Arial"/>
                <a:ea typeface="Arial"/>
                <a:cs typeface="Arial"/>
                <a:sym typeface="Arial"/>
              </a:rPr>
              <a:t>ウェルカムインタースティシャル動画</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ja-JP" sz="20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ビジネス</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477" name="Google Shape;477;p3"/>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478" name="Google Shape;478;p3"/>
          <p:cNvSpPr txBox="1"/>
          <p:nvPr/>
        </p:nvSpPr>
        <p:spPr>
          <a:xfrm>
            <a:off x="694805" y="1179778"/>
            <a:ext cx="5190362"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個人モニターにて言語選択後に流れる動画広告枠。クラスセグメントが可能で、個人モニターを利用されるお客さまが必ず視聴されます。</a:t>
            </a:r>
            <a:endParaRPr sz="1200" b="0" i="0" u="none" strike="noStrike" cap="none">
              <a:solidFill>
                <a:srgbClr val="000000"/>
              </a:solidFill>
              <a:latin typeface="Arial"/>
              <a:ea typeface="Arial"/>
              <a:cs typeface="Arial"/>
              <a:sym typeface="Arial"/>
            </a:endParaRPr>
          </a:p>
        </p:txBody>
      </p:sp>
      <p:grpSp>
        <p:nvGrpSpPr>
          <p:cNvPr id="479" name="Google Shape;479;p3"/>
          <p:cNvGrpSpPr/>
          <p:nvPr/>
        </p:nvGrpSpPr>
        <p:grpSpPr>
          <a:xfrm>
            <a:off x="1080103" y="1736587"/>
            <a:ext cx="4191698" cy="627824"/>
            <a:chOff x="790556" y="2185702"/>
            <a:chExt cx="4191698" cy="627824"/>
          </a:xfrm>
        </p:grpSpPr>
        <p:sp>
          <p:nvSpPr>
            <p:cNvPr id="480" name="Google Shape;480;p3"/>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481" name="Google Shape;481;p3"/>
            <p:cNvSpPr txBox="1"/>
            <p:nvPr/>
          </p:nvSpPr>
          <p:spPr>
            <a:xfrm>
              <a:off x="3286391" y="2185702"/>
              <a:ext cx="169586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1.6 </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482" name="Google Shape;482;p3"/>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sp>
        <p:nvSpPr>
          <p:cNvPr id="483" name="Google Shape;483;p3"/>
          <p:cNvSpPr/>
          <p:nvPr/>
        </p:nvSpPr>
        <p:spPr>
          <a:xfrm>
            <a:off x="871130" y="4785624"/>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900" b="1" i="0" u="none" strike="noStrike" cap="none">
                <a:solidFill>
                  <a:schemeClr val="lt1"/>
                </a:solidFill>
                <a:latin typeface="Arial"/>
                <a:ea typeface="Arial"/>
                <a:cs typeface="Arial"/>
                <a:sym typeface="Arial"/>
              </a:rPr>
              <a:t>ウェルカムインター</a:t>
            </a:r>
            <a:endParaRPr sz="900" b="1" i="0" u="none" strike="noStrike" cap="none">
              <a:solidFill>
                <a:schemeClr val="lt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　  スティシャル動画</a:t>
            </a:r>
            <a:endParaRPr sz="900" b="1" i="0" u="none" strike="noStrike" cap="none">
              <a:solidFill>
                <a:schemeClr val="lt1"/>
              </a:solidFill>
              <a:latin typeface="Arial"/>
              <a:ea typeface="Arial"/>
              <a:cs typeface="Arial"/>
              <a:sym typeface="Arial"/>
            </a:endParaRPr>
          </a:p>
        </p:txBody>
      </p:sp>
      <p:sp>
        <p:nvSpPr>
          <p:cNvPr id="484" name="Google Shape;484;p3"/>
          <p:cNvSpPr txBox="1"/>
          <p:nvPr/>
        </p:nvSpPr>
        <p:spPr>
          <a:xfrm>
            <a:off x="1080103" y="2302267"/>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485" name="Google Shape;485;p3"/>
          <p:cNvSpPr txBox="1"/>
          <p:nvPr/>
        </p:nvSpPr>
        <p:spPr>
          <a:xfrm>
            <a:off x="2658862" y="2318875"/>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486" name="Google Shape;486;p3"/>
          <p:cNvSpPr txBox="1"/>
          <p:nvPr/>
        </p:nvSpPr>
        <p:spPr>
          <a:xfrm>
            <a:off x="3610430" y="2100151"/>
            <a:ext cx="1339279"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2.5 </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487" name="Google Shape;487;p3"/>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4"/>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13</a:t>
            </a:fld>
            <a:endParaRPr sz="1000" b="0" i="0" u="none" strike="noStrike" cap="none">
              <a:solidFill>
                <a:srgbClr val="000000"/>
              </a:solidFill>
            </a:endParaRPr>
          </a:p>
        </p:txBody>
      </p:sp>
      <p:graphicFrame>
        <p:nvGraphicFramePr>
          <p:cNvPr id="494" name="Google Shape;494;p4"/>
          <p:cNvGraphicFramePr/>
          <p:nvPr/>
        </p:nvGraphicFramePr>
        <p:xfrm>
          <a:off x="5885167" y="1238799"/>
          <a:ext cx="3000000" cy="3000000"/>
        </p:xfrm>
        <a:graphic>
          <a:graphicData uri="http://schemas.openxmlformats.org/drawingml/2006/table">
            <a:tbl>
              <a:tblPr>
                <a:noFill/>
                <a:tableStyleId>{9F864265-01E8-450C-AFAD-191B07B7B0A7}</a:tableStyleId>
              </a:tblPr>
              <a:tblGrid>
                <a:gridCol w="1010900">
                  <a:extLst>
                    <a:ext uri="{9D8B030D-6E8A-4147-A177-3AD203B41FA5}">
                      <a16:colId xmlns:a16="http://schemas.microsoft.com/office/drawing/2014/main" val="20000"/>
                    </a:ext>
                  </a:extLst>
                </a:gridCol>
                <a:gridCol w="3703575">
                  <a:extLst>
                    <a:ext uri="{9D8B030D-6E8A-4147-A177-3AD203B41FA5}">
                      <a16:colId xmlns:a16="http://schemas.microsoft.com/office/drawing/2014/main" val="20001"/>
                    </a:ext>
                  </a:extLst>
                </a:gridCol>
              </a:tblGrid>
              <a:tr h="7456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対象クラス：プレミアムエコノミー・エコノミークラス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685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096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5233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秒数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462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販売枠</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2枠　※1社による2枠/月 購入も可能です。</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6748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64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1枠目・2枠目ともに　1,700,000円/枠/月</a:t>
                      </a:r>
                      <a:r>
                        <a:rPr lang="ja-JP" sz="1000" b="0" i="0" u="none" strike="noStrike" cap="none">
                          <a:solidFill>
                            <a:schemeClr val="dk1"/>
                          </a:solidFill>
                          <a:latin typeface="Arial"/>
                          <a:ea typeface="Arial"/>
                          <a:cs typeface="Arial"/>
                          <a:sym typeface="Arial"/>
                        </a:rPr>
                        <a:t>（税抜）</a:t>
                      </a:r>
                      <a:endParaRPr sz="1400" u="none" strike="noStrike" cap="none"/>
                    </a:p>
                    <a:p>
                      <a:pPr marL="0" marR="0" lvl="0" indent="0" algn="l" rtl="0">
                        <a:lnSpc>
                          <a:spcPct val="130000"/>
                        </a:lnSpc>
                        <a:spcBef>
                          <a:spcPts val="0"/>
                        </a:spcBef>
                        <a:spcAft>
                          <a:spcPts val="0"/>
                        </a:spcAft>
                        <a:buClr>
                          <a:schemeClr val="dk1"/>
                        </a:buClr>
                        <a:buSzPts val="1200"/>
                        <a:buFont typeface="Arial"/>
                        <a:buNone/>
                      </a:pPr>
                      <a:r>
                        <a:rPr lang="ja-JP" sz="800" u="none" strike="noStrike" cap="none">
                          <a:latin typeface="Arial"/>
                          <a:ea typeface="Arial"/>
                          <a:cs typeface="Arial"/>
                          <a:sym typeface="Arial"/>
                        </a:rPr>
                        <a:t>※</a:t>
                      </a:r>
                      <a:r>
                        <a:rPr lang="ja-JP" sz="800" u="none" strike="noStrike" cap="none"/>
                        <a:t>掲出</a:t>
                      </a:r>
                      <a:r>
                        <a:rPr lang="ja-JP" sz="800" u="none" strike="noStrike" cap="none">
                          <a:latin typeface="Arial"/>
                          <a:ea typeface="Arial"/>
                          <a:cs typeface="Arial"/>
                          <a:sym typeface="Arial"/>
                        </a:rPr>
                        <a:t>順は原則決定優先となります。</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62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2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0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52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・1枠目・2枠目ともに、15秒間強制視聴です。</a:t>
                      </a:r>
                      <a:endParaRPr sz="10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t>・個人モニター上での外部遷移はできません。</a:t>
                      </a:r>
                      <a:endParaRPr sz="10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9"/>
                  </a:ext>
                </a:extLst>
              </a:tr>
            </a:tbl>
          </a:graphicData>
        </a:graphic>
      </p:graphicFrame>
      <p:grpSp>
        <p:nvGrpSpPr>
          <p:cNvPr id="495" name="Google Shape;495;p4"/>
          <p:cNvGrpSpPr/>
          <p:nvPr/>
        </p:nvGrpSpPr>
        <p:grpSpPr>
          <a:xfrm>
            <a:off x="476598" y="2992888"/>
            <a:ext cx="5006256" cy="3631384"/>
            <a:chOff x="424824" y="2930253"/>
            <a:chExt cx="5006256" cy="3631384"/>
          </a:xfrm>
        </p:grpSpPr>
        <p:grpSp>
          <p:nvGrpSpPr>
            <p:cNvPr id="496" name="Google Shape;496;p4"/>
            <p:cNvGrpSpPr/>
            <p:nvPr/>
          </p:nvGrpSpPr>
          <p:grpSpPr>
            <a:xfrm>
              <a:off x="438932" y="5258536"/>
              <a:ext cx="2136714" cy="1303101"/>
              <a:chOff x="-701851" y="5114959"/>
              <a:chExt cx="1066115" cy="609576"/>
            </a:xfrm>
          </p:grpSpPr>
          <p:sp>
            <p:nvSpPr>
              <p:cNvPr id="497" name="Google Shape;497;p4"/>
              <p:cNvSpPr/>
              <p:nvPr/>
            </p:nvSpPr>
            <p:spPr>
              <a:xfrm>
                <a:off x="-701851" y="5114959"/>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98" name="Google Shape;498;p4"/>
              <p:cNvSpPr txBox="1"/>
              <p:nvPr/>
            </p:nvSpPr>
            <p:spPr>
              <a:xfrm>
                <a:off x="-609000" y="5342328"/>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CM①～②枠</a:t>
                </a:r>
                <a:endParaRPr sz="2800" b="0" i="0" u="none" strike="noStrike" cap="none">
                  <a:solidFill>
                    <a:srgbClr val="000000"/>
                  </a:solidFill>
                  <a:latin typeface="Arial"/>
                  <a:ea typeface="Arial"/>
                  <a:cs typeface="Arial"/>
                  <a:sym typeface="Arial"/>
                </a:endParaRPr>
              </a:p>
            </p:txBody>
          </p:sp>
        </p:grpSp>
        <p:sp>
          <p:nvSpPr>
            <p:cNvPr id="499" name="Google Shape;499;p4"/>
            <p:cNvSpPr/>
            <p:nvPr/>
          </p:nvSpPr>
          <p:spPr>
            <a:xfrm rot="5400000">
              <a:off x="2762621" y="3948736"/>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00" name="Google Shape;500;p4"/>
            <p:cNvSpPr/>
            <p:nvPr/>
          </p:nvSpPr>
          <p:spPr>
            <a:xfrm>
              <a:off x="716715" y="2940407"/>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ウェルカム画面</a:t>
              </a:r>
              <a:endParaRPr sz="1000" b="1" i="0" u="none" strike="noStrike" cap="none">
                <a:solidFill>
                  <a:schemeClr val="lt1"/>
                </a:solidFill>
                <a:latin typeface="Arial"/>
                <a:ea typeface="Arial"/>
                <a:cs typeface="Arial"/>
                <a:sym typeface="Arial"/>
              </a:endParaRPr>
            </a:p>
          </p:txBody>
        </p:sp>
        <p:pic>
          <p:nvPicPr>
            <p:cNvPr id="501" name="Google Shape;501;p4"/>
            <p:cNvPicPr preferRelativeResize="0"/>
            <p:nvPr/>
          </p:nvPicPr>
          <p:blipFill rotWithShape="1">
            <a:blip r:embed="rId3">
              <a:alphaModFix/>
            </a:blip>
            <a:srcRect/>
            <a:stretch/>
          </p:blipFill>
          <p:spPr>
            <a:xfrm>
              <a:off x="424824" y="3356117"/>
              <a:ext cx="2219816" cy="1248080"/>
            </a:xfrm>
            <a:prstGeom prst="rect">
              <a:avLst/>
            </a:prstGeom>
            <a:noFill/>
            <a:ln>
              <a:noFill/>
            </a:ln>
          </p:spPr>
        </p:pic>
        <p:pic>
          <p:nvPicPr>
            <p:cNvPr id="502" name="Google Shape;502;p4"/>
            <p:cNvPicPr preferRelativeResize="0"/>
            <p:nvPr/>
          </p:nvPicPr>
          <p:blipFill rotWithShape="1">
            <a:blip r:embed="rId4">
              <a:alphaModFix/>
            </a:blip>
            <a:srcRect/>
            <a:stretch/>
          </p:blipFill>
          <p:spPr>
            <a:xfrm>
              <a:off x="2995105" y="3357172"/>
              <a:ext cx="2224923" cy="1303102"/>
            </a:xfrm>
            <a:prstGeom prst="rect">
              <a:avLst/>
            </a:prstGeom>
            <a:noFill/>
            <a:ln>
              <a:noFill/>
            </a:ln>
          </p:spPr>
        </p:pic>
        <p:sp>
          <p:nvSpPr>
            <p:cNvPr id="503" name="Google Shape;503;p4"/>
            <p:cNvSpPr/>
            <p:nvPr/>
          </p:nvSpPr>
          <p:spPr>
            <a:xfrm>
              <a:off x="3518072" y="2930253"/>
              <a:ext cx="1178988" cy="33826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言語選択</a:t>
              </a:r>
              <a:endParaRPr sz="1000" b="1" i="0" u="none" strike="noStrike" cap="none">
                <a:solidFill>
                  <a:schemeClr val="lt1"/>
                </a:solidFill>
                <a:latin typeface="Arial"/>
                <a:ea typeface="Arial"/>
                <a:cs typeface="Arial"/>
                <a:sym typeface="Arial"/>
              </a:endParaRPr>
            </a:p>
          </p:txBody>
        </p:sp>
        <p:sp>
          <p:nvSpPr>
            <p:cNvPr id="504" name="Google Shape;504;p4"/>
            <p:cNvSpPr/>
            <p:nvPr/>
          </p:nvSpPr>
          <p:spPr>
            <a:xfrm rot="5400000">
              <a:off x="5327820" y="3948736"/>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505" name="Google Shape;505;p4"/>
          <p:cNvSpPr/>
          <p:nvPr/>
        </p:nvSpPr>
        <p:spPr>
          <a:xfrm rot="5400000">
            <a:off x="2786547" y="6002090"/>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06" name="Google Shape;506;p4"/>
          <p:cNvSpPr/>
          <p:nvPr/>
        </p:nvSpPr>
        <p:spPr>
          <a:xfrm>
            <a:off x="3557651" y="4785624"/>
            <a:ext cx="1298770" cy="358038"/>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モード選択</a:t>
            </a:r>
            <a:endParaRPr sz="1000" b="1" i="0" u="none" strike="noStrike" cap="none">
              <a:solidFill>
                <a:schemeClr val="lt1"/>
              </a:solidFill>
              <a:latin typeface="Arial"/>
              <a:ea typeface="Arial"/>
              <a:cs typeface="Arial"/>
              <a:sym typeface="Arial"/>
            </a:endParaRPr>
          </a:p>
        </p:txBody>
      </p:sp>
      <p:pic>
        <p:nvPicPr>
          <p:cNvPr id="507" name="Google Shape;507;p4"/>
          <p:cNvPicPr preferRelativeResize="0"/>
          <p:nvPr/>
        </p:nvPicPr>
        <p:blipFill rotWithShape="1">
          <a:blip r:embed="rId5">
            <a:alphaModFix/>
          </a:blip>
          <a:srcRect/>
          <a:stretch/>
        </p:blipFill>
        <p:spPr>
          <a:xfrm>
            <a:off x="3092077" y="5321171"/>
            <a:ext cx="2224923" cy="1336771"/>
          </a:xfrm>
          <a:prstGeom prst="rect">
            <a:avLst/>
          </a:prstGeom>
          <a:noFill/>
          <a:ln>
            <a:noFill/>
          </a:ln>
        </p:spPr>
      </p:pic>
      <p:sp>
        <p:nvSpPr>
          <p:cNvPr id="508" name="Google Shape;508;p4"/>
          <p:cNvSpPr txBox="1"/>
          <p:nvPr/>
        </p:nvSpPr>
        <p:spPr>
          <a:xfrm>
            <a:off x="469574" y="6650688"/>
            <a:ext cx="5108910" cy="90020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※1：26年3月,4月実績平均（JAL保有データデータに基づく概算）</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※2：JAL保有データ（参考値。回数保障ではありません）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※3：JALグループマンスリーレポート25年4月～26年3月平均</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※再生開始直後の数秒間、シークバーがCMに重なるように表示され、その間は映像の輝度が下がります</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（本メニューの場合、早送り機能はありません）。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※機内アナウンス発生時には再生が一時中断等される場合があります。</a:t>
            </a:r>
            <a:endParaRPr sz="700" b="0" i="0" u="none" strike="noStrike" cap="none">
              <a:solidFill>
                <a:schemeClr val="dk1"/>
              </a:solidFill>
              <a:latin typeface="Arial"/>
              <a:ea typeface="Arial"/>
              <a:cs typeface="Arial"/>
              <a:sym typeface="Arial"/>
            </a:endParaRPr>
          </a:p>
        </p:txBody>
      </p:sp>
      <p:grpSp>
        <p:nvGrpSpPr>
          <p:cNvPr id="509" name="Google Shape;509;p4"/>
          <p:cNvGrpSpPr/>
          <p:nvPr/>
        </p:nvGrpSpPr>
        <p:grpSpPr>
          <a:xfrm>
            <a:off x="433878" y="2595277"/>
            <a:ext cx="5266414" cy="380235"/>
            <a:chOff x="411340" y="2223018"/>
            <a:chExt cx="5266414" cy="380235"/>
          </a:xfrm>
        </p:grpSpPr>
        <p:sp>
          <p:nvSpPr>
            <p:cNvPr id="510" name="Google Shape;510;p4"/>
            <p:cNvSpPr txBox="1"/>
            <p:nvPr/>
          </p:nvSpPr>
          <p:spPr>
            <a:xfrm>
              <a:off x="1939154" y="2387853"/>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511" name="Google Shape;511;p4"/>
            <p:cNvGrpSpPr/>
            <p:nvPr/>
          </p:nvGrpSpPr>
          <p:grpSpPr>
            <a:xfrm>
              <a:off x="411340" y="2223018"/>
              <a:ext cx="5156295" cy="313913"/>
              <a:chOff x="434568" y="5145443"/>
              <a:chExt cx="5285779" cy="326871"/>
            </a:xfrm>
          </p:grpSpPr>
          <p:pic>
            <p:nvPicPr>
              <p:cNvPr id="512" name="Google Shape;512;p4"/>
              <p:cNvPicPr preferRelativeResize="0"/>
              <p:nvPr/>
            </p:nvPicPr>
            <p:blipFill rotWithShape="1">
              <a:blip r:embed="rId6">
                <a:alphaModFix/>
              </a:blip>
              <a:srcRect/>
              <a:stretch/>
            </p:blipFill>
            <p:spPr>
              <a:xfrm rot="-1800000">
                <a:off x="478360" y="5189235"/>
                <a:ext cx="239286" cy="239286"/>
              </a:xfrm>
              <a:prstGeom prst="rect">
                <a:avLst/>
              </a:prstGeom>
              <a:noFill/>
              <a:ln>
                <a:noFill/>
              </a:ln>
            </p:spPr>
          </p:pic>
          <p:cxnSp>
            <p:nvCxnSpPr>
              <p:cNvPr id="513" name="Google Shape;513;p4"/>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514" name="Google Shape;514;p4"/>
          <p:cNvSpPr/>
          <p:nvPr/>
        </p:nvSpPr>
        <p:spPr>
          <a:xfrm>
            <a:off x="871130" y="4785624"/>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900" b="1" i="0" u="none" strike="noStrike" cap="none">
                <a:solidFill>
                  <a:schemeClr val="lt1"/>
                </a:solidFill>
                <a:latin typeface="Arial"/>
                <a:ea typeface="Arial"/>
                <a:cs typeface="Arial"/>
                <a:sym typeface="Arial"/>
              </a:rPr>
              <a:t>ウェルカムインター</a:t>
            </a:r>
            <a:endParaRPr sz="900" b="1" i="0" u="none" strike="noStrike" cap="none">
              <a:solidFill>
                <a:schemeClr val="lt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　  スティシャル動画</a:t>
            </a:r>
            <a:endParaRPr sz="900" b="1" i="0" u="none" strike="noStrike" cap="none">
              <a:solidFill>
                <a:schemeClr val="lt1"/>
              </a:solidFill>
              <a:latin typeface="Arial"/>
              <a:ea typeface="Arial"/>
              <a:cs typeface="Arial"/>
              <a:sym typeface="Arial"/>
            </a:endParaRPr>
          </a:p>
        </p:txBody>
      </p:sp>
      <p:sp>
        <p:nvSpPr>
          <p:cNvPr id="515" name="Google Shape;515;p4"/>
          <p:cNvSpPr txBox="1"/>
          <p:nvPr/>
        </p:nvSpPr>
        <p:spPr>
          <a:xfrm>
            <a:off x="833076" y="113506"/>
            <a:ext cx="8371082" cy="984845"/>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none" strike="noStrike" cap="none">
                <a:solidFill>
                  <a:srgbClr val="000000"/>
                </a:solidFill>
                <a:latin typeface="Arial"/>
                <a:ea typeface="Arial"/>
                <a:cs typeface="Arial"/>
                <a:sym typeface="Arial"/>
              </a:rPr>
              <a:t>ウェルカムインタースティシャル動画</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ja-JP" sz="20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プレミアムエコノミー・エコノミー</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516" name="Google Shape;516;p4"/>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517" name="Google Shape;517;p4"/>
          <p:cNvSpPr txBox="1"/>
          <p:nvPr/>
        </p:nvSpPr>
        <p:spPr>
          <a:xfrm>
            <a:off x="694805" y="1179778"/>
            <a:ext cx="5190362"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個人モニターにて言語選択後に流れる動画広告枠。クラスセグメントが可能で、個人モニターを利用されるお客さまが必ず視聴されます。</a:t>
            </a:r>
            <a:endParaRPr sz="1200" b="0" i="0" u="none" strike="noStrike" cap="none">
              <a:solidFill>
                <a:srgbClr val="000000"/>
              </a:solidFill>
              <a:latin typeface="Arial"/>
              <a:ea typeface="Arial"/>
              <a:cs typeface="Arial"/>
              <a:sym typeface="Arial"/>
            </a:endParaRPr>
          </a:p>
        </p:txBody>
      </p:sp>
      <p:grpSp>
        <p:nvGrpSpPr>
          <p:cNvPr id="518" name="Google Shape;518;p4"/>
          <p:cNvGrpSpPr/>
          <p:nvPr/>
        </p:nvGrpSpPr>
        <p:grpSpPr>
          <a:xfrm>
            <a:off x="1080103" y="1736587"/>
            <a:ext cx="4191698" cy="627824"/>
            <a:chOff x="790556" y="2185702"/>
            <a:chExt cx="4191698" cy="627824"/>
          </a:xfrm>
        </p:grpSpPr>
        <p:sp>
          <p:nvSpPr>
            <p:cNvPr id="519" name="Google Shape;519;p4"/>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520" name="Google Shape;520;p4"/>
            <p:cNvSpPr txBox="1"/>
            <p:nvPr/>
          </p:nvSpPr>
          <p:spPr>
            <a:xfrm>
              <a:off x="3286391" y="2185702"/>
              <a:ext cx="169586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5.4</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521" name="Google Shape;521;p4"/>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sp>
        <p:nvSpPr>
          <p:cNvPr id="522" name="Google Shape;522;p4"/>
          <p:cNvSpPr txBox="1"/>
          <p:nvPr/>
        </p:nvSpPr>
        <p:spPr>
          <a:xfrm>
            <a:off x="1080103" y="2302267"/>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523" name="Google Shape;523;p4"/>
          <p:cNvSpPr txBox="1"/>
          <p:nvPr/>
        </p:nvSpPr>
        <p:spPr>
          <a:xfrm>
            <a:off x="2658862" y="2318875"/>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524" name="Google Shape;524;p4"/>
          <p:cNvSpPr txBox="1"/>
          <p:nvPr/>
        </p:nvSpPr>
        <p:spPr>
          <a:xfrm>
            <a:off x="3610430" y="2100151"/>
            <a:ext cx="1339279"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6.2 </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525" name="Google Shape;525;p4"/>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5"/>
          <p:cNvSpPr txBox="1"/>
          <p:nvPr/>
        </p:nvSpPr>
        <p:spPr>
          <a:xfrm>
            <a:off x="467906" y="6686264"/>
            <a:ext cx="5241867" cy="90020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※1：26年3月,4月実績平均（JAL保有データ）</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※2：JAL保有データ（参考値。回数保障ではありません）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※3：JALグループマンスリーレポート25年4月～26年3月平均</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※バナータップ後の素材を動画とする場合、動画再生開始直後の数秒間、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シークバーがCMに重なるように表示され、その間は映像の輝度が下がります。</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※機内アナウンス発生時には再生が一時中断等される場合があります。</a:t>
            </a:r>
            <a:endParaRPr sz="700" b="0" i="0" u="none" strike="noStrike" cap="none">
              <a:solidFill>
                <a:schemeClr val="dk1"/>
              </a:solidFill>
              <a:latin typeface="Arial"/>
              <a:ea typeface="Arial"/>
              <a:cs typeface="Arial"/>
              <a:sym typeface="Arial"/>
            </a:endParaRPr>
          </a:p>
        </p:txBody>
      </p:sp>
      <p:graphicFrame>
        <p:nvGraphicFramePr>
          <p:cNvPr id="532" name="Google Shape;532;p5"/>
          <p:cNvGraphicFramePr/>
          <p:nvPr/>
        </p:nvGraphicFramePr>
        <p:xfrm>
          <a:off x="5872859" y="1153797"/>
          <a:ext cx="3000000" cy="3000000"/>
        </p:xfrm>
        <a:graphic>
          <a:graphicData uri="http://schemas.openxmlformats.org/drawingml/2006/table">
            <a:tbl>
              <a:tblPr>
                <a:noFill/>
                <a:tableStyleId>{9F864265-01E8-450C-AFAD-191B07B7B0A7}</a:tableStyleId>
              </a:tblPr>
              <a:tblGrid>
                <a:gridCol w="980200">
                  <a:extLst>
                    <a:ext uri="{9D8B030D-6E8A-4147-A177-3AD203B41FA5}">
                      <a16:colId xmlns:a16="http://schemas.microsoft.com/office/drawing/2014/main" val="20000"/>
                    </a:ext>
                  </a:extLst>
                </a:gridCol>
                <a:gridCol w="3708575">
                  <a:extLst>
                    <a:ext uri="{9D8B030D-6E8A-4147-A177-3AD203B41FA5}">
                      <a16:colId xmlns:a16="http://schemas.microsoft.com/office/drawing/2014/main" val="20001"/>
                    </a:ext>
                  </a:extLst>
                </a:gridCol>
              </a:tblGrid>
              <a:tr h="592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566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592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2521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掲出箇所</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仕様</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メインメニュー左上、映画・TV番組・オーディオ</a:t>
                      </a:r>
                      <a:r>
                        <a:rPr lang="ja-JP" sz="900" u="none" strike="noStrike" cap="none"/>
                        <a:t>の</a:t>
                      </a:r>
                      <a:endParaRPr sz="900" u="none" strike="noStrike" cap="none"/>
                    </a:p>
                    <a:p>
                      <a:pPr marL="0" marR="0" lvl="0" indent="0" algn="l" rtl="0">
                        <a:lnSpc>
                          <a:spcPct val="130000"/>
                        </a:lnSpc>
                        <a:spcBef>
                          <a:spcPts val="0"/>
                        </a:spcBef>
                        <a:spcAft>
                          <a:spcPts val="0"/>
                        </a:spcAft>
                        <a:buClr>
                          <a:srgbClr val="000000"/>
                        </a:buClr>
                        <a:buSzPts val="1200"/>
                        <a:buFont typeface="Arial"/>
                        <a:buNone/>
                      </a:pPr>
                      <a:r>
                        <a:rPr lang="ja-JP" sz="900" u="none" strike="noStrike" cap="none">
                          <a:latin typeface="Arial"/>
                          <a:ea typeface="Arial"/>
                          <a:cs typeface="Arial"/>
                          <a:sym typeface="Arial"/>
                        </a:rPr>
                        <a:t>　各作品の選択画面にて、一定間隔で表示します。</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バナーは原則1種類のみ。</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latin typeface="Arial"/>
                          <a:ea typeface="Arial"/>
                          <a:cs typeface="Arial"/>
                          <a:sym typeface="Arial"/>
                        </a:rPr>
                        <a:t>　</a:t>
                      </a:r>
                      <a:r>
                        <a:rPr lang="ja-JP" sz="900" u="none" strike="noStrike" cap="none"/>
                        <a:t>全ての</a:t>
                      </a:r>
                      <a:r>
                        <a:rPr lang="ja-JP" sz="900" u="none" strike="noStrike" cap="none">
                          <a:latin typeface="Arial"/>
                          <a:ea typeface="Arial"/>
                          <a:cs typeface="Arial"/>
                          <a:sym typeface="Arial"/>
                        </a:rPr>
                        <a:t>箇所に同じデザインが表示されます。</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バナータップ後、動画広告 or 1枚の静止画広告を表示します。</a:t>
                      </a:r>
                      <a:endParaRPr sz="900" u="none" strike="noStrike" cap="none"/>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　※</a:t>
                      </a:r>
                      <a:r>
                        <a:rPr lang="ja-JP" sz="800" u="none" strike="noStrike" cap="none"/>
                        <a:t>掲出月</a:t>
                      </a:r>
                      <a:r>
                        <a:rPr lang="ja-JP" sz="800" u="none" strike="noStrike" cap="none">
                          <a:latin typeface="Arial"/>
                          <a:ea typeface="Arial"/>
                          <a:cs typeface="Arial"/>
                          <a:sym typeface="Arial"/>
                        </a:rPr>
                        <a:t>により掲出箇所数は変動する場合があります。</a:t>
                      </a:r>
                      <a:endParaRPr sz="12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715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93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700,000円/月</a:t>
                      </a:r>
                      <a:r>
                        <a:rPr lang="ja-JP" sz="1000" b="0" i="0" u="none" strike="noStrike" cap="none">
                          <a:solidFill>
                            <a:schemeClr val="dk1"/>
                          </a:solidFill>
                          <a:latin typeface="Arial"/>
                          <a:ea typeface="Arial"/>
                          <a:cs typeface="Arial"/>
                          <a:sym typeface="Arial"/>
                        </a:rPr>
                        <a:t>（税抜）</a:t>
                      </a:r>
                      <a:r>
                        <a:rPr lang="ja-JP" sz="1000" u="none" strike="noStrike" cap="none">
                          <a:solidFill>
                            <a:schemeClr val="dk1"/>
                          </a:solidFill>
                        </a:rPr>
                        <a:t>　※1社限定</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393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566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13067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バナータップ後に表示される動画または静止画については、</a:t>
                      </a:r>
                      <a:endParaRPr sz="9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　</a:t>
                      </a:r>
                      <a:r>
                        <a:rPr lang="ja-JP" sz="900" u="none" strike="noStrike" cap="none" dirty="0">
                          <a:latin typeface="Arial"/>
                          <a:ea typeface="Arial"/>
                          <a:cs typeface="Arial"/>
                          <a:sym typeface="Arial"/>
                        </a:rPr>
                        <a:t>表示直後から「✕」ボタンが表示されます。</a:t>
                      </a:r>
                      <a:endParaRPr sz="9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個人モニター上での外部遷移はできません。</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バナーの下に「AD 」とテキストが入ります（下記画像参照）。</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endParaRPr sz="900" u="none" strike="noStrike" cap="none" dirty="0">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grpSp>
        <p:nvGrpSpPr>
          <p:cNvPr id="533" name="Google Shape;533;p5"/>
          <p:cNvGrpSpPr/>
          <p:nvPr/>
        </p:nvGrpSpPr>
        <p:grpSpPr>
          <a:xfrm>
            <a:off x="819647" y="5645355"/>
            <a:ext cx="4587378" cy="1022428"/>
            <a:chOff x="333637" y="6145650"/>
            <a:chExt cx="4587378" cy="1022428"/>
          </a:xfrm>
        </p:grpSpPr>
        <p:sp>
          <p:nvSpPr>
            <p:cNvPr id="534" name="Google Shape;534;p5"/>
            <p:cNvSpPr/>
            <p:nvPr/>
          </p:nvSpPr>
          <p:spPr>
            <a:xfrm>
              <a:off x="333637" y="6145650"/>
              <a:ext cx="1831087" cy="1022428"/>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5" name="Google Shape;535;p5"/>
            <p:cNvSpPr/>
            <p:nvPr/>
          </p:nvSpPr>
          <p:spPr>
            <a:xfrm>
              <a:off x="3084069" y="6156325"/>
              <a:ext cx="1831087" cy="1000213"/>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36" name="Google Shape;536;p5"/>
            <p:cNvSpPr/>
            <p:nvPr/>
          </p:nvSpPr>
          <p:spPr>
            <a:xfrm>
              <a:off x="2370598" y="6420259"/>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sp>
          <p:nvSpPr>
            <p:cNvPr id="537" name="Google Shape;537;p5"/>
            <p:cNvSpPr txBox="1"/>
            <p:nvPr/>
          </p:nvSpPr>
          <p:spPr>
            <a:xfrm>
              <a:off x="3089928" y="6410230"/>
              <a:ext cx="1831087" cy="49240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000" b="1" i="0" u="none" strike="noStrike" cap="none">
                  <a:solidFill>
                    <a:srgbClr val="FFFFFF"/>
                  </a:solidFill>
                  <a:latin typeface="Arial"/>
                  <a:ea typeface="Arial"/>
                  <a:cs typeface="Arial"/>
                  <a:sym typeface="Arial"/>
                </a:rPr>
                <a:t>静止画広告</a:t>
              </a:r>
              <a:endParaRPr sz="2000" b="0" i="0" u="none" strike="noStrike" cap="none">
                <a:solidFill>
                  <a:srgbClr val="000000"/>
                </a:solidFill>
                <a:latin typeface="Arial"/>
                <a:ea typeface="Arial"/>
                <a:cs typeface="Arial"/>
                <a:sym typeface="Arial"/>
              </a:endParaRPr>
            </a:p>
          </p:txBody>
        </p:sp>
      </p:grpSp>
      <p:sp>
        <p:nvSpPr>
          <p:cNvPr id="538" name="Google Shape;538;p5"/>
          <p:cNvSpPr/>
          <p:nvPr/>
        </p:nvSpPr>
        <p:spPr>
          <a:xfrm>
            <a:off x="699662" y="3048486"/>
            <a:ext cx="1813675" cy="195015"/>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ja-JP" sz="1050" b="1" i="0" u="none" strike="noStrike" cap="none">
                <a:solidFill>
                  <a:schemeClr val="lt1"/>
                </a:solidFill>
                <a:latin typeface="Arial"/>
                <a:ea typeface="Arial"/>
                <a:cs typeface="Arial"/>
                <a:sym typeface="Arial"/>
              </a:rPr>
              <a:t>バナー表示箇所一例</a:t>
            </a:r>
            <a:endParaRPr sz="1400" b="0" i="0" u="none" strike="noStrike" cap="none">
              <a:solidFill>
                <a:srgbClr val="000000"/>
              </a:solidFill>
              <a:latin typeface="Arial"/>
              <a:ea typeface="Arial"/>
              <a:cs typeface="Arial"/>
              <a:sym typeface="Arial"/>
            </a:endParaRPr>
          </a:p>
        </p:txBody>
      </p:sp>
      <p:grpSp>
        <p:nvGrpSpPr>
          <p:cNvPr id="539" name="Google Shape;539;p5"/>
          <p:cNvGrpSpPr/>
          <p:nvPr/>
        </p:nvGrpSpPr>
        <p:grpSpPr>
          <a:xfrm>
            <a:off x="697741" y="3378417"/>
            <a:ext cx="4848946" cy="1330904"/>
            <a:chOff x="1352343" y="3020281"/>
            <a:chExt cx="4848946" cy="1330904"/>
          </a:xfrm>
        </p:grpSpPr>
        <p:grpSp>
          <p:nvGrpSpPr>
            <p:cNvPr id="540" name="Google Shape;540;p5"/>
            <p:cNvGrpSpPr/>
            <p:nvPr/>
          </p:nvGrpSpPr>
          <p:grpSpPr>
            <a:xfrm>
              <a:off x="1352343" y="3020281"/>
              <a:ext cx="4848946" cy="1330904"/>
              <a:chOff x="377290" y="2976822"/>
              <a:chExt cx="4848946" cy="1330904"/>
            </a:xfrm>
          </p:grpSpPr>
          <p:pic>
            <p:nvPicPr>
              <p:cNvPr id="541" name="Google Shape;541;p5" descr="コンピューターのスクリーンショット&#10;&#10;自動的に生成された説明"/>
              <p:cNvPicPr preferRelativeResize="0"/>
              <p:nvPr/>
            </p:nvPicPr>
            <p:blipFill rotWithShape="1">
              <a:blip r:embed="rId3">
                <a:alphaModFix/>
              </a:blip>
              <a:srcRect/>
              <a:stretch/>
            </p:blipFill>
            <p:spPr>
              <a:xfrm>
                <a:off x="3035804" y="2976822"/>
                <a:ext cx="2190432" cy="1330904"/>
              </a:xfrm>
              <a:prstGeom prst="rect">
                <a:avLst/>
              </a:prstGeom>
              <a:noFill/>
              <a:ln>
                <a:noFill/>
              </a:ln>
            </p:spPr>
          </p:pic>
          <p:grpSp>
            <p:nvGrpSpPr>
              <p:cNvPr id="542" name="Google Shape;542;p5"/>
              <p:cNvGrpSpPr/>
              <p:nvPr/>
            </p:nvGrpSpPr>
            <p:grpSpPr>
              <a:xfrm>
                <a:off x="377290" y="2976823"/>
                <a:ext cx="2197723" cy="1330903"/>
                <a:chOff x="221022" y="2351231"/>
                <a:chExt cx="3303880" cy="1946766"/>
              </a:xfrm>
            </p:grpSpPr>
            <p:grpSp>
              <p:nvGrpSpPr>
                <p:cNvPr id="543" name="Google Shape;543;p5"/>
                <p:cNvGrpSpPr/>
                <p:nvPr/>
              </p:nvGrpSpPr>
              <p:grpSpPr>
                <a:xfrm>
                  <a:off x="221022" y="2351231"/>
                  <a:ext cx="3303880" cy="1946766"/>
                  <a:chOff x="299369" y="1673290"/>
                  <a:chExt cx="9467730" cy="5307930"/>
                </a:xfrm>
              </p:grpSpPr>
              <p:pic>
                <p:nvPicPr>
                  <p:cNvPr id="544" name="Google Shape;544;p5"/>
                  <p:cNvPicPr preferRelativeResize="0"/>
                  <p:nvPr/>
                </p:nvPicPr>
                <p:blipFill rotWithShape="1">
                  <a:blip r:embed="rId4">
                    <a:alphaModFix/>
                  </a:blip>
                  <a:srcRect/>
                  <a:stretch/>
                </p:blipFill>
                <p:spPr>
                  <a:xfrm>
                    <a:off x="299369" y="1673290"/>
                    <a:ext cx="9436320" cy="5307930"/>
                  </a:xfrm>
                  <a:prstGeom prst="rect">
                    <a:avLst/>
                  </a:prstGeom>
                  <a:noFill/>
                  <a:ln>
                    <a:noFill/>
                  </a:ln>
                </p:spPr>
              </p:pic>
              <p:pic>
                <p:nvPicPr>
                  <p:cNvPr id="545" name="Google Shape;545;p5"/>
                  <p:cNvPicPr preferRelativeResize="0"/>
                  <p:nvPr/>
                </p:nvPicPr>
                <p:blipFill rotWithShape="1">
                  <a:blip r:embed="rId5">
                    <a:alphaModFix/>
                  </a:blip>
                  <a:srcRect/>
                  <a:stretch/>
                </p:blipFill>
                <p:spPr>
                  <a:xfrm>
                    <a:off x="5902255" y="6229552"/>
                    <a:ext cx="3864844" cy="751668"/>
                  </a:xfrm>
                  <a:prstGeom prst="rect">
                    <a:avLst/>
                  </a:prstGeom>
                  <a:noFill/>
                  <a:ln>
                    <a:noFill/>
                  </a:ln>
                </p:spPr>
              </p:pic>
            </p:grpSp>
            <p:sp>
              <p:nvSpPr>
                <p:cNvPr id="546" name="Google Shape;546;p5"/>
                <p:cNvSpPr/>
                <p:nvPr/>
              </p:nvSpPr>
              <p:spPr>
                <a:xfrm>
                  <a:off x="800938" y="2406982"/>
                  <a:ext cx="1271702" cy="153589"/>
                </a:xfrm>
                <a:prstGeom prst="rect">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AD</a:t>
                  </a:r>
                  <a:endParaRPr sz="1050" b="0" i="0" u="none" strike="noStrike" cap="none">
                    <a:solidFill>
                      <a:schemeClr val="dk1"/>
                    </a:solidFill>
                    <a:latin typeface="Arial"/>
                    <a:ea typeface="Arial"/>
                    <a:cs typeface="Arial"/>
                    <a:sym typeface="Arial"/>
                  </a:endParaRPr>
                </a:p>
              </p:txBody>
            </p:sp>
          </p:grpSp>
        </p:grpSp>
        <p:sp>
          <p:nvSpPr>
            <p:cNvPr id="547" name="Google Shape;547;p5"/>
            <p:cNvSpPr/>
            <p:nvPr/>
          </p:nvSpPr>
          <p:spPr>
            <a:xfrm>
              <a:off x="4453732" y="4224230"/>
              <a:ext cx="1186848" cy="112148"/>
            </a:xfrm>
            <a:prstGeom prst="rect">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AD</a:t>
              </a:r>
              <a:endParaRPr sz="1050" b="0" i="0" u="none" strike="noStrike" cap="none">
                <a:solidFill>
                  <a:schemeClr val="dk1"/>
                </a:solidFill>
                <a:latin typeface="Arial"/>
                <a:ea typeface="Arial"/>
                <a:cs typeface="Arial"/>
                <a:sym typeface="Arial"/>
              </a:endParaRPr>
            </a:p>
          </p:txBody>
        </p:sp>
      </p:grpSp>
      <p:pic>
        <p:nvPicPr>
          <p:cNvPr id="548" name="Google Shape;548;p5"/>
          <p:cNvPicPr preferRelativeResize="0"/>
          <p:nvPr/>
        </p:nvPicPr>
        <p:blipFill rotWithShape="1">
          <a:blip r:embed="rId6">
            <a:alphaModFix/>
          </a:blip>
          <a:srcRect l="2907" t="14052" r="2405" b="10016"/>
          <a:stretch/>
        </p:blipFill>
        <p:spPr>
          <a:xfrm>
            <a:off x="7063885" y="7171714"/>
            <a:ext cx="1760357" cy="282335"/>
          </a:xfrm>
          <a:prstGeom prst="rect">
            <a:avLst/>
          </a:prstGeom>
          <a:noFill/>
          <a:ln>
            <a:noFill/>
          </a:ln>
        </p:spPr>
      </p:pic>
      <p:sp>
        <p:nvSpPr>
          <p:cNvPr id="549" name="Google Shape;549;p5"/>
          <p:cNvSpPr txBox="1"/>
          <p:nvPr/>
        </p:nvSpPr>
        <p:spPr>
          <a:xfrm>
            <a:off x="800938" y="5645355"/>
            <a:ext cx="1831087" cy="932523"/>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000" b="1" i="0" u="none" strike="noStrike" cap="none">
                <a:solidFill>
                  <a:srgbClr val="FFFFFF"/>
                </a:solidFill>
                <a:latin typeface="Arial"/>
                <a:ea typeface="Arial"/>
                <a:cs typeface="Arial"/>
                <a:sym typeface="Arial"/>
              </a:rPr>
              <a:t>動画広告</a:t>
            </a:r>
            <a:endParaRPr sz="2000" b="1" i="0" u="none" strike="noStrike" cap="none">
              <a:solidFill>
                <a:srgbClr val="FFFFFF"/>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15秒～最大2分</a:t>
            </a:r>
            <a:br>
              <a:rPr lang="ja-JP" sz="1600" b="1" i="0" u="none" strike="noStrike" cap="none">
                <a:solidFill>
                  <a:srgbClr val="FFFFFF"/>
                </a:solidFill>
                <a:latin typeface="Arial"/>
                <a:ea typeface="Arial"/>
                <a:cs typeface="Arial"/>
                <a:sym typeface="Arial"/>
              </a:rPr>
            </a:br>
            <a:r>
              <a:rPr lang="ja-JP" sz="800" b="0" i="0" u="none" strike="noStrike" cap="none">
                <a:solidFill>
                  <a:srgbClr val="FFFFFF"/>
                </a:solidFill>
                <a:latin typeface="Arial"/>
                <a:ea typeface="Arial"/>
                <a:cs typeface="Arial"/>
                <a:sym typeface="Arial"/>
              </a:rPr>
              <a:t>※上記以外の尺は相談ください</a:t>
            </a:r>
            <a:endParaRPr sz="800" b="0" i="0" u="none" strike="noStrike" cap="none">
              <a:solidFill>
                <a:srgbClr val="000000"/>
              </a:solidFill>
              <a:latin typeface="Arial"/>
              <a:ea typeface="Arial"/>
              <a:cs typeface="Arial"/>
              <a:sym typeface="Arial"/>
            </a:endParaRPr>
          </a:p>
        </p:txBody>
      </p:sp>
      <p:grpSp>
        <p:nvGrpSpPr>
          <p:cNvPr id="550" name="Google Shape;550;p5"/>
          <p:cNvGrpSpPr/>
          <p:nvPr/>
        </p:nvGrpSpPr>
        <p:grpSpPr>
          <a:xfrm>
            <a:off x="411340" y="2638448"/>
            <a:ext cx="5266414" cy="380235"/>
            <a:chOff x="411340" y="2223018"/>
            <a:chExt cx="5266414" cy="380235"/>
          </a:xfrm>
        </p:grpSpPr>
        <p:sp>
          <p:nvSpPr>
            <p:cNvPr id="551" name="Google Shape;551;p5"/>
            <p:cNvSpPr txBox="1"/>
            <p:nvPr/>
          </p:nvSpPr>
          <p:spPr>
            <a:xfrm>
              <a:off x="1939154" y="2387853"/>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552" name="Google Shape;552;p5"/>
            <p:cNvGrpSpPr/>
            <p:nvPr/>
          </p:nvGrpSpPr>
          <p:grpSpPr>
            <a:xfrm>
              <a:off x="411340" y="2223018"/>
              <a:ext cx="5156295" cy="313913"/>
              <a:chOff x="434568" y="5145443"/>
              <a:chExt cx="5285779" cy="326871"/>
            </a:xfrm>
          </p:grpSpPr>
          <p:pic>
            <p:nvPicPr>
              <p:cNvPr id="553" name="Google Shape;553;p5"/>
              <p:cNvPicPr preferRelativeResize="0"/>
              <p:nvPr/>
            </p:nvPicPr>
            <p:blipFill rotWithShape="1">
              <a:blip r:embed="rId7">
                <a:alphaModFix/>
              </a:blip>
              <a:srcRect/>
              <a:stretch/>
            </p:blipFill>
            <p:spPr>
              <a:xfrm rot="-1800000">
                <a:off x="478360" y="5189235"/>
                <a:ext cx="239286" cy="239286"/>
              </a:xfrm>
              <a:prstGeom prst="rect">
                <a:avLst/>
              </a:prstGeom>
              <a:noFill/>
              <a:ln>
                <a:noFill/>
              </a:ln>
            </p:spPr>
          </p:pic>
          <p:cxnSp>
            <p:nvCxnSpPr>
              <p:cNvPr id="554" name="Google Shape;554;p5"/>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555" name="Google Shape;555;p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14</a:t>
            </a:fld>
            <a:endParaRPr sz="1000" b="0" i="0" u="none" strike="noStrike" cap="none">
              <a:solidFill>
                <a:srgbClr val="000000"/>
              </a:solidFill>
            </a:endParaRPr>
          </a:p>
        </p:txBody>
      </p:sp>
      <p:sp>
        <p:nvSpPr>
          <p:cNvPr id="556" name="Google Shape;556;p5"/>
          <p:cNvSpPr/>
          <p:nvPr/>
        </p:nvSpPr>
        <p:spPr>
          <a:xfrm>
            <a:off x="1945375" y="4895736"/>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7" name="Google Shape;557;p5"/>
          <p:cNvSpPr txBox="1"/>
          <p:nvPr/>
        </p:nvSpPr>
        <p:spPr>
          <a:xfrm>
            <a:off x="2225399" y="5024137"/>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バナーをタップ</a:t>
            </a:r>
            <a:endParaRPr sz="1400" b="0" i="0" u="none" strike="noStrike" cap="none">
              <a:solidFill>
                <a:srgbClr val="000000"/>
              </a:solidFill>
              <a:latin typeface="Arial"/>
              <a:ea typeface="Arial"/>
              <a:cs typeface="Arial"/>
              <a:sym typeface="Arial"/>
            </a:endParaRPr>
          </a:p>
        </p:txBody>
      </p:sp>
      <p:pic>
        <p:nvPicPr>
          <p:cNvPr id="558" name="Google Shape;558;p5" descr="ダブルタップ ジェスチャ 単色塗りつぶし"/>
          <p:cNvPicPr preferRelativeResize="0"/>
          <p:nvPr/>
        </p:nvPicPr>
        <p:blipFill rotWithShape="1">
          <a:blip r:embed="rId8">
            <a:alphaModFix/>
          </a:blip>
          <a:srcRect/>
          <a:stretch/>
        </p:blipFill>
        <p:spPr>
          <a:xfrm>
            <a:off x="3493064" y="4989396"/>
            <a:ext cx="322375" cy="322375"/>
          </a:xfrm>
          <a:prstGeom prst="rect">
            <a:avLst/>
          </a:prstGeom>
          <a:noFill/>
          <a:ln>
            <a:noFill/>
          </a:ln>
        </p:spPr>
      </p:pic>
      <p:sp>
        <p:nvSpPr>
          <p:cNvPr id="559" name="Google Shape;559;p5"/>
          <p:cNvSpPr/>
          <p:nvPr/>
        </p:nvSpPr>
        <p:spPr>
          <a:xfrm rot="10800000">
            <a:off x="2929402" y="5481685"/>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60" name="Google Shape;560;p5"/>
          <p:cNvSpPr txBox="1"/>
          <p:nvPr/>
        </p:nvSpPr>
        <p:spPr>
          <a:xfrm>
            <a:off x="833076" y="558680"/>
            <a:ext cx="624060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バナーアド</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561" name="Google Shape;561;p5"/>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562" name="Google Shape;562;p5"/>
          <p:cNvSpPr txBox="1"/>
          <p:nvPr/>
        </p:nvSpPr>
        <p:spPr>
          <a:xfrm>
            <a:off x="694805" y="1179778"/>
            <a:ext cx="5190300" cy="65010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00"/>
              <a:buFont typeface="Arial"/>
              <a:buNone/>
            </a:pPr>
            <a:r>
              <a:rPr lang="ja-JP" sz="1200" b="0" i="0" u="none" strike="noStrike" cap="none">
                <a:solidFill>
                  <a:srgbClr val="000000"/>
                </a:solidFill>
                <a:latin typeface="Arial"/>
                <a:ea typeface="Arial"/>
                <a:cs typeface="Arial"/>
                <a:sym typeface="Arial"/>
              </a:rPr>
              <a:t>個人用モニター上の様々な個所に表示されるバナー広告枠。</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00"/>
              <a:buFont typeface="Arial"/>
              <a:buNone/>
            </a:pPr>
            <a:r>
              <a:rPr lang="ja-JP" sz="1200" b="0" i="0" u="none" strike="noStrike" cap="none">
                <a:solidFill>
                  <a:srgbClr val="000000"/>
                </a:solidFill>
                <a:latin typeface="Arial"/>
                <a:ea typeface="Arial"/>
                <a:cs typeface="Arial"/>
                <a:sym typeface="Arial"/>
              </a:rPr>
              <a:t>複数の画面でお客さまに何度もアプローチ。認知向上に貢献します。</a:t>
            </a:r>
            <a:endParaRPr sz="1400" b="0" i="0" u="none" strike="noStrike" cap="none">
              <a:solidFill>
                <a:srgbClr val="000000"/>
              </a:solidFill>
              <a:latin typeface="Arial"/>
              <a:ea typeface="Arial"/>
              <a:cs typeface="Arial"/>
              <a:sym typeface="Arial"/>
            </a:endParaRPr>
          </a:p>
        </p:txBody>
      </p:sp>
      <p:grpSp>
        <p:nvGrpSpPr>
          <p:cNvPr id="563" name="Google Shape;563;p5"/>
          <p:cNvGrpSpPr/>
          <p:nvPr/>
        </p:nvGrpSpPr>
        <p:grpSpPr>
          <a:xfrm>
            <a:off x="1080103" y="1736587"/>
            <a:ext cx="4383090" cy="627824"/>
            <a:chOff x="790556" y="2185702"/>
            <a:chExt cx="4383090" cy="627824"/>
          </a:xfrm>
        </p:grpSpPr>
        <p:sp>
          <p:nvSpPr>
            <p:cNvPr id="564" name="Google Shape;564;p5"/>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565" name="Google Shape;565;p5"/>
            <p:cNvSpPr txBox="1"/>
            <p:nvPr/>
          </p:nvSpPr>
          <p:spPr>
            <a:xfrm>
              <a:off x="3477783" y="2185702"/>
              <a:ext cx="169586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6.8 </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566" name="Google Shape;566;p5"/>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sp>
        <p:nvSpPr>
          <p:cNvPr id="567" name="Google Shape;567;p5"/>
          <p:cNvSpPr txBox="1"/>
          <p:nvPr/>
        </p:nvSpPr>
        <p:spPr>
          <a:xfrm>
            <a:off x="1080103" y="2302267"/>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568" name="Google Shape;568;p5"/>
          <p:cNvSpPr txBox="1"/>
          <p:nvPr/>
        </p:nvSpPr>
        <p:spPr>
          <a:xfrm>
            <a:off x="2658862" y="2318875"/>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569" name="Google Shape;569;p5"/>
          <p:cNvSpPr txBox="1"/>
          <p:nvPr/>
        </p:nvSpPr>
        <p:spPr>
          <a:xfrm>
            <a:off x="3610430" y="2100151"/>
            <a:ext cx="1510098"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10.5 </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570" name="Google Shape;570;p5"/>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9"/>
          <p:cNvSpPr/>
          <p:nvPr/>
        </p:nvSpPr>
        <p:spPr>
          <a:xfrm>
            <a:off x="484940" y="3320342"/>
            <a:ext cx="5141834" cy="1031839"/>
          </a:xfrm>
          <a:prstGeom prst="roundRect">
            <a:avLst>
              <a:gd name="adj" fmla="val 16667"/>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p:txBody>
      </p:sp>
      <p:sp>
        <p:nvSpPr>
          <p:cNvPr id="577" name="Google Shape;577;p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15</a:t>
            </a:fld>
            <a:endParaRPr sz="1000" b="0" i="0" u="none" strike="noStrike" cap="none">
              <a:solidFill>
                <a:srgbClr val="000000"/>
              </a:solidFill>
            </a:endParaRPr>
          </a:p>
        </p:txBody>
      </p:sp>
      <p:sp>
        <p:nvSpPr>
          <p:cNvPr id="578" name="Google Shape;578;p9"/>
          <p:cNvSpPr txBox="1"/>
          <p:nvPr/>
        </p:nvSpPr>
        <p:spPr>
          <a:xfrm>
            <a:off x="718625" y="1195399"/>
            <a:ext cx="482245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個人用モニターでエンタメ作品のポスターに紛れ込ませる形で</a:t>
            </a:r>
            <a:endParaRPr sz="12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広告を表示。思わずタッチしたくなる効果的な訴求場所です。</a:t>
            </a:r>
            <a:endParaRPr sz="1200" b="0" i="0" u="none" strike="noStrike" cap="none">
              <a:solidFill>
                <a:srgbClr val="000000"/>
              </a:solidFill>
              <a:latin typeface="Arial"/>
              <a:ea typeface="Arial"/>
              <a:cs typeface="Arial"/>
              <a:sym typeface="Arial"/>
            </a:endParaRPr>
          </a:p>
        </p:txBody>
      </p:sp>
      <p:graphicFrame>
        <p:nvGraphicFramePr>
          <p:cNvPr id="579" name="Google Shape;579;p9"/>
          <p:cNvGraphicFramePr/>
          <p:nvPr/>
        </p:nvGraphicFramePr>
        <p:xfrm>
          <a:off x="5802430" y="1241807"/>
          <a:ext cx="3000000" cy="3000000"/>
        </p:xfrm>
        <a:graphic>
          <a:graphicData uri="http://schemas.openxmlformats.org/drawingml/2006/table">
            <a:tbl>
              <a:tblPr>
                <a:noFill/>
                <a:tableStyleId>{9F864265-01E8-450C-AFAD-191B07B7B0A7}</a:tableStyleId>
              </a:tblPr>
              <a:tblGrid>
                <a:gridCol w="980200">
                  <a:extLst>
                    <a:ext uri="{9D8B030D-6E8A-4147-A177-3AD203B41FA5}">
                      <a16:colId xmlns:a16="http://schemas.microsoft.com/office/drawing/2014/main" val="20000"/>
                    </a:ext>
                  </a:extLst>
                </a:gridCol>
                <a:gridCol w="3793125">
                  <a:extLst>
                    <a:ext uri="{9D8B030D-6E8A-4147-A177-3AD203B41FA5}">
                      <a16:colId xmlns:a16="http://schemas.microsoft.com/office/drawing/2014/main" val="20001"/>
                    </a:ext>
                  </a:extLst>
                </a:gridCol>
              </a:tblGrid>
              <a:tr h="5481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03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2883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010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掲出箇所</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仕様</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映画・TV番組・オーディオの作品選択画面それぞれにおいて</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latin typeface="Arial"/>
                          <a:ea typeface="Arial"/>
                          <a:cs typeface="Arial"/>
                          <a:sym typeface="Arial"/>
                        </a:rPr>
                        <a:t>　一定間隔で表示します。</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t>・タップ前の</a:t>
                      </a:r>
                      <a:r>
                        <a:rPr lang="ja-JP" sz="900" u="none" strike="noStrike" cap="none">
                          <a:latin typeface="Arial"/>
                          <a:ea typeface="Arial"/>
                          <a:cs typeface="Arial"/>
                          <a:sym typeface="Arial"/>
                        </a:rPr>
                        <a:t>画像は各画面につき1種類、合計3種類（それぞれ</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latin typeface="Arial"/>
                          <a:ea typeface="Arial"/>
                          <a:cs typeface="Arial"/>
                          <a:sym typeface="Arial"/>
                        </a:rPr>
                        <a:t>　納品サイズが異なります）をご用意ください。</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タップ後、動画広告 or 1枚の静止画広告を表示します。</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　※</a:t>
                      </a:r>
                      <a:r>
                        <a:rPr lang="ja-JP" sz="800" u="none" strike="noStrike" cap="none"/>
                        <a:t>掲出月</a:t>
                      </a:r>
                      <a:r>
                        <a:rPr lang="ja-JP" sz="800" u="none" strike="noStrike" cap="none">
                          <a:latin typeface="Arial"/>
                          <a:ea typeface="Arial"/>
                          <a:cs typeface="Arial"/>
                          <a:sym typeface="Arial"/>
                        </a:rPr>
                        <a:t>により掲出箇所数は変動する場合があります。</a:t>
                      </a:r>
                      <a:endParaRPr sz="12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6625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開始日および終了日が前後する場合</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732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500,000円/月</a:t>
                      </a:r>
                      <a:r>
                        <a:rPr lang="ja-JP" sz="1000" b="0" i="0" u="none" strike="noStrike" cap="none">
                          <a:solidFill>
                            <a:schemeClr val="dk1"/>
                          </a:solidFill>
                          <a:latin typeface="Arial"/>
                          <a:ea typeface="Arial"/>
                          <a:cs typeface="Arial"/>
                          <a:sym typeface="Arial"/>
                        </a:rPr>
                        <a:t>（税抜）</a:t>
                      </a:r>
                      <a:r>
                        <a:rPr lang="ja-JP" sz="1000" u="none" strike="noStrike" cap="none">
                          <a:solidFill>
                            <a:schemeClr val="dk1"/>
                          </a:solidFill>
                        </a:rPr>
                        <a:t>※原則1社限定</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455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154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8444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・各</a:t>
                      </a:r>
                      <a:r>
                        <a:rPr lang="ja-JP" sz="900" u="none" strike="noStrike" cap="none" dirty="0">
                          <a:latin typeface="Arial"/>
                          <a:ea typeface="Arial"/>
                          <a:cs typeface="Arial"/>
                          <a:sym typeface="Arial"/>
                        </a:rPr>
                        <a:t>アド画像の下に「AD 」とテキストが入ります。</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アド画像タップ後に表示される動画または静止画については、</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　</a:t>
                      </a:r>
                      <a:r>
                        <a:rPr lang="ja-JP" sz="900" u="none" strike="noStrike" cap="none" dirty="0">
                          <a:latin typeface="Arial"/>
                          <a:ea typeface="Arial"/>
                          <a:cs typeface="Arial"/>
                          <a:sym typeface="Arial"/>
                        </a:rPr>
                        <a:t>表示直後から「✕」ボタンが表示されます。</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個人モニター上での外部遷移はできません。</a:t>
                      </a:r>
                      <a:endParaRPr sz="14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sp>
        <p:nvSpPr>
          <p:cNvPr id="580" name="Google Shape;580;p9"/>
          <p:cNvSpPr txBox="1"/>
          <p:nvPr/>
        </p:nvSpPr>
        <p:spPr>
          <a:xfrm>
            <a:off x="551196" y="6677683"/>
            <a:ext cx="5242188" cy="90020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※1：26年3月,4月実績平均（JAL保有データ）</a:t>
            </a:r>
            <a:endParaRPr sz="700" b="0" i="0" u="none" strike="noStrike" cap="none">
              <a:solidFill>
                <a:srgbClr val="FF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※2：JAL保有データ（参考値。回数保障ではありません）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※3：JALグループマンスリーレポート25年4月～26年3月平均</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※バナータップ後の素材を動画とする場合、動画再生開始直後の数秒間、シークバーがCMに重なる</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700" b="0" i="0" u="none" strike="noStrike" cap="none">
                <a:solidFill>
                  <a:schemeClr val="dk1"/>
                </a:solidFill>
                <a:latin typeface="Arial"/>
                <a:ea typeface="Arial"/>
                <a:cs typeface="Arial"/>
                <a:sym typeface="Arial"/>
              </a:rPr>
              <a:t>　ように表示され、その間は映像の輝度が下がります。</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※機内アナウンス発生時には再生が一時中断等される場合があります。</a:t>
            </a:r>
            <a:endParaRPr sz="700" b="0" i="0" u="none" strike="noStrike" cap="none">
              <a:solidFill>
                <a:srgbClr val="000000"/>
              </a:solidFill>
              <a:latin typeface="Arial"/>
              <a:ea typeface="Arial"/>
              <a:cs typeface="Arial"/>
              <a:sym typeface="Arial"/>
            </a:endParaRPr>
          </a:p>
        </p:txBody>
      </p:sp>
      <p:grpSp>
        <p:nvGrpSpPr>
          <p:cNvPr id="581" name="Google Shape;581;p9"/>
          <p:cNvGrpSpPr/>
          <p:nvPr/>
        </p:nvGrpSpPr>
        <p:grpSpPr>
          <a:xfrm>
            <a:off x="563676" y="2828141"/>
            <a:ext cx="5085420" cy="1824519"/>
            <a:chOff x="675956" y="2539701"/>
            <a:chExt cx="4815527" cy="1824519"/>
          </a:xfrm>
        </p:grpSpPr>
        <p:grpSp>
          <p:nvGrpSpPr>
            <p:cNvPr id="582" name="Google Shape;582;p9"/>
            <p:cNvGrpSpPr/>
            <p:nvPr/>
          </p:nvGrpSpPr>
          <p:grpSpPr>
            <a:xfrm>
              <a:off x="849816" y="3222057"/>
              <a:ext cx="4428451" cy="599008"/>
              <a:chOff x="1645294" y="2682302"/>
              <a:chExt cx="4428451" cy="599008"/>
            </a:xfrm>
          </p:grpSpPr>
          <p:sp>
            <p:nvSpPr>
              <p:cNvPr id="583" name="Google Shape;583;p9"/>
              <p:cNvSpPr/>
              <p:nvPr/>
            </p:nvSpPr>
            <p:spPr>
              <a:xfrm>
                <a:off x="1645294" y="2682302"/>
                <a:ext cx="1283167"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映画</a:t>
                </a:r>
                <a:endParaRPr sz="1400" b="1"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sp>
            <p:nvSpPr>
              <p:cNvPr id="584" name="Google Shape;584;p9"/>
              <p:cNvSpPr/>
              <p:nvPr/>
            </p:nvSpPr>
            <p:spPr>
              <a:xfrm>
                <a:off x="3217936" y="2682303"/>
                <a:ext cx="1283167"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TV番組</a:t>
                </a:r>
                <a:endParaRPr sz="14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sp>
            <p:nvSpPr>
              <p:cNvPr id="585" name="Google Shape;585;p9"/>
              <p:cNvSpPr/>
              <p:nvPr/>
            </p:nvSpPr>
            <p:spPr>
              <a:xfrm>
                <a:off x="4790578" y="2682302"/>
                <a:ext cx="1283167"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オーディオ</a:t>
                </a:r>
                <a:endParaRPr sz="14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grpSp>
        <p:sp>
          <p:nvSpPr>
            <p:cNvPr id="586" name="Google Shape;586;p9"/>
            <p:cNvSpPr/>
            <p:nvPr/>
          </p:nvSpPr>
          <p:spPr>
            <a:xfrm>
              <a:off x="675956" y="2539701"/>
              <a:ext cx="4779300" cy="169812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9"/>
            <p:cNvSpPr txBox="1"/>
            <p:nvPr/>
          </p:nvSpPr>
          <p:spPr>
            <a:xfrm>
              <a:off x="720395" y="4060331"/>
              <a:ext cx="4771088" cy="303889"/>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上記各画面上に、それぞれポスターアドが表示されます。</a:t>
              </a:r>
              <a:endParaRPr sz="1100" b="0" i="0" u="none" strike="noStrike" cap="none">
                <a:solidFill>
                  <a:schemeClr val="dk1"/>
                </a:solidFill>
                <a:latin typeface="Arial"/>
                <a:ea typeface="Arial"/>
                <a:cs typeface="Arial"/>
                <a:sym typeface="Arial"/>
              </a:endParaRPr>
            </a:p>
          </p:txBody>
        </p:sp>
      </p:grpSp>
      <p:grpSp>
        <p:nvGrpSpPr>
          <p:cNvPr id="588" name="Google Shape;588;p9"/>
          <p:cNvGrpSpPr/>
          <p:nvPr/>
        </p:nvGrpSpPr>
        <p:grpSpPr>
          <a:xfrm>
            <a:off x="989574" y="5460698"/>
            <a:ext cx="4319558" cy="881402"/>
            <a:chOff x="4329509" y="3524547"/>
            <a:chExt cx="3297339" cy="672819"/>
          </a:xfrm>
        </p:grpSpPr>
        <p:grpSp>
          <p:nvGrpSpPr>
            <p:cNvPr id="589" name="Google Shape;589;p9"/>
            <p:cNvGrpSpPr/>
            <p:nvPr/>
          </p:nvGrpSpPr>
          <p:grpSpPr>
            <a:xfrm>
              <a:off x="4379783" y="3524547"/>
              <a:ext cx="3247065" cy="672819"/>
              <a:chOff x="2600134" y="4293187"/>
              <a:chExt cx="6481726" cy="672819"/>
            </a:xfrm>
          </p:grpSpPr>
          <p:sp>
            <p:nvSpPr>
              <p:cNvPr id="590" name="Google Shape;590;p9"/>
              <p:cNvSpPr/>
              <p:nvPr/>
            </p:nvSpPr>
            <p:spPr>
              <a:xfrm>
                <a:off x="2600134" y="4293187"/>
                <a:ext cx="2481663" cy="669175"/>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91" name="Google Shape;591;p9"/>
              <p:cNvSpPr/>
              <p:nvPr/>
            </p:nvSpPr>
            <p:spPr>
              <a:xfrm>
                <a:off x="6479128" y="4293187"/>
                <a:ext cx="2470501" cy="672819"/>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92" name="Google Shape;592;p9"/>
              <p:cNvSpPr/>
              <p:nvPr/>
            </p:nvSpPr>
            <p:spPr>
              <a:xfrm>
                <a:off x="5234499" y="4414266"/>
                <a:ext cx="1020240"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sp>
            <p:nvSpPr>
              <p:cNvPr id="593" name="Google Shape;593;p9"/>
              <p:cNvSpPr txBox="1"/>
              <p:nvPr/>
            </p:nvSpPr>
            <p:spPr>
              <a:xfrm>
                <a:off x="6346895" y="4430176"/>
                <a:ext cx="2734965" cy="375876"/>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000" b="1" i="0" u="none" strike="noStrike" cap="none">
                    <a:solidFill>
                      <a:srgbClr val="FFFFFF"/>
                    </a:solidFill>
                    <a:latin typeface="Arial"/>
                    <a:ea typeface="Arial"/>
                    <a:cs typeface="Arial"/>
                    <a:sym typeface="Arial"/>
                  </a:rPr>
                  <a:t>静止画広告</a:t>
                </a:r>
                <a:endParaRPr sz="2000" b="0" i="0" u="none" strike="noStrike" cap="none">
                  <a:solidFill>
                    <a:srgbClr val="000000"/>
                  </a:solidFill>
                  <a:latin typeface="Arial"/>
                  <a:ea typeface="Arial"/>
                  <a:cs typeface="Arial"/>
                  <a:sym typeface="Arial"/>
                </a:endParaRPr>
              </a:p>
            </p:txBody>
          </p:sp>
        </p:grpSp>
        <p:sp>
          <p:nvSpPr>
            <p:cNvPr id="594" name="Google Shape;594;p9"/>
            <p:cNvSpPr txBox="1"/>
            <p:nvPr/>
          </p:nvSpPr>
          <p:spPr>
            <a:xfrm>
              <a:off x="4329509" y="3524547"/>
              <a:ext cx="1370100" cy="62785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000" b="1" i="0" u="none" strike="noStrike" cap="none">
                  <a:solidFill>
                    <a:srgbClr val="FFFFFF"/>
                  </a:solidFill>
                  <a:latin typeface="Arial"/>
                  <a:ea typeface="Arial"/>
                  <a:cs typeface="Arial"/>
                  <a:sym typeface="Arial"/>
                </a:rPr>
                <a:t>動画広告</a:t>
              </a:r>
              <a:endParaRPr sz="2000" b="1" i="0" u="none" strike="noStrike" cap="none">
                <a:solidFill>
                  <a:srgbClr val="FFFFFF"/>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ja-JP" sz="1050" b="1" i="0" u="none" strike="noStrike" cap="none">
                  <a:solidFill>
                    <a:srgbClr val="FFFFFF"/>
                  </a:solidFill>
                  <a:latin typeface="Arial"/>
                  <a:ea typeface="Arial"/>
                  <a:cs typeface="Arial"/>
                  <a:sym typeface="Arial"/>
                </a:rPr>
                <a:t>15秒～最大2分</a:t>
              </a:r>
              <a:br>
                <a:rPr lang="ja-JP" sz="1050" b="1" i="0" u="none" strike="noStrike" cap="none">
                  <a:solidFill>
                    <a:srgbClr val="FFFFFF"/>
                  </a:solidFill>
                  <a:latin typeface="Arial"/>
                  <a:ea typeface="Arial"/>
                  <a:cs typeface="Arial"/>
                  <a:sym typeface="Arial"/>
                </a:rPr>
              </a:br>
              <a:r>
                <a:rPr lang="ja-JP" sz="600" b="0" i="0" u="none" strike="noStrike" cap="none">
                  <a:solidFill>
                    <a:srgbClr val="FFFFFF"/>
                  </a:solidFill>
                  <a:latin typeface="Arial"/>
                  <a:ea typeface="Arial"/>
                  <a:cs typeface="Arial"/>
                  <a:sym typeface="Arial"/>
                </a:rPr>
                <a:t>※上記以外の尺は相談ください</a:t>
              </a:r>
              <a:endParaRPr sz="600" b="0" i="0" u="none" strike="noStrike" cap="none">
                <a:solidFill>
                  <a:srgbClr val="000000"/>
                </a:solidFill>
                <a:latin typeface="Arial"/>
                <a:ea typeface="Arial"/>
                <a:cs typeface="Arial"/>
                <a:sym typeface="Arial"/>
              </a:endParaRPr>
            </a:p>
          </p:txBody>
        </p:sp>
      </p:grpSp>
      <p:grpSp>
        <p:nvGrpSpPr>
          <p:cNvPr id="595" name="Google Shape;595;p9"/>
          <p:cNvGrpSpPr/>
          <p:nvPr/>
        </p:nvGrpSpPr>
        <p:grpSpPr>
          <a:xfrm>
            <a:off x="441824" y="2816163"/>
            <a:ext cx="5266414" cy="401501"/>
            <a:chOff x="411340" y="2223018"/>
            <a:chExt cx="5266414" cy="401501"/>
          </a:xfrm>
        </p:grpSpPr>
        <p:sp>
          <p:nvSpPr>
            <p:cNvPr id="596" name="Google Shape;596;p9"/>
            <p:cNvSpPr txBox="1"/>
            <p:nvPr/>
          </p:nvSpPr>
          <p:spPr>
            <a:xfrm>
              <a:off x="1939154" y="2409119"/>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597" name="Google Shape;597;p9"/>
            <p:cNvGrpSpPr/>
            <p:nvPr/>
          </p:nvGrpSpPr>
          <p:grpSpPr>
            <a:xfrm>
              <a:off x="411340" y="2223018"/>
              <a:ext cx="5156295" cy="313913"/>
              <a:chOff x="434568" y="5145443"/>
              <a:chExt cx="5285779" cy="326871"/>
            </a:xfrm>
          </p:grpSpPr>
          <p:pic>
            <p:nvPicPr>
              <p:cNvPr id="598" name="Google Shape;598;p9"/>
              <p:cNvPicPr preferRelativeResize="0"/>
              <p:nvPr/>
            </p:nvPicPr>
            <p:blipFill rotWithShape="1">
              <a:blip r:embed="rId6">
                <a:alphaModFix/>
              </a:blip>
              <a:srcRect/>
              <a:stretch/>
            </p:blipFill>
            <p:spPr>
              <a:xfrm rot="-1800000">
                <a:off x="478360" y="5189235"/>
                <a:ext cx="239286" cy="239286"/>
              </a:xfrm>
              <a:prstGeom prst="rect">
                <a:avLst/>
              </a:prstGeom>
              <a:noFill/>
              <a:ln>
                <a:noFill/>
              </a:ln>
            </p:spPr>
          </p:pic>
          <p:cxnSp>
            <p:nvCxnSpPr>
              <p:cNvPr id="599" name="Google Shape;599;p9"/>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600" name="Google Shape;600;p9"/>
          <p:cNvSpPr/>
          <p:nvPr/>
        </p:nvSpPr>
        <p:spPr>
          <a:xfrm>
            <a:off x="1969638" y="4677957"/>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01" name="Google Shape;601;p9"/>
          <p:cNvSpPr txBox="1"/>
          <p:nvPr/>
        </p:nvSpPr>
        <p:spPr>
          <a:xfrm>
            <a:off x="2249662" y="4806358"/>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ADをタップ</a:t>
            </a:r>
            <a:endParaRPr sz="1400" b="0" i="0" u="none" strike="noStrike" cap="none">
              <a:solidFill>
                <a:srgbClr val="000000"/>
              </a:solidFill>
              <a:latin typeface="Arial"/>
              <a:ea typeface="Arial"/>
              <a:cs typeface="Arial"/>
              <a:sym typeface="Arial"/>
            </a:endParaRPr>
          </a:p>
        </p:txBody>
      </p:sp>
      <p:pic>
        <p:nvPicPr>
          <p:cNvPr id="602" name="Google Shape;602;p9" descr="ダブルタップ ジェスチャ 単色塗りつぶし"/>
          <p:cNvPicPr preferRelativeResize="0"/>
          <p:nvPr/>
        </p:nvPicPr>
        <p:blipFill rotWithShape="1">
          <a:blip r:embed="rId7">
            <a:alphaModFix/>
          </a:blip>
          <a:srcRect/>
          <a:stretch/>
        </p:blipFill>
        <p:spPr>
          <a:xfrm>
            <a:off x="3517327" y="4771617"/>
            <a:ext cx="322375" cy="322375"/>
          </a:xfrm>
          <a:prstGeom prst="rect">
            <a:avLst/>
          </a:prstGeom>
          <a:noFill/>
          <a:ln>
            <a:noFill/>
          </a:ln>
        </p:spPr>
      </p:pic>
      <p:sp>
        <p:nvSpPr>
          <p:cNvPr id="603" name="Google Shape;603;p9"/>
          <p:cNvSpPr/>
          <p:nvPr/>
        </p:nvSpPr>
        <p:spPr>
          <a:xfrm rot="10800000">
            <a:off x="2935823" y="5244956"/>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04" name="Google Shape;604;p9"/>
          <p:cNvSpPr txBox="1"/>
          <p:nvPr/>
        </p:nvSpPr>
        <p:spPr>
          <a:xfrm>
            <a:off x="933929" y="6430652"/>
            <a:ext cx="4522995"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各画面でのADの見え方については次ページをご参照ください。</a:t>
            </a:r>
            <a:endParaRPr sz="1200" b="0" i="0" u="none" strike="noStrike" cap="none">
              <a:solidFill>
                <a:srgbClr val="000000"/>
              </a:solidFill>
              <a:latin typeface="Arial"/>
              <a:ea typeface="Arial"/>
              <a:cs typeface="Arial"/>
              <a:sym typeface="Arial"/>
            </a:endParaRPr>
          </a:p>
        </p:txBody>
      </p:sp>
      <p:sp>
        <p:nvSpPr>
          <p:cNvPr id="605" name="Google Shape;605;p9"/>
          <p:cNvSpPr txBox="1"/>
          <p:nvPr/>
        </p:nvSpPr>
        <p:spPr>
          <a:xfrm>
            <a:off x="833076" y="558680"/>
            <a:ext cx="661447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ポスターアド</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606" name="Google Shape;606;p9"/>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grpSp>
        <p:nvGrpSpPr>
          <p:cNvPr id="607" name="Google Shape;607;p9"/>
          <p:cNvGrpSpPr/>
          <p:nvPr/>
        </p:nvGrpSpPr>
        <p:grpSpPr>
          <a:xfrm>
            <a:off x="1080103" y="1736587"/>
            <a:ext cx="4191698" cy="627824"/>
            <a:chOff x="790556" y="2185702"/>
            <a:chExt cx="4191698" cy="627824"/>
          </a:xfrm>
        </p:grpSpPr>
        <p:sp>
          <p:nvSpPr>
            <p:cNvPr id="608" name="Google Shape;608;p9"/>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609" name="Google Shape;609;p9"/>
            <p:cNvSpPr txBox="1"/>
            <p:nvPr/>
          </p:nvSpPr>
          <p:spPr>
            <a:xfrm>
              <a:off x="3286391" y="2185702"/>
              <a:ext cx="169586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6.8 </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610" name="Google Shape;610;p9"/>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sp>
        <p:nvSpPr>
          <p:cNvPr id="611" name="Google Shape;611;p9"/>
          <p:cNvSpPr txBox="1"/>
          <p:nvPr/>
        </p:nvSpPr>
        <p:spPr>
          <a:xfrm>
            <a:off x="1080103" y="2302267"/>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612" name="Google Shape;612;p9"/>
          <p:cNvSpPr txBox="1"/>
          <p:nvPr/>
        </p:nvSpPr>
        <p:spPr>
          <a:xfrm>
            <a:off x="2658862" y="2318875"/>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613" name="Google Shape;613;p9"/>
          <p:cNvSpPr txBox="1"/>
          <p:nvPr/>
        </p:nvSpPr>
        <p:spPr>
          <a:xfrm>
            <a:off x="3610430" y="2100151"/>
            <a:ext cx="1339279"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150 </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614" name="Google Shape;614;p9"/>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10"/>
          <p:cNvSpPr/>
          <p:nvPr/>
        </p:nvSpPr>
        <p:spPr>
          <a:xfrm>
            <a:off x="364501" y="1492702"/>
            <a:ext cx="10185882" cy="5794357"/>
          </a:xfrm>
          <a:prstGeom prst="rect">
            <a:avLst/>
          </a:prstGeom>
          <a:solidFill>
            <a:srgbClr val="FBE4D4"/>
          </a:solidFill>
          <a:ln w="25400" cap="flat" cmpd="sng">
            <a:solidFill>
              <a:srgbClr val="FBE4D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21" name="Google Shape;621;p1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16</a:t>
            </a:fld>
            <a:endParaRPr sz="1000" b="0" i="0" u="none" strike="noStrike" cap="none">
              <a:solidFill>
                <a:srgbClr val="000000"/>
              </a:solidFill>
            </a:endParaRPr>
          </a:p>
        </p:txBody>
      </p:sp>
      <p:grpSp>
        <p:nvGrpSpPr>
          <p:cNvPr id="622" name="Google Shape;622;p10"/>
          <p:cNvGrpSpPr/>
          <p:nvPr/>
        </p:nvGrpSpPr>
        <p:grpSpPr>
          <a:xfrm>
            <a:off x="537525" y="2462672"/>
            <a:ext cx="3417336" cy="4630168"/>
            <a:chOff x="588116" y="2724990"/>
            <a:chExt cx="3848478" cy="4888158"/>
          </a:xfrm>
        </p:grpSpPr>
        <p:pic>
          <p:nvPicPr>
            <p:cNvPr id="623" name="Google Shape;623;p10" descr="コンピューターのスクリーンショット&#10;&#10;自動的に生成された説明"/>
            <p:cNvPicPr preferRelativeResize="0"/>
            <p:nvPr/>
          </p:nvPicPr>
          <p:blipFill rotWithShape="1">
            <a:blip r:embed="rId3">
              <a:alphaModFix/>
            </a:blip>
            <a:srcRect/>
            <a:stretch/>
          </p:blipFill>
          <p:spPr>
            <a:xfrm>
              <a:off x="588116" y="2724990"/>
              <a:ext cx="3848478" cy="3855545"/>
            </a:xfrm>
            <a:prstGeom prst="rect">
              <a:avLst/>
            </a:prstGeom>
            <a:noFill/>
            <a:ln>
              <a:noFill/>
            </a:ln>
          </p:spPr>
        </p:pic>
        <p:sp>
          <p:nvSpPr>
            <p:cNvPr id="624" name="Google Shape;624;p10"/>
            <p:cNvSpPr txBox="1"/>
            <p:nvPr/>
          </p:nvSpPr>
          <p:spPr>
            <a:xfrm rot="5400000">
              <a:off x="2344912" y="6599212"/>
              <a:ext cx="29200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25" name="Google Shape;625;p10"/>
            <p:cNvSpPr txBox="1"/>
            <p:nvPr/>
          </p:nvSpPr>
          <p:spPr>
            <a:xfrm>
              <a:off x="958677" y="7109557"/>
              <a:ext cx="2998956" cy="503591"/>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※作品ポスター約10～14枚ごとに</a:t>
              </a:r>
              <a:endParaRPr sz="1000" b="0" i="0" u="none" strike="noStrike" cap="none">
                <a:solidFill>
                  <a:schemeClr val="dk1"/>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   ポスターアドが1回表示されます。</a:t>
              </a:r>
              <a:endParaRPr sz="1200" b="0" i="0" u="none" strike="noStrike" cap="none">
                <a:solidFill>
                  <a:srgbClr val="000000"/>
                </a:solidFill>
                <a:latin typeface="Arial"/>
                <a:ea typeface="Arial"/>
                <a:cs typeface="Arial"/>
                <a:sym typeface="Arial"/>
              </a:endParaRPr>
            </a:p>
          </p:txBody>
        </p:sp>
      </p:grpSp>
      <p:sp>
        <p:nvSpPr>
          <p:cNvPr id="626" name="Google Shape;626;p10"/>
          <p:cNvSpPr txBox="1"/>
          <p:nvPr/>
        </p:nvSpPr>
        <p:spPr>
          <a:xfrm>
            <a:off x="7229250" y="1178633"/>
            <a:ext cx="3822876" cy="246181"/>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※下記はイメージです。実際のモニターの画角サイズとは異なります。</a:t>
            </a:r>
            <a:endParaRPr sz="800" b="0" i="0" u="none" strike="noStrike" cap="none">
              <a:solidFill>
                <a:schemeClr val="dk1"/>
              </a:solidFill>
              <a:latin typeface="Arial"/>
              <a:ea typeface="Arial"/>
              <a:cs typeface="Arial"/>
              <a:sym typeface="Arial"/>
            </a:endParaRPr>
          </a:p>
        </p:txBody>
      </p:sp>
      <p:grpSp>
        <p:nvGrpSpPr>
          <p:cNvPr id="627" name="Google Shape;627;p10"/>
          <p:cNvGrpSpPr/>
          <p:nvPr/>
        </p:nvGrpSpPr>
        <p:grpSpPr>
          <a:xfrm>
            <a:off x="575649" y="1700065"/>
            <a:ext cx="9778291" cy="609420"/>
            <a:chOff x="540025" y="1044330"/>
            <a:chExt cx="9778291" cy="609420"/>
          </a:xfrm>
        </p:grpSpPr>
        <p:sp>
          <p:nvSpPr>
            <p:cNvPr id="628" name="Google Shape;628;p10"/>
            <p:cNvSpPr/>
            <p:nvPr/>
          </p:nvSpPr>
          <p:spPr>
            <a:xfrm>
              <a:off x="540025" y="1044330"/>
              <a:ext cx="2990004"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映画</a:t>
              </a:r>
              <a:endParaRPr sz="14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sp>
          <p:nvSpPr>
            <p:cNvPr id="629" name="Google Shape;629;p10"/>
            <p:cNvSpPr/>
            <p:nvPr/>
          </p:nvSpPr>
          <p:spPr>
            <a:xfrm>
              <a:off x="3911077" y="1044331"/>
              <a:ext cx="2990003"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TV番組</a:t>
              </a:r>
              <a:endParaRPr sz="14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sp>
          <p:nvSpPr>
            <p:cNvPr id="630" name="Google Shape;630;p10"/>
            <p:cNvSpPr/>
            <p:nvPr/>
          </p:nvSpPr>
          <p:spPr>
            <a:xfrm>
              <a:off x="7328314" y="1054743"/>
              <a:ext cx="2990002"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オーディオ</a:t>
              </a:r>
              <a:endParaRPr sz="1400" b="1"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作品選択画面</a:t>
              </a:r>
              <a:endParaRPr sz="1400" b="0" i="0" u="none" strike="noStrike" cap="none">
                <a:solidFill>
                  <a:srgbClr val="000000"/>
                </a:solidFill>
                <a:latin typeface="Arial"/>
                <a:ea typeface="Arial"/>
                <a:cs typeface="Arial"/>
                <a:sym typeface="Arial"/>
              </a:endParaRPr>
            </a:p>
          </p:txBody>
        </p:sp>
      </p:grpSp>
      <p:grpSp>
        <p:nvGrpSpPr>
          <p:cNvPr id="631" name="Google Shape;631;p10"/>
          <p:cNvGrpSpPr/>
          <p:nvPr/>
        </p:nvGrpSpPr>
        <p:grpSpPr>
          <a:xfrm>
            <a:off x="3896906" y="2451721"/>
            <a:ext cx="3169200" cy="4641132"/>
            <a:chOff x="388335" y="2720986"/>
            <a:chExt cx="3601824" cy="5274689"/>
          </a:xfrm>
        </p:grpSpPr>
        <p:sp>
          <p:nvSpPr>
            <p:cNvPr id="632" name="Google Shape;632;p10"/>
            <p:cNvSpPr txBox="1"/>
            <p:nvPr/>
          </p:nvSpPr>
          <p:spPr>
            <a:xfrm>
              <a:off x="889808" y="7453545"/>
              <a:ext cx="2725349" cy="542130"/>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※作品ポスター約8～11枚ごとに</a:t>
              </a:r>
              <a:endParaRPr sz="1000" b="0" i="0" u="none" strike="noStrike" cap="none">
                <a:solidFill>
                  <a:schemeClr val="dk1"/>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    ポスターアドが1回表示されます。</a:t>
              </a:r>
              <a:endParaRPr sz="1000" b="0" i="0" u="none" strike="noStrike" cap="none">
                <a:solidFill>
                  <a:schemeClr val="dk1"/>
                </a:solidFill>
                <a:latin typeface="Arial"/>
                <a:ea typeface="Arial"/>
                <a:cs typeface="Arial"/>
                <a:sym typeface="Arial"/>
              </a:endParaRPr>
            </a:p>
          </p:txBody>
        </p:sp>
        <p:grpSp>
          <p:nvGrpSpPr>
            <p:cNvPr id="633" name="Google Shape;633;p10"/>
            <p:cNvGrpSpPr/>
            <p:nvPr/>
          </p:nvGrpSpPr>
          <p:grpSpPr>
            <a:xfrm>
              <a:off x="388335" y="2720986"/>
              <a:ext cx="3601824" cy="2298561"/>
              <a:chOff x="1255273" y="2294555"/>
              <a:chExt cx="3759341" cy="2284172"/>
            </a:xfrm>
          </p:grpSpPr>
          <p:pic>
            <p:nvPicPr>
              <p:cNvPr id="634" name="Google Shape;634;p10" descr="コンピューターのスクリーンショット&#10;&#10;自動的に生成された説明"/>
              <p:cNvPicPr preferRelativeResize="0"/>
              <p:nvPr/>
            </p:nvPicPr>
            <p:blipFill rotWithShape="1">
              <a:blip r:embed="rId7">
                <a:alphaModFix/>
              </a:blip>
              <a:srcRect/>
              <a:stretch/>
            </p:blipFill>
            <p:spPr>
              <a:xfrm>
                <a:off x="1255273" y="2294555"/>
                <a:ext cx="3759341" cy="2284172"/>
              </a:xfrm>
              <a:prstGeom prst="rect">
                <a:avLst/>
              </a:prstGeom>
              <a:noFill/>
              <a:ln>
                <a:noFill/>
              </a:ln>
            </p:spPr>
          </p:pic>
          <p:pic>
            <p:nvPicPr>
              <p:cNvPr id="635" name="Google Shape;635;p10"/>
              <p:cNvPicPr preferRelativeResize="0"/>
              <p:nvPr/>
            </p:nvPicPr>
            <p:blipFill rotWithShape="1">
              <a:blip r:embed="rId8">
                <a:alphaModFix/>
              </a:blip>
              <a:srcRect/>
              <a:stretch/>
            </p:blipFill>
            <p:spPr>
              <a:xfrm>
                <a:off x="2419208" y="4185234"/>
                <a:ext cx="1653901" cy="224873"/>
              </a:xfrm>
              <a:prstGeom prst="rect">
                <a:avLst/>
              </a:prstGeom>
              <a:noFill/>
              <a:ln>
                <a:noFill/>
              </a:ln>
            </p:spPr>
          </p:pic>
        </p:grpSp>
        <p:sp>
          <p:nvSpPr>
            <p:cNvPr id="636" name="Google Shape;636;p10"/>
            <p:cNvSpPr txBox="1"/>
            <p:nvPr/>
          </p:nvSpPr>
          <p:spPr>
            <a:xfrm rot="5400000">
              <a:off x="2159868" y="6891263"/>
              <a:ext cx="27186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37" name="Google Shape;637;p10"/>
            <p:cNvSpPr txBox="1"/>
            <p:nvPr/>
          </p:nvSpPr>
          <p:spPr>
            <a:xfrm rot="5400000">
              <a:off x="1895508" y="4670546"/>
              <a:ext cx="367105" cy="8580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638" name="Google Shape;638;p10" descr="グラフィカル ユーザー インターフェイス&#10;&#10;AI によって生成されたコンテンツは間違っている可能性があります。"/>
            <p:cNvPicPr preferRelativeResize="0"/>
            <p:nvPr/>
          </p:nvPicPr>
          <p:blipFill rotWithShape="1">
            <a:blip r:embed="rId9">
              <a:alphaModFix/>
            </a:blip>
            <a:srcRect/>
            <a:stretch/>
          </p:blipFill>
          <p:spPr>
            <a:xfrm>
              <a:off x="388335" y="5503347"/>
              <a:ext cx="3601824" cy="1378374"/>
            </a:xfrm>
            <a:prstGeom prst="rect">
              <a:avLst/>
            </a:prstGeom>
            <a:noFill/>
            <a:ln>
              <a:noFill/>
            </a:ln>
          </p:spPr>
        </p:pic>
      </p:grpSp>
      <p:grpSp>
        <p:nvGrpSpPr>
          <p:cNvPr id="639" name="Google Shape;639;p10"/>
          <p:cNvGrpSpPr/>
          <p:nvPr/>
        </p:nvGrpSpPr>
        <p:grpSpPr>
          <a:xfrm>
            <a:off x="7376268" y="2441735"/>
            <a:ext cx="3169201" cy="4638297"/>
            <a:chOff x="588291" y="2727065"/>
            <a:chExt cx="3555132" cy="5203133"/>
          </a:xfrm>
        </p:grpSpPr>
        <p:sp>
          <p:nvSpPr>
            <p:cNvPr id="640" name="Google Shape;640;p10"/>
            <p:cNvSpPr txBox="1"/>
            <p:nvPr/>
          </p:nvSpPr>
          <p:spPr>
            <a:xfrm>
              <a:off x="1070485" y="7395096"/>
              <a:ext cx="2486719" cy="535102"/>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※作品ポスター約10～14枚ごとに</a:t>
              </a:r>
              <a:endParaRPr sz="1000" b="0" i="0" u="none" strike="noStrike" cap="none">
                <a:solidFill>
                  <a:schemeClr val="dk1"/>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    ポスターアドが1回表示されます。</a:t>
              </a:r>
              <a:endParaRPr sz="1000" b="0" i="0" u="none" strike="noStrike" cap="none">
                <a:solidFill>
                  <a:schemeClr val="dk1"/>
                </a:solidFill>
                <a:latin typeface="Arial"/>
                <a:ea typeface="Arial"/>
                <a:cs typeface="Arial"/>
                <a:sym typeface="Arial"/>
              </a:endParaRPr>
            </a:p>
          </p:txBody>
        </p:sp>
        <p:sp>
          <p:nvSpPr>
            <p:cNvPr id="641" name="Google Shape;641;p10"/>
            <p:cNvSpPr txBox="1"/>
            <p:nvPr/>
          </p:nvSpPr>
          <p:spPr>
            <a:xfrm rot="5400000">
              <a:off x="2272366" y="4592109"/>
              <a:ext cx="271869" cy="4001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642" name="Google Shape;642;p10" descr="グラフィカル ユーザー インターフェイス&#10;&#10;AI によって生成されたコンテンツは間違っている可能性があります。"/>
            <p:cNvPicPr preferRelativeResize="0"/>
            <p:nvPr/>
          </p:nvPicPr>
          <p:blipFill rotWithShape="1">
            <a:blip r:embed="rId10">
              <a:alphaModFix/>
            </a:blip>
            <a:srcRect/>
            <a:stretch/>
          </p:blipFill>
          <p:spPr>
            <a:xfrm>
              <a:off x="601073" y="2727065"/>
              <a:ext cx="3354111" cy="1887408"/>
            </a:xfrm>
            <a:prstGeom prst="rect">
              <a:avLst/>
            </a:prstGeom>
            <a:noFill/>
            <a:ln>
              <a:noFill/>
            </a:ln>
          </p:spPr>
        </p:pic>
        <p:pic>
          <p:nvPicPr>
            <p:cNvPr id="643" name="Google Shape;643;p10" descr="カレンダー&#10;&#10;AI によって生成されたコンテンツは間違っている可能性があります。"/>
            <p:cNvPicPr preferRelativeResize="0"/>
            <p:nvPr/>
          </p:nvPicPr>
          <p:blipFill rotWithShape="1">
            <a:blip r:embed="rId11">
              <a:alphaModFix/>
            </a:blip>
            <a:srcRect/>
            <a:stretch/>
          </p:blipFill>
          <p:spPr>
            <a:xfrm>
              <a:off x="588291" y="5328565"/>
              <a:ext cx="3555132" cy="1518792"/>
            </a:xfrm>
            <a:prstGeom prst="rect">
              <a:avLst/>
            </a:prstGeom>
            <a:noFill/>
            <a:ln>
              <a:noFill/>
            </a:ln>
          </p:spPr>
        </p:pic>
        <p:sp>
          <p:nvSpPr>
            <p:cNvPr id="644" name="Google Shape;644;p10"/>
            <p:cNvSpPr txBox="1"/>
            <p:nvPr/>
          </p:nvSpPr>
          <p:spPr>
            <a:xfrm rot="5400000">
              <a:off x="2272366" y="6844497"/>
              <a:ext cx="271869" cy="4001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
        <p:nvSpPr>
          <p:cNvPr id="645" name="Google Shape;645;p10"/>
          <p:cNvSpPr txBox="1"/>
          <p:nvPr/>
        </p:nvSpPr>
        <p:spPr>
          <a:xfrm>
            <a:off x="364502" y="1095755"/>
            <a:ext cx="4407524" cy="43700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600" b="0" i="0" u="none" strike="noStrike" cap="none">
                <a:solidFill>
                  <a:schemeClr val="dk1"/>
                </a:solidFill>
                <a:latin typeface="Arial"/>
                <a:ea typeface="Arial"/>
                <a:cs typeface="Arial"/>
                <a:sym typeface="Arial"/>
              </a:rPr>
              <a:t>●ポスター</a:t>
            </a:r>
            <a:r>
              <a:rPr lang="ja-JP" sz="1600" b="1" i="0" u="none" strike="noStrike" cap="none">
                <a:solidFill>
                  <a:schemeClr val="dk1"/>
                </a:solidFill>
                <a:latin typeface="Arial"/>
                <a:ea typeface="Arial"/>
                <a:cs typeface="Arial"/>
                <a:sym typeface="Arial"/>
              </a:rPr>
              <a:t>アドの見え方（参考）</a:t>
            </a:r>
            <a:endParaRPr sz="1800" b="1" i="0" u="none" strike="noStrike" cap="none">
              <a:solidFill>
                <a:srgbClr val="000000"/>
              </a:solidFill>
              <a:latin typeface="Arial"/>
              <a:ea typeface="Arial"/>
              <a:cs typeface="Arial"/>
              <a:sym typeface="Arial"/>
            </a:endParaRPr>
          </a:p>
        </p:txBody>
      </p:sp>
      <p:sp>
        <p:nvSpPr>
          <p:cNvPr id="646" name="Google Shape;646;p10"/>
          <p:cNvSpPr txBox="1"/>
          <p:nvPr/>
        </p:nvSpPr>
        <p:spPr>
          <a:xfrm>
            <a:off x="833076" y="558680"/>
            <a:ext cx="661447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sng" strike="noStrike" cap="none">
                <a:solidFill>
                  <a:schemeClr val="accent1"/>
                </a:solidFill>
                <a:latin typeface="Arial"/>
                <a:ea typeface="Arial"/>
                <a:cs typeface="Arial"/>
                <a:sym typeface="Arial"/>
                <a:hlinkClick r:id="rId12">
                  <a:extLst>
                    <a:ext uri="{A12FA001-AC4F-418D-AE19-62706E023703}">
                      <ahyp:hlinkClr xmlns:ahyp="http://schemas.microsoft.com/office/drawing/2018/hyperlinkcolor" val="tx"/>
                    </a:ext>
                  </a:extLst>
                </a:hlinkClick>
              </a:rPr>
              <a:t>ポスターアド</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647" name="Google Shape;647;p10"/>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11"/>
          <p:cNvSpPr/>
          <p:nvPr/>
        </p:nvSpPr>
        <p:spPr>
          <a:xfrm>
            <a:off x="616857" y="2456095"/>
            <a:ext cx="4929109" cy="1560727"/>
          </a:xfrm>
          <a:prstGeom prst="roundRect">
            <a:avLst>
              <a:gd name="adj" fmla="val 16667"/>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p:txBody>
      </p:sp>
      <p:sp>
        <p:nvSpPr>
          <p:cNvPr id="654" name="Google Shape;654;p1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17</a:t>
            </a:fld>
            <a:endParaRPr sz="1000" b="0" i="0" u="none" strike="noStrike" cap="none">
              <a:solidFill>
                <a:srgbClr val="000000"/>
              </a:solidFill>
            </a:endParaRPr>
          </a:p>
        </p:txBody>
      </p:sp>
      <p:sp>
        <p:nvSpPr>
          <p:cNvPr id="655" name="Google Shape;655;p11"/>
          <p:cNvSpPr txBox="1"/>
          <p:nvPr/>
        </p:nvSpPr>
        <p:spPr>
          <a:xfrm>
            <a:off x="766611" y="1120218"/>
            <a:ext cx="4779355"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大きな画像で大きなインパクトを与えます。</a:t>
            </a:r>
            <a:endParaRPr sz="1200" b="0" i="0" u="none" strike="noStrike" cap="none">
              <a:solidFill>
                <a:srgbClr val="000000"/>
              </a:solidFill>
              <a:latin typeface="Arial"/>
              <a:ea typeface="Arial"/>
              <a:cs typeface="Arial"/>
              <a:sym typeface="Arial"/>
            </a:endParaRPr>
          </a:p>
        </p:txBody>
      </p:sp>
      <p:grpSp>
        <p:nvGrpSpPr>
          <p:cNvPr id="656" name="Google Shape;656;p11"/>
          <p:cNvGrpSpPr/>
          <p:nvPr/>
        </p:nvGrpSpPr>
        <p:grpSpPr>
          <a:xfrm>
            <a:off x="781870" y="1312443"/>
            <a:ext cx="3776318" cy="627824"/>
            <a:chOff x="790556" y="2249500"/>
            <a:chExt cx="3776318" cy="627824"/>
          </a:xfrm>
        </p:grpSpPr>
        <p:sp>
          <p:nvSpPr>
            <p:cNvPr id="657" name="Google Shape;657;p11"/>
            <p:cNvSpPr txBox="1"/>
            <p:nvPr/>
          </p:nvSpPr>
          <p:spPr>
            <a:xfrm>
              <a:off x="790556" y="2481960"/>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658" name="Google Shape;658;p11"/>
            <p:cNvSpPr txBox="1"/>
            <p:nvPr/>
          </p:nvSpPr>
          <p:spPr>
            <a:xfrm>
              <a:off x="3286392" y="2249500"/>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6.8 </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659" name="Google Shape;659;p11"/>
            <p:cNvSpPr txBox="1"/>
            <p:nvPr/>
          </p:nvSpPr>
          <p:spPr>
            <a:xfrm>
              <a:off x="2337873" y="2521109"/>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grpSp>
      <p:grpSp>
        <p:nvGrpSpPr>
          <p:cNvPr id="660" name="Google Shape;660;p11"/>
          <p:cNvGrpSpPr/>
          <p:nvPr/>
        </p:nvGrpSpPr>
        <p:grpSpPr>
          <a:xfrm>
            <a:off x="1716377" y="4355998"/>
            <a:ext cx="2636058" cy="1491867"/>
            <a:chOff x="964244" y="3062345"/>
            <a:chExt cx="4567893" cy="2569440"/>
          </a:xfrm>
        </p:grpSpPr>
        <p:pic>
          <p:nvPicPr>
            <p:cNvPr id="661" name="Google Shape;661;p11"/>
            <p:cNvPicPr preferRelativeResize="0"/>
            <p:nvPr/>
          </p:nvPicPr>
          <p:blipFill rotWithShape="1">
            <a:blip r:embed="rId3">
              <a:alphaModFix/>
            </a:blip>
            <a:srcRect/>
            <a:stretch/>
          </p:blipFill>
          <p:spPr>
            <a:xfrm>
              <a:off x="964244" y="3062345"/>
              <a:ext cx="4567893" cy="2569440"/>
            </a:xfrm>
            <a:prstGeom prst="rect">
              <a:avLst/>
            </a:prstGeom>
            <a:noFill/>
            <a:ln>
              <a:noFill/>
            </a:ln>
          </p:spPr>
        </p:pic>
        <p:sp>
          <p:nvSpPr>
            <p:cNvPr id="662" name="Google Shape;662;p11"/>
            <p:cNvSpPr/>
            <p:nvPr/>
          </p:nvSpPr>
          <p:spPr>
            <a:xfrm>
              <a:off x="1259868" y="3084948"/>
              <a:ext cx="1048656" cy="241576"/>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63" name="Google Shape;663;p11"/>
            <p:cNvSpPr txBox="1"/>
            <p:nvPr/>
          </p:nvSpPr>
          <p:spPr>
            <a:xfrm>
              <a:off x="1259868" y="3178434"/>
              <a:ext cx="710308" cy="3254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AD</a:t>
              </a:r>
              <a:endParaRPr sz="900" b="1" i="0" u="none" strike="noStrike" cap="none">
                <a:solidFill>
                  <a:schemeClr val="lt1"/>
                </a:solidFill>
                <a:latin typeface="Arial"/>
                <a:ea typeface="Arial"/>
                <a:cs typeface="Arial"/>
                <a:sym typeface="Arial"/>
              </a:endParaRPr>
            </a:p>
          </p:txBody>
        </p:sp>
      </p:grpSp>
      <p:grpSp>
        <p:nvGrpSpPr>
          <p:cNvPr id="664" name="Google Shape;664;p11"/>
          <p:cNvGrpSpPr/>
          <p:nvPr/>
        </p:nvGrpSpPr>
        <p:grpSpPr>
          <a:xfrm>
            <a:off x="1375320" y="6680932"/>
            <a:ext cx="3251460" cy="806565"/>
            <a:chOff x="4327037" y="3390801"/>
            <a:chExt cx="3251460" cy="806565"/>
          </a:xfrm>
        </p:grpSpPr>
        <p:grpSp>
          <p:nvGrpSpPr>
            <p:cNvPr id="665" name="Google Shape;665;p11"/>
            <p:cNvGrpSpPr/>
            <p:nvPr/>
          </p:nvGrpSpPr>
          <p:grpSpPr>
            <a:xfrm>
              <a:off x="4379783" y="3390801"/>
              <a:ext cx="3198714" cy="806565"/>
              <a:chOff x="2600134" y="4159441"/>
              <a:chExt cx="6385210" cy="806565"/>
            </a:xfrm>
          </p:grpSpPr>
          <p:sp>
            <p:nvSpPr>
              <p:cNvPr id="666" name="Google Shape;666;p11"/>
              <p:cNvSpPr/>
              <p:nvPr/>
            </p:nvSpPr>
            <p:spPr>
              <a:xfrm>
                <a:off x="2600134" y="4159441"/>
                <a:ext cx="2481663" cy="802921"/>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67" name="Google Shape;667;p11"/>
              <p:cNvSpPr/>
              <p:nvPr/>
            </p:nvSpPr>
            <p:spPr>
              <a:xfrm>
                <a:off x="6479127" y="4159442"/>
                <a:ext cx="2470501" cy="80656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68" name="Google Shape;668;p11"/>
              <p:cNvSpPr/>
              <p:nvPr/>
            </p:nvSpPr>
            <p:spPr>
              <a:xfrm>
                <a:off x="5234499" y="4414266"/>
                <a:ext cx="1020240"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sp>
            <p:nvSpPr>
              <p:cNvPr id="669" name="Google Shape;669;p11"/>
              <p:cNvSpPr txBox="1"/>
              <p:nvPr/>
            </p:nvSpPr>
            <p:spPr>
              <a:xfrm>
                <a:off x="6443412" y="4387363"/>
                <a:ext cx="2541932"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静止画広告</a:t>
                </a:r>
                <a:endParaRPr sz="1400" b="0" i="0" u="none" strike="noStrike" cap="none">
                  <a:solidFill>
                    <a:srgbClr val="000000"/>
                  </a:solidFill>
                  <a:latin typeface="Arial"/>
                  <a:ea typeface="Arial"/>
                  <a:cs typeface="Arial"/>
                  <a:sym typeface="Arial"/>
                </a:endParaRPr>
              </a:p>
            </p:txBody>
          </p:sp>
        </p:grpSp>
        <p:sp>
          <p:nvSpPr>
            <p:cNvPr id="670" name="Google Shape;670;p11"/>
            <p:cNvSpPr txBox="1"/>
            <p:nvPr/>
          </p:nvSpPr>
          <p:spPr>
            <a:xfrm>
              <a:off x="4327037" y="3436978"/>
              <a:ext cx="1370100" cy="55241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動画広告</a:t>
              </a:r>
              <a:endParaRPr sz="1400" b="1" i="0" u="none" strike="noStrike" cap="none">
                <a:solidFill>
                  <a:srgbClr val="FFFFFF"/>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ja-JP" sz="900" b="1" i="0" u="none" strike="noStrike" cap="none">
                  <a:solidFill>
                    <a:srgbClr val="FFFFFF"/>
                  </a:solidFill>
                  <a:latin typeface="Arial"/>
                  <a:ea typeface="Arial"/>
                  <a:cs typeface="Arial"/>
                  <a:sym typeface="Arial"/>
                </a:rPr>
                <a:t>15秒～最大2分</a:t>
              </a:r>
              <a:endParaRPr sz="900" b="0" i="0" u="none" strike="noStrike" cap="none">
                <a:solidFill>
                  <a:srgbClr val="000000"/>
                </a:solidFill>
                <a:latin typeface="Arial"/>
                <a:ea typeface="Arial"/>
                <a:cs typeface="Arial"/>
                <a:sym typeface="Arial"/>
              </a:endParaRPr>
            </a:p>
          </p:txBody>
        </p:sp>
        <p:sp>
          <p:nvSpPr>
            <p:cNvPr id="671" name="Google Shape;671;p11"/>
            <p:cNvSpPr txBox="1"/>
            <p:nvPr/>
          </p:nvSpPr>
          <p:spPr>
            <a:xfrm>
              <a:off x="4339924" y="3954110"/>
              <a:ext cx="1344463" cy="212325"/>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600" b="0" i="0" u="none" strike="noStrike" cap="none">
                  <a:solidFill>
                    <a:schemeClr val="lt1"/>
                  </a:solidFill>
                  <a:latin typeface="Arial"/>
                  <a:ea typeface="Arial"/>
                  <a:cs typeface="Arial"/>
                  <a:sym typeface="Arial"/>
                </a:rPr>
                <a:t>※上記以外の尺は応相談</a:t>
              </a:r>
              <a:endParaRPr sz="600" b="0" i="0" u="none" strike="noStrike" cap="none">
                <a:solidFill>
                  <a:schemeClr val="lt1"/>
                </a:solidFill>
                <a:latin typeface="Arial"/>
                <a:ea typeface="Arial"/>
                <a:cs typeface="Arial"/>
                <a:sym typeface="Arial"/>
              </a:endParaRPr>
            </a:p>
          </p:txBody>
        </p:sp>
      </p:grpSp>
      <p:grpSp>
        <p:nvGrpSpPr>
          <p:cNvPr id="672" name="Google Shape;672;p11"/>
          <p:cNvGrpSpPr/>
          <p:nvPr/>
        </p:nvGrpSpPr>
        <p:grpSpPr>
          <a:xfrm>
            <a:off x="700212" y="2471117"/>
            <a:ext cx="4779300" cy="1535522"/>
            <a:chOff x="728911" y="1742644"/>
            <a:chExt cx="4779300" cy="1668300"/>
          </a:xfrm>
        </p:grpSpPr>
        <p:grpSp>
          <p:nvGrpSpPr>
            <p:cNvPr id="673" name="Google Shape;673;p11"/>
            <p:cNvGrpSpPr/>
            <p:nvPr/>
          </p:nvGrpSpPr>
          <p:grpSpPr>
            <a:xfrm>
              <a:off x="1379898" y="1871956"/>
              <a:ext cx="3389007" cy="1383768"/>
              <a:chOff x="2122421" y="2044071"/>
              <a:chExt cx="3389007" cy="1383768"/>
            </a:xfrm>
          </p:grpSpPr>
          <p:sp>
            <p:nvSpPr>
              <p:cNvPr id="674" name="Google Shape;674;p11"/>
              <p:cNvSpPr/>
              <p:nvPr/>
            </p:nvSpPr>
            <p:spPr>
              <a:xfrm>
                <a:off x="2122421" y="2058471"/>
                <a:ext cx="1603873"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350" b="1" i="0" u="none" strike="noStrike" cap="none">
                    <a:solidFill>
                      <a:schemeClr val="dk1"/>
                    </a:solidFill>
                    <a:latin typeface="Arial"/>
                    <a:ea typeface="Arial"/>
                    <a:cs typeface="Arial"/>
                    <a:sym typeface="Arial"/>
                  </a:rPr>
                  <a:t>メインメニュー</a:t>
                </a:r>
                <a:r>
                  <a:rPr lang="ja-JP" sz="1400" b="0" i="0" u="none" strike="noStrike" cap="none">
                    <a:solidFill>
                      <a:schemeClr val="dk1"/>
                    </a:solidFill>
                    <a:latin typeface="Arial"/>
                    <a:ea typeface="Arial"/>
                    <a:cs typeface="Arial"/>
                    <a:sym typeface="Arial"/>
                  </a:rPr>
                  <a:t>画面</a:t>
                </a:r>
                <a:endParaRPr sz="1400" b="0" i="0" u="none" strike="noStrike" cap="none">
                  <a:solidFill>
                    <a:srgbClr val="000000"/>
                  </a:solidFill>
                  <a:latin typeface="Arial"/>
                  <a:ea typeface="Arial"/>
                  <a:cs typeface="Arial"/>
                  <a:sym typeface="Arial"/>
                </a:endParaRPr>
              </a:p>
            </p:txBody>
          </p:sp>
          <p:sp>
            <p:nvSpPr>
              <p:cNvPr id="675" name="Google Shape;675;p11"/>
              <p:cNvSpPr/>
              <p:nvPr/>
            </p:nvSpPr>
            <p:spPr>
              <a:xfrm>
                <a:off x="3897265" y="2044071"/>
                <a:ext cx="1614163"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映画＆TV番組</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カテゴリ画面</a:t>
                </a:r>
                <a:endParaRPr sz="1400" b="0" i="0" u="none" strike="noStrike" cap="none">
                  <a:solidFill>
                    <a:srgbClr val="000000"/>
                  </a:solidFill>
                  <a:latin typeface="Arial"/>
                  <a:ea typeface="Arial"/>
                  <a:cs typeface="Arial"/>
                  <a:sym typeface="Arial"/>
                </a:endParaRPr>
              </a:p>
            </p:txBody>
          </p:sp>
          <p:sp>
            <p:nvSpPr>
              <p:cNvPr id="676" name="Google Shape;676;p11"/>
              <p:cNvSpPr/>
              <p:nvPr/>
            </p:nvSpPr>
            <p:spPr>
              <a:xfrm>
                <a:off x="3932796" y="2828832"/>
                <a:ext cx="1578632"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ebooks &amp; News</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カテゴリ画面</a:t>
                </a:r>
                <a:endParaRPr sz="1400" b="0" i="0" u="none" strike="noStrike" cap="none">
                  <a:solidFill>
                    <a:srgbClr val="000000"/>
                  </a:solidFill>
                  <a:latin typeface="Arial"/>
                  <a:ea typeface="Arial"/>
                  <a:cs typeface="Arial"/>
                  <a:sym typeface="Arial"/>
                </a:endParaRPr>
              </a:p>
            </p:txBody>
          </p:sp>
          <p:sp>
            <p:nvSpPr>
              <p:cNvPr id="677" name="Google Shape;677;p11"/>
              <p:cNvSpPr/>
              <p:nvPr/>
            </p:nvSpPr>
            <p:spPr>
              <a:xfrm>
                <a:off x="2146542" y="2825430"/>
                <a:ext cx="1603873"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オーディオ</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カテゴリ画面</a:t>
                </a:r>
                <a:endParaRPr sz="1400" b="0" i="0" u="none" strike="noStrike" cap="none">
                  <a:solidFill>
                    <a:srgbClr val="000000"/>
                  </a:solidFill>
                  <a:latin typeface="Arial"/>
                  <a:ea typeface="Arial"/>
                  <a:cs typeface="Arial"/>
                  <a:sym typeface="Arial"/>
                </a:endParaRPr>
              </a:p>
            </p:txBody>
          </p:sp>
        </p:grpSp>
        <p:sp>
          <p:nvSpPr>
            <p:cNvPr id="678" name="Google Shape;678;p11"/>
            <p:cNvSpPr/>
            <p:nvPr/>
          </p:nvSpPr>
          <p:spPr>
            <a:xfrm>
              <a:off x="728911" y="1742644"/>
              <a:ext cx="4779300" cy="1668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79" name="Google Shape;679;p11"/>
          <p:cNvSpPr txBox="1"/>
          <p:nvPr/>
        </p:nvSpPr>
        <p:spPr>
          <a:xfrm>
            <a:off x="715330" y="4016822"/>
            <a:ext cx="4729047" cy="30388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上記各画面の下部（スクロール後）に、以下の特大ADが表示されます。</a:t>
            </a:r>
            <a:endParaRPr sz="1100" b="0" i="0" u="none" strike="noStrike" cap="none">
              <a:solidFill>
                <a:schemeClr val="dk1"/>
              </a:solidFill>
              <a:latin typeface="Arial"/>
              <a:ea typeface="Arial"/>
              <a:cs typeface="Arial"/>
              <a:sym typeface="Arial"/>
            </a:endParaRPr>
          </a:p>
        </p:txBody>
      </p:sp>
      <p:graphicFrame>
        <p:nvGraphicFramePr>
          <p:cNvPr id="680" name="Google Shape;680;p11"/>
          <p:cNvGraphicFramePr/>
          <p:nvPr/>
        </p:nvGraphicFramePr>
        <p:xfrm>
          <a:off x="5794962" y="1098507"/>
          <a:ext cx="3000000" cy="3000000"/>
        </p:xfrm>
        <a:graphic>
          <a:graphicData uri="http://schemas.openxmlformats.org/drawingml/2006/table">
            <a:tbl>
              <a:tblPr>
                <a:noFill/>
                <a:tableStyleId>{9F864265-01E8-450C-AFAD-191B07B7B0A7}</a:tableStyleId>
              </a:tblPr>
              <a:tblGrid>
                <a:gridCol w="999125">
                  <a:extLst>
                    <a:ext uri="{9D8B030D-6E8A-4147-A177-3AD203B41FA5}">
                      <a16:colId xmlns:a16="http://schemas.microsoft.com/office/drawing/2014/main" val="20000"/>
                    </a:ext>
                  </a:extLst>
                </a:gridCol>
                <a:gridCol w="3780225">
                  <a:extLst>
                    <a:ext uri="{9D8B030D-6E8A-4147-A177-3AD203B41FA5}">
                      <a16:colId xmlns:a16="http://schemas.microsoft.com/office/drawing/2014/main" val="20001"/>
                    </a:ext>
                  </a:extLst>
                </a:gridCol>
              </a:tblGrid>
              <a:tr h="5574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国際線個人用モニター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335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約</a:t>
                      </a:r>
                      <a:r>
                        <a:rPr lang="ja-JP" sz="1000" b="0" i="0" u="none" strike="noStrike" cap="none">
                          <a:solidFill>
                            <a:schemeClr val="dk1"/>
                          </a:solidFill>
                          <a:latin typeface="Arial"/>
                          <a:ea typeface="Arial"/>
                          <a:cs typeface="Arial"/>
                          <a:sym typeface="Arial"/>
                        </a:rPr>
                        <a:t> 340便</a:t>
                      </a:r>
                      <a:r>
                        <a:rPr lang="ja-JP" sz="1000" u="none" strike="noStrike" cap="none" baseline="30000">
                          <a:latin typeface="Arial"/>
                          <a:ea typeface="Arial"/>
                          <a:cs typeface="Arial"/>
                          <a:sym typeface="Arial"/>
                        </a:rPr>
                        <a:t>※1</a:t>
                      </a:r>
                      <a:r>
                        <a:rPr lang="ja-JP" sz="1000" b="0" i="0" u="none" strike="noStrike" cap="none">
                          <a:solidFill>
                            <a:srgbClr val="000000"/>
                          </a:solidFill>
                          <a:latin typeface="Arial"/>
                          <a:ea typeface="Arial"/>
                          <a:cs typeface="Arial"/>
                          <a:sym typeface="Arial"/>
                        </a:rPr>
                        <a:t> / 国際線全体 約3,800便</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a:t>
                      </a:r>
                      <a:r>
                        <a:rPr lang="ja-JP" sz="800" u="none" strike="noStrike" cap="none"/>
                        <a:t>上記ほか</a:t>
                      </a:r>
                      <a:r>
                        <a:rPr lang="ja-JP" sz="800" u="none" strike="noStrike" cap="none">
                          <a:latin typeface="Arial"/>
                          <a:ea typeface="Arial"/>
                          <a:cs typeface="Arial"/>
                          <a:sym typeface="Arial"/>
                        </a:rPr>
                        <a:t>、チャーターを含む臨時便でも</a:t>
                      </a:r>
                      <a:r>
                        <a:rPr lang="ja-JP" sz="800" u="none" strike="noStrike" cap="none"/>
                        <a:t>掲出</a:t>
                      </a:r>
                      <a:r>
                        <a:rPr lang="ja-JP" sz="800" u="none" strike="noStrike" cap="none">
                          <a:latin typeface="Arial"/>
                          <a:ea typeface="Arial"/>
                          <a:cs typeface="Arial"/>
                          <a:sym typeface="Arial"/>
                        </a:rPr>
                        <a:t>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24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羽田＝ロサンゼルス・ニューヨーク・ダラス・</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ロンドン ・パリ（25年7月時点）</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8167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掲出箇所</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仕様</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メインメニュー、映画＆TV番組・オーディオ・ebooks &amp; News</a:t>
                      </a:r>
                      <a:endParaRPr sz="900" u="none" strike="noStrike" cap="none"/>
                    </a:p>
                    <a:p>
                      <a:pPr marL="0" marR="0" lvl="0" indent="0" algn="l" rtl="0">
                        <a:lnSpc>
                          <a:spcPct val="130000"/>
                        </a:lnSpc>
                        <a:spcBef>
                          <a:spcPts val="0"/>
                        </a:spcBef>
                        <a:spcAft>
                          <a:spcPts val="0"/>
                        </a:spcAft>
                        <a:buClr>
                          <a:srgbClr val="000000"/>
                        </a:buClr>
                        <a:buSzPts val="1200"/>
                        <a:buFont typeface="Arial"/>
                        <a:buNone/>
                      </a:pPr>
                      <a:r>
                        <a:rPr lang="ja-JP" sz="900" u="none" strike="noStrike" cap="none">
                          <a:latin typeface="Arial"/>
                          <a:ea typeface="Arial"/>
                          <a:cs typeface="Arial"/>
                          <a:sym typeface="Arial"/>
                        </a:rPr>
                        <a:t>　のカテゴリ画面の下部に表示します（合計4か所）。</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アド画像は1種類のみ。</a:t>
                      </a:r>
                      <a:r>
                        <a:rPr lang="ja-JP" sz="900" u="none" strike="noStrike" cap="none"/>
                        <a:t>全箇所</a:t>
                      </a:r>
                      <a:r>
                        <a:rPr lang="ja-JP" sz="900" u="none" strike="noStrike" cap="none">
                          <a:latin typeface="Arial"/>
                          <a:ea typeface="Arial"/>
                          <a:cs typeface="Arial"/>
                          <a:sym typeface="Arial"/>
                        </a:rPr>
                        <a:t>に同じ画像が表示されます。</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900" u="none" strike="noStrike" cap="none"/>
                        <a:t>・</a:t>
                      </a:r>
                      <a:r>
                        <a:rPr lang="ja-JP" sz="900" u="none" strike="noStrike" cap="none">
                          <a:latin typeface="Arial"/>
                          <a:ea typeface="Arial"/>
                          <a:cs typeface="Arial"/>
                          <a:sym typeface="Arial"/>
                        </a:rPr>
                        <a:t>タップ後、動画広告 or 1枚の静止画広告を表示します。</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　※</a:t>
                      </a:r>
                      <a:r>
                        <a:rPr lang="ja-JP" sz="800" u="none" strike="noStrike" cap="none"/>
                        <a:t>掲出</a:t>
                      </a:r>
                      <a:r>
                        <a:rPr lang="ja-JP" sz="800" u="none" strike="noStrike" cap="none">
                          <a:latin typeface="Arial"/>
                          <a:ea typeface="Arial"/>
                          <a:cs typeface="Arial"/>
                          <a:sym typeface="Arial"/>
                        </a:rPr>
                        <a:t>月により掲出箇所数は変動する場合があります。</a:t>
                      </a:r>
                      <a:endParaRPr sz="8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6738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開始日および終了日が前後する場合</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703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500,000円/月</a:t>
                      </a:r>
                      <a:r>
                        <a:rPr lang="ja-JP" sz="1000" b="0" i="0" u="none" strike="noStrike" cap="none">
                          <a:solidFill>
                            <a:schemeClr val="dk1"/>
                          </a:solidFill>
                          <a:latin typeface="Arial"/>
                          <a:ea typeface="Arial"/>
                          <a:cs typeface="Arial"/>
                          <a:sym typeface="Arial"/>
                        </a:rPr>
                        <a:t>（税抜）</a:t>
                      </a:r>
                      <a:r>
                        <a:rPr lang="ja-JP" sz="1000" u="none" strike="noStrike" cap="none">
                          <a:solidFill>
                            <a:schemeClr val="dk1"/>
                          </a:solidFill>
                        </a:rPr>
                        <a:t>※1社限定</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3703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rPr>
                        <a:t>掲出</a:t>
                      </a:r>
                      <a:r>
                        <a:rPr lang="ja-JP" sz="1000" b="0" i="0" u="none" strike="noStrike" cap="none">
                          <a:solidFill>
                            <a:schemeClr val="dk1"/>
                          </a:solidFill>
                          <a:latin typeface="Arial"/>
                          <a:ea typeface="Arial"/>
                          <a:cs typeface="Arial"/>
                          <a:sym typeface="Arial"/>
                        </a:rPr>
                        <a:t>分</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241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納品日</a:t>
                      </a:r>
                      <a:endParaRPr sz="1000" b="1"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t>掲出</a:t>
                      </a:r>
                      <a:r>
                        <a:rPr lang="ja-JP" sz="1000" b="0" i="0" u="none" strike="noStrike" cap="none">
                          <a:solidFill>
                            <a:srgbClr val="000000"/>
                          </a:solidFill>
                          <a:latin typeface="Arial"/>
                          <a:ea typeface="Arial"/>
                          <a:cs typeface="Arial"/>
                          <a:sym typeface="Arial"/>
                        </a:rPr>
                        <a:t>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8588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各アド画像の左上に「AD 」とテキストが入ります。</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アド画像タップ後に表示される動画または静止画については、</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　</a:t>
                      </a:r>
                      <a:r>
                        <a:rPr lang="ja-JP" sz="900" u="none" strike="noStrike" cap="none" dirty="0">
                          <a:latin typeface="Arial"/>
                          <a:ea typeface="Arial"/>
                          <a:cs typeface="Arial"/>
                          <a:sym typeface="Arial"/>
                        </a:rPr>
                        <a:t>表示直後から「✕」ボタンが表示されます。</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t>・</a:t>
                      </a:r>
                      <a:r>
                        <a:rPr lang="ja-JP" sz="900" u="none" strike="noStrike" cap="none" dirty="0">
                          <a:latin typeface="Arial"/>
                          <a:ea typeface="Arial"/>
                          <a:cs typeface="Arial"/>
                          <a:sym typeface="Arial"/>
                        </a:rPr>
                        <a:t>個人モニター上での外部遷移はできません。</a:t>
                      </a:r>
                      <a:endParaRPr sz="14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sp>
        <p:nvSpPr>
          <p:cNvPr id="681" name="Google Shape;681;p11"/>
          <p:cNvSpPr txBox="1"/>
          <p:nvPr/>
        </p:nvSpPr>
        <p:spPr>
          <a:xfrm>
            <a:off x="5743417" y="6877171"/>
            <a:ext cx="4948396" cy="727082"/>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※1：26年3月,4月実績平均（JAL保有データ）</a:t>
            </a:r>
            <a:endParaRPr sz="650" b="0" i="0" u="none" strike="noStrike" cap="none">
              <a:solidFill>
                <a:srgbClr val="FF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※2：JAL保有データ（参考値。回数保障ではありません）</a:t>
            </a:r>
            <a:r>
              <a:rPr lang="ja-JP" sz="700" b="0" i="0" u="none" strike="noStrike" cap="none">
                <a:solidFill>
                  <a:schemeClr val="dk1"/>
                </a:solidFill>
                <a:latin typeface="Arial"/>
                <a:ea typeface="Arial"/>
                <a:cs typeface="Arial"/>
                <a:sym typeface="Arial"/>
              </a:rPr>
              <a:t>※3：JALグループマンスリーレポート25年4月～26年3月平均</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650" b="0" i="0" u="none" strike="noStrike" cap="none">
                <a:solidFill>
                  <a:schemeClr val="dk1"/>
                </a:solidFill>
                <a:latin typeface="Arial"/>
                <a:ea typeface="Arial"/>
                <a:cs typeface="Arial"/>
                <a:sym typeface="Arial"/>
              </a:rPr>
              <a:t>※バナータップ後の素材を動画とする場合、動画再生開始直後の数秒間、シークバーがCMに重なる</a:t>
            </a:r>
            <a:endParaRPr sz="65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650" b="0" i="0" u="none" strike="noStrike" cap="none">
                <a:solidFill>
                  <a:schemeClr val="dk1"/>
                </a:solidFill>
                <a:latin typeface="Arial"/>
                <a:ea typeface="Arial"/>
                <a:cs typeface="Arial"/>
                <a:sym typeface="Arial"/>
              </a:rPr>
              <a:t>　ように表示され、その間は映像の輝度が下がります。</a:t>
            </a:r>
            <a:endParaRPr sz="65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650" b="0" i="0" u="none" strike="noStrike" cap="none">
                <a:solidFill>
                  <a:schemeClr val="dk1"/>
                </a:solidFill>
                <a:latin typeface="Arial"/>
                <a:ea typeface="Arial"/>
                <a:cs typeface="Arial"/>
                <a:sym typeface="Arial"/>
              </a:rPr>
              <a:t>※機内アナウンス時には再生が一時中止等される場合があります。</a:t>
            </a:r>
            <a:endParaRPr sz="650" b="0" i="0" u="none" strike="noStrike" cap="none">
              <a:solidFill>
                <a:schemeClr val="dk1"/>
              </a:solidFill>
              <a:latin typeface="Arial"/>
              <a:ea typeface="Arial"/>
              <a:cs typeface="Arial"/>
              <a:sym typeface="Arial"/>
            </a:endParaRPr>
          </a:p>
        </p:txBody>
      </p:sp>
      <p:grpSp>
        <p:nvGrpSpPr>
          <p:cNvPr id="682" name="Google Shape;682;p11"/>
          <p:cNvGrpSpPr/>
          <p:nvPr/>
        </p:nvGrpSpPr>
        <p:grpSpPr>
          <a:xfrm>
            <a:off x="446646" y="2063595"/>
            <a:ext cx="5266414" cy="380235"/>
            <a:chOff x="411340" y="2223018"/>
            <a:chExt cx="5266414" cy="380235"/>
          </a:xfrm>
        </p:grpSpPr>
        <p:sp>
          <p:nvSpPr>
            <p:cNvPr id="683" name="Google Shape;683;p11"/>
            <p:cNvSpPr txBox="1"/>
            <p:nvPr/>
          </p:nvSpPr>
          <p:spPr>
            <a:xfrm>
              <a:off x="1939154" y="2387853"/>
              <a:ext cx="37386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※以下の画面はイメージです</a:t>
              </a:r>
              <a:endParaRPr sz="800" b="0" i="0" u="none" strike="noStrike" cap="none">
                <a:solidFill>
                  <a:srgbClr val="000000"/>
                </a:solidFill>
                <a:latin typeface="Arial"/>
                <a:ea typeface="Arial"/>
                <a:cs typeface="Arial"/>
                <a:sym typeface="Arial"/>
              </a:endParaRPr>
            </a:p>
          </p:txBody>
        </p:sp>
        <p:grpSp>
          <p:nvGrpSpPr>
            <p:cNvPr id="684" name="Google Shape;684;p11"/>
            <p:cNvGrpSpPr/>
            <p:nvPr/>
          </p:nvGrpSpPr>
          <p:grpSpPr>
            <a:xfrm>
              <a:off x="411340" y="2223018"/>
              <a:ext cx="5156295" cy="313913"/>
              <a:chOff x="434568" y="5145443"/>
              <a:chExt cx="5285779" cy="326871"/>
            </a:xfrm>
          </p:grpSpPr>
          <p:pic>
            <p:nvPicPr>
              <p:cNvPr id="685" name="Google Shape;685;p11"/>
              <p:cNvPicPr preferRelativeResize="0"/>
              <p:nvPr/>
            </p:nvPicPr>
            <p:blipFill rotWithShape="1">
              <a:blip r:embed="rId4">
                <a:alphaModFix/>
              </a:blip>
              <a:srcRect/>
              <a:stretch/>
            </p:blipFill>
            <p:spPr>
              <a:xfrm rot="-1800000">
                <a:off x="478360" y="5189235"/>
                <a:ext cx="239286" cy="239286"/>
              </a:xfrm>
              <a:prstGeom prst="rect">
                <a:avLst/>
              </a:prstGeom>
              <a:noFill/>
              <a:ln>
                <a:noFill/>
              </a:ln>
            </p:spPr>
          </p:pic>
          <p:cxnSp>
            <p:nvCxnSpPr>
              <p:cNvPr id="686" name="Google Shape;686;p11"/>
              <p:cNvCxnSpPr/>
              <p:nvPr/>
            </p:nvCxnSpPr>
            <p:spPr>
              <a:xfrm>
                <a:off x="746855" y="5349167"/>
                <a:ext cx="4973492" cy="0"/>
              </a:xfrm>
              <a:prstGeom prst="straightConnector1">
                <a:avLst/>
              </a:prstGeom>
              <a:noFill/>
              <a:ln w="9525" cap="flat" cmpd="sng">
                <a:solidFill>
                  <a:schemeClr val="dk1"/>
                </a:solidFill>
                <a:prstDash val="solid"/>
                <a:miter lim="8000"/>
                <a:headEnd type="none" w="sm" len="sm"/>
                <a:tailEnd type="none" w="sm" len="sm"/>
              </a:ln>
            </p:spPr>
          </p:cxnSp>
        </p:grpSp>
      </p:grpSp>
      <p:sp>
        <p:nvSpPr>
          <p:cNvPr id="687" name="Google Shape;687;p11"/>
          <p:cNvSpPr/>
          <p:nvPr/>
        </p:nvSpPr>
        <p:spPr>
          <a:xfrm>
            <a:off x="1926249" y="5931775"/>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88" name="Google Shape;688;p11"/>
          <p:cNvSpPr txBox="1"/>
          <p:nvPr/>
        </p:nvSpPr>
        <p:spPr>
          <a:xfrm>
            <a:off x="2206273" y="6060176"/>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ADをタップ</a:t>
            </a:r>
            <a:endParaRPr sz="1400" b="0" i="0" u="none" strike="noStrike" cap="none">
              <a:solidFill>
                <a:srgbClr val="000000"/>
              </a:solidFill>
              <a:latin typeface="Arial"/>
              <a:ea typeface="Arial"/>
              <a:cs typeface="Arial"/>
              <a:sym typeface="Arial"/>
            </a:endParaRPr>
          </a:p>
        </p:txBody>
      </p:sp>
      <p:pic>
        <p:nvPicPr>
          <p:cNvPr id="689" name="Google Shape;689;p11" descr="ダブルタップ ジェスチャ 単色塗りつぶし"/>
          <p:cNvPicPr preferRelativeResize="0"/>
          <p:nvPr/>
        </p:nvPicPr>
        <p:blipFill rotWithShape="1">
          <a:blip r:embed="rId5">
            <a:alphaModFix/>
          </a:blip>
          <a:srcRect/>
          <a:stretch/>
        </p:blipFill>
        <p:spPr>
          <a:xfrm>
            <a:off x="3473938" y="6025435"/>
            <a:ext cx="322375" cy="322375"/>
          </a:xfrm>
          <a:prstGeom prst="rect">
            <a:avLst/>
          </a:prstGeom>
          <a:noFill/>
          <a:ln>
            <a:noFill/>
          </a:ln>
        </p:spPr>
      </p:pic>
      <p:sp>
        <p:nvSpPr>
          <p:cNvPr id="690" name="Google Shape;690;p11"/>
          <p:cNvSpPr/>
          <p:nvPr/>
        </p:nvSpPr>
        <p:spPr>
          <a:xfrm rot="10800000">
            <a:off x="2880942" y="6522374"/>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91" name="Google Shape;691;p11"/>
          <p:cNvSpPr txBox="1"/>
          <p:nvPr/>
        </p:nvSpPr>
        <p:spPr>
          <a:xfrm>
            <a:off x="833076" y="558680"/>
            <a:ext cx="691526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ワイドスクリーンアド</a:t>
            </a:r>
            <a:r>
              <a:rPr lang="ja-JP" sz="1600" b="1" i="0" u="none" strike="noStrike" cap="none">
                <a:solidFill>
                  <a:srgbClr val="000000"/>
                </a:solidFill>
                <a:latin typeface="Arial"/>
                <a:ea typeface="Arial"/>
                <a:cs typeface="Arial"/>
                <a:sym typeface="Arial"/>
              </a:rPr>
              <a:t>（Airbus A350-1000型機） </a:t>
            </a:r>
            <a:endParaRPr sz="2000" b="1" i="0" u="none" strike="noStrike" cap="none">
              <a:solidFill>
                <a:srgbClr val="000000"/>
              </a:solidFill>
              <a:latin typeface="Arial"/>
              <a:ea typeface="Arial"/>
              <a:cs typeface="Arial"/>
              <a:sym typeface="Arial"/>
            </a:endParaRPr>
          </a:p>
        </p:txBody>
      </p:sp>
      <p:cxnSp>
        <p:nvCxnSpPr>
          <p:cNvPr id="692" name="Google Shape;692;p11"/>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693" name="Google Shape;693;p11"/>
          <p:cNvSpPr txBox="1"/>
          <p:nvPr/>
        </p:nvSpPr>
        <p:spPr>
          <a:xfrm>
            <a:off x="779770" y="1845064"/>
            <a:ext cx="16163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694" name="Google Shape;694;p11"/>
          <p:cNvSpPr txBox="1"/>
          <p:nvPr/>
        </p:nvSpPr>
        <p:spPr>
          <a:xfrm>
            <a:off x="2347896" y="1861672"/>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国際線新型機 約</a:t>
            </a:r>
            <a:endParaRPr sz="1000" b="0" i="0" u="none" strike="noStrike" cap="none" baseline="30000">
              <a:solidFill>
                <a:srgbClr val="000000"/>
              </a:solidFill>
              <a:latin typeface="Arial"/>
              <a:ea typeface="Arial"/>
              <a:cs typeface="Arial"/>
              <a:sym typeface="Arial"/>
            </a:endParaRPr>
          </a:p>
        </p:txBody>
      </p:sp>
      <p:sp>
        <p:nvSpPr>
          <p:cNvPr id="695" name="Google Shape;695;p11"/>
          <p:cNvSpPr txBox="1"/>
          <p:nvPr/>
        </p:nvSpPr>
        <p:spPr>
          <a:xfrm>
            <a:off x="3270180" y="1642948"/>
            <a:ext cx="1339279"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5 </a:t>
            </a:r>
            <a:r>
              <a:rPr lang="ja-JP" sz="1200" b="0" i="0" u="none" strike="noStrike" cap="none">
                <a:solidFill>
                  <a:schemeClr val="dk1"/>
                </a:solidFill>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sp>
        <p:nvSpPr>
          <p:cNvPr id="696" name="Google Shape;696;p11"/>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cxnSp>
        <p:nvCxnSpPr>
          <p:cNvPr id="702" name="Google Shape;702;p18"/>
          <p:cNvCxnSpPr>
            <a:stCxn id="703" idx="3"/>
            <a:endCxn id="704" idx="3"/>
          </p:cNvCxnSpPr>
          <p:nvPr/>
        </p:nvCxnSpPr>
        <p:spPr>
          <a:xfrm rot="10800000">
            <a:off x="1514682" y="5766381"/>
            <a:ext cx="3152400" cy="0"/>
          </a:xfrm>
          <a:prstGeom prst="straightConnector1">
            <a:avLst/>
          </a:prstGeom>
          <a:noFill/>
          <a:ln w="9525" cap="flat" cmpd="sng">
            <a:solidFill>
              <a:schemeClr val="dk1"/>
            </a:solidFill>
            <a:prstDash val="solid"/>
            <a:miter lim="8000"/>
            <a:headEnd type="none" w="sm" len="sm"/>
            <a:tailEnd type="none" w="sm" len="sm"/>
          </a:ln>
        </p:spPr>
      </p:cxnSp>
      <p:pic>
        <p:nvPicPr>
          <p:cNvPr id="703" name="Google Shape;703;p18"/>
          <p:cNvPicPr preferRelativeResize="0"/>
          <p:nvPr/>
        </p:nvPicPr>
        <p:blipFill rotWithShape="1">
          <a:blip r:embed="rId3">
            <a:alphaModFix/>
          </a:blip>
          <a:srcRect/>
          <a:stretch/>
        </p:blipFill>
        <p:spPr>
          <a:xfrm>
            <a:off x="3947084" y="5550381"/>
            <a:ext cx="719998" cy="431999"/>
          </a:xfrm>
          <a:prstGeom prst="rect">
            <a:avLst/>
          </a:prstGeom>
          <a:noFill/>
          <a:ln>
            <a:noFill/>
          </a:ln>
        </p:spPr>
      </p:pic>
      <p:pic>
        <p:nvPicPr>
          <p:cNvPr id="705" name="Google Shape;705;p18"/>
          <p:cNvPicPr preferRelativeResize="0"/>
          <p:nvPr/>
        </p:nvPicPr>
        <p:blipFill rotWithShape="1">
          <a:blip r:embed="rId4">
            <a:alphaModFix/>
          </a:blip>
          <a:srcRect/>
          <a:stretch/>
        </p:blipFill>
        <p:spPr>
          <a:xfrm>
            <a:off x="3158957" y="5550381"/>
            <a:ext cx="719998" cy="431999"/>
          </a:xfrm>
          <a:prstGeom prst="rect">
            <a:avLst/>
          </a:prstGeom>
          <a:noFill/>
          <a:ln>
            <a:noFill/>
          </a:ln>
        </p:spPr>
      </p:pic>
      <p:pic>
        <p:nvPicPr>
          <p:cNvPr id="706" name="Google Shape;706;p18"/>
          <p:cNvPicPr preferRelativeResize="0"/>
          <p:nvPr/>
        </p:nvPicPr>
        <p:blipFill rotWithShape="1">
          <a:blip r:embed="rId5">
            <a:alphaModFix/>
          </a:blip>
          <a:srcRect/>
          <a:stretch/>
        </p:blipFill>
        <p:spPr>
          <a:xfrm>
            <a:off x="1582701" y="5550381"/>
            <a:ext cx="720001" cy="432000"/>
          </a:xfrm>
          <a:prstGeom prst="rect">
            <a:avLst/>
          </a:prstGeom>
          <a:noFill/>
          <a:ln>
            <a:noFill/>
          </a:ln>
        </p:spPr>
      </p:pic>
      <p:graphicFrame>
        <p:nvGraphicFramePr>
          <p:cNvPr id="707" name="Google Shape;707;p18"/>
          <p:cNvGraphicFramePr/>
          <p:nvPr/>
        </p:nvGraphicFramePr>
        <p:xfrm>
          <a:off x="5129026" y="1183673"/>
          <a:ext cx="3000000" cy="3000000"/>
        </p:xfrm>
        <a:graphic>
          <a:graphicData uri="http://schemas.openxmlformats.org/drawingml/2006/table">
            <a:tbl>
              <a:tblPr firstCol="1" bandRow="1">
                <a:noFill/>
                <a:tableStyleId>{F831CE32-CC2C-42E0-AB3D-7EEEFE07A6D1}</a:tableStyleId>
              </a:tblPr>
              <a:tblGrid>
                <a:gridCol w="1029675">
                  <a:extLst>
                    <a:ext uri="{9D8B030D-6E8A-4147-A177-3AD203B41FA5}">
                      <a16:colId xmlns:a16="http://schemas.microsoft.com/office/drawing/2014/main" val="20000"/>
                    </a:ext>
                  </a:extLst>
                </a:gridCol>
                <a:gridCol w="4429075">
                  <a:extLst>
                    <a:ext uri="{9D8B030D-6E8A-4147-A177-3AD203B41FA5}">
                      <a16:colId xmlns:a16="http://schemas.microsoft.com/office/drawing/2014/main" val="20001"/>
                    </a:ext>
                  </a:extLst>
                </a:gridCol>
              </a:tblGrid>
              <a:tr h="5592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上映メディア</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個人用モニター </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tc>
                <a:extLst>
                  <a:ext uri="{0D108BD9-81ED-4DB2-BD59-A6C34878D82A}">
                    <a16:rowId xmlns:a16="http://schemas.microsoft.com/office/drawing/2014/main" val="10000"/>
                  </a:ext>
                </a:extLst>
              </a:tr>
              <a:tr h="6701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上映便数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000000"/>
                          </a:solidFill>
                          <a:latin typeface="Arial"/>
                          <a:ea typeface="Arial"/>
                          <a:cs typeface="Arial"/>
                          <a:sym typeface="Arial"/>
                        </a:rPr>
                        <a:t>約3,800便/</a:t>
                      </a:r>
                      <a:r>
                        <a:rPr lang="ja-JP" sz="1000" u="none" strike="noStrike" cap="none">
                          <a:solidFill>
                            <a:schemeClr val="dk1"/>
                          </a:solidFill>
                          <a:latin typeface="Arial"/>
                          <a:ea typeface="Arial"/>
                          <a:cs typeface="Arial"/>
                          <a:sym typeface="Arial"/>
                        </a:rPr>
                        <a:t>月</a:t>
                      </a:r>
                      <a:r>
                        <a:rPr lang="ja-JP" sz="1000" u="none" strike="noStrike" cap="none" baseline="30000">
                          <a:latin typeface="Arial"/>
                          <a:ea typeface="Arial"/>
                          <a:cs typeface="Arial"/>
                          <a:sym typeface="Arial"/>
                        </a:rPr>
                        <a:t>※1 </a:t>
                      </a:r>
                      <a:endParaRPr sz="1000" u="none" strike="noStrike" cap="none"/>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※別途、</a:t>
                      </a:r>
                      <a:r>
                        <a:rPr lang="ja-JP" sz="800" u="none" strike="noStrike" cap="none">
                          <a:latin typeface="Arial"/>
                          <a:ea typeface="Arial"/>
                          <a:cs typeface="Arial"/>
                          <a:sym typeface="Arial"/>
                        </a:rPr>
                        <a:t>チャーターを含む臨時便でも上映する場合があります。</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1"/>
                  </a:ext>
                </a:extLst>
              </a:tr>
              <a:tr h="412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上映路線</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国際線</a:t>
                      </a:r>
                      <a:r>
                        <a:rPr lang="ja-JP" sz="1000" b="0" u="none" strike="noStrike" cap="none">
                          <a:latin typeface="Arial"/>
                          <a:ea typeface="Arial"/>
                          <a:cs typeface="Arial"/>
                          <a:sym typeface="Arial"/>
                        </a:rPr>
                        <a:t>JAL運航</a:t>
                      </a:r>
                      <a:r>
                        <a:rPr lang="ja-JP" sz="1000" u="none" strike="noStrike" cap="none">
                          <a:latin typeface="Arial"/>
                          <a:ea typeface="Arial"/>
                          <a:cs typeface="Arial"/>
                          <a:sym typeface="Arial"/>
                        </a:rPr>
                        <a:t>路線</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2"/>
                  </a:ext>
                </a:extLst>
              </a:tr>
              <a:tr h="368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上映秒数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r>
                        <a:rPr lang="ja-JP" sz="800" u="none" strike="noStrike" cap="none">
                          <a:latin typeface="Arial"/>
                          <a:ea typeface="Arial"/>
                          <a:cs typeface="Arial"/>
                          <a:sym typeface="Arial"/>
                        </a:rPr>
                        <a:t>※上映順・上映グループはお任せいただきます。 </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1182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販売枠数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12 枠 :  Aグループ 15秒×6枠、</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Bグループ 15秒×6枠 の2つのグループに分けて放映します。</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A</a:t>
                      </a:r>
                      <a:r>
                        <a:rPr lang="ja-JP" sz="1000" u="none" strike="noStrike" cap="none">
                          <a:solidFill>
                            <a:srgbClr val="000000"/>
                          </a:solidFill>
                          <a:latin typeface="Arial"/>
                          <a:ea typeface="Arial"/>
                          <a:cs typeface="Arial"/>
                          <a:sym typeface="Arial"/>
                        </a:rPr>
                        <a:t>350-1000型機ではA</a:t>
                      </a:r>
                      <a:r>
                        <a:rPr lang="ja-JP" sz="1000" u="none" strike="noStrike" cap="none">
                          <a:latin typeface="Arial"/>
                          <a:ea typeface="Arial"/>
                          <a:cs typeface="Arial"/>
                          <a:sym typeface="Arial"/>
                        </a:rPr>
                        <a:t>・Bがランダム再生となります。</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その他機材では全作品の約半数にそれぞれA・Bが固定で再生されます。</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※1社につき2枠/月まで購入できます。 </a:t>
                      </a:r>
                      <a:endParaRPr sz="800" u="none" strike="noStrike" cap="none"/>
                    </a:p>
                  </a:txBody>
                  <a:tcPr marL="180000" marR="180000" marT="108000" marB="108000" anchor="ctr"/>
                </a:tc>
                <a:extLst>
                  <a:ext uri="{0D108BD9-81ED-4DB2-BD59-A6C34878D82A}">
                    <a16:rowId xmlns:a16="http://schemas.microsoft.com/office/drawing/2014/main" val="10004"/>
                  </a:ext>
                </a:extLst>
              </a:tr>
              <a:tr h="5252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上映期間 </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u="none" strike="noStrike" cap="none">
                          <a:latin typeface="Arial"/>
                          <a:ea typeface="Arial"/>
                          <a:cs typeface="Arial"/>
                          <a:sym typeface="Arial"/>
                        </a:rPr>
                        <a:t>※機材繰りなどの諸事情により上映開始日・終了日が前後する場合があります。</a:t>
                      </a:r>
                      <a:endParaRPr sz="800" u="none" strike="noStrike" cap="none"/>
                    </a:p>
                  </a:txBody>
                  <a:tcPr marL="180000" marR="180000" marT="108000" marB="108000" anchor="ctr"/>
                </a:tc>
                <a:extLst>
                  <a:ext uri="{0D108BD9-81ED-4DB2-BD59-A6C34878D82A}">
                    <a16:rowId xmlns:a16="http://schemas.microsoft.com/office/drawing/2014/main" val="10005"/>
                  </a:ext>
                </a:extLst>
              </a:tr>
              <a:tr h="3807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料金</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2,800,000円/枠/月</a:t>
                      </a:r>
                      <a:r>
                        <a:rPr lang="ja-JP" sz="1000" b="0" i="0" u="none" strike="noStrike" cap="none">
                          <a:solidFill>
                            <a:schemeClr val="dk1"/>
                          </a:solidFill>
                          <a:latin typeface="Arial"/>
                          <a:ea typeface="Arial"/>
                          <a:cs typeface="Arial"/>
                          <a:sym typeface="Arial"/>
                        </a:rPr>
                        <a:t>（税抜）</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412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上映分</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7"/>
                  </a:ext>
                </a:extLst>
              </a:tr>
              <a:tr h="5252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納品日</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上映開始の前々月13日頃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tc>
                <a:extLst>
                  <a:ext uri="{0D108BD9-81ED-4DB2-BD59-A6C34878D82A}">
                    <a16:rowId xmlns:a16="http://schemas.microsoft.com/office/drawing/2014/main" val="10008"/>
                  </a:ext>
                </a:extLst>
              </a:tr>
              <a:tr h="3731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備考</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dirty="0">
                          <a:solidFill>
                            <a:srgbClr val="000000"/>
                          </a:solidFill>
                          <a:latin typeface="Arial"/>
                          <a:ea typeface="Arial"/>
                          <a:cs typeface="Arial"/>
                          <a:sym typeface="Arial"/>
                        </a:rPr>
                        <a:t>早送り可 / </a:t>
                      </a:r>
                      <a:r>
                        <a:rPr lang="ja-JP" sz="1000" u="none" strike="noStrike" cap="none" dirty="0">
                          <a:latin typeface="Arial"/>
                          <a:ea typeface="Arial"/>
                          <a:cs typeface="Arial"/>
                          <a:sym typeface="Arial"/>
                        </a:rPr>
                        <a:t>個人モニター上での外部遷移はできません。</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sp>
        <p:nvSpPr>
          <p:cNvPr id="708" name="Google Shape;708;p18"/>
          <p:cNvSpPr txBox="1"/>
          <p:nvPr/>
        </p:nvSpPr>
        <p:spPr>
          <a:xfrm>
            <a:off x="3500527" y="5006883"/>
            <a:ext cx="1388921" cy="248489"/>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※上記イメージ画像</a:t>
            </a:r>
            <a:endParaRPr sz="1400" b="0" i="0" u="none" strike="noStrike" cap="none">
              <a:solidFill>
                <a:srgbClr val="000000"/>
              </a:solidFill>
              <a:latin typeface="Arial"/>
              <a:ea typeface="Arial"/>
              <a:cs typeface="Arial"/>
              <a:sym typeface="Arial"/>
            </a:endParaRPr>
          </a:p>
        </p:txBody>
      </p:sp>
      <p:sp>
        <p:nvSpPr>
          <p:cNvPr id="709" name="Google Shape;709;p18"/>
          <p:cNvSpPr txBox="1"/>
          <p:nvPr/>
        </p:nvSpPr>
        <p:spPr>
          <a:xfrm>
            <a:off x="2129353" y="6575730"/>
            <a:ext cx="2787433" cy="7078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※機材によって画面イメージが異なります。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※A・Bの2つのグループに分けてCMを放映します。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※各月の映画プログラムはJAL Webサイト内でご確認</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いただけます。</a:t>
            </a:r>
            <a:endParaRPr sz="1200" b="0" i="0" u="none" strike="noStrike" cap="none">
              <a:solidFill>
                <a:schemeClr val="dk1"/>
              </a:solidFill>
              <a:latin typeface="Arial"/>
              <a:ea typeface="Arial"/>
              <a:cs typeface="Arial"/>
              <a:sym typeface="Arial"/>
            </a:endParaRPr>
          </a:p>
        </p:txBody>
      </p:sp>
      <p:sp>
        <p:nvSpPr>
          <p:cNvPr id="710" name="Google Shape;710;p18"/>
          <p:cNvSpPr txBox="1"/>
          <p:nvPr/>
        </p:nvSpPr>
        <p:spPr>
          <a:xfrm>
            <a:off x="715447" y="1238097"/>
            <a:ext cx="4413580"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300"/>
              <a:buFont typeface="Arial"/>
              <a:buNone/>
            </a:pPr>
            <a:r>
              <a:rPr lang="ja-JP" sz="1200" b="0" i="0" u="none" strike="noStrike" cap="none">
                <a:solidFill>
                  <a:srgbClr val="000000"/>
                </a:solidFill>
                <a:latin typeface="Arial"/>
                <a:ea typeface="Arial"/>
                <a:cs typeface="Arial"/>
                <a:sym typeface="Arial"/>
              </a:rPr>
              <a:t>映画前に上映するCM。長時間のフライトで視聴するお客さまが多く、人気の広告枠です。</a:t>
            </a:r>
            <a:endParaRPr sz="1100" b="0" i="0" u="none" strike="noStrike" cap="none">
              <a:solidFill>
                <a:srgbClr val="000000"/>
              </a:solidFill>
              <a:latin typeface="Arial"/>
              <a:ea typeface="Arial"/>
              <a:cs typeface="Arial"/>
              <a:sym typeface="Arial"/>
            </a:endParaRPr>
          </a:p>
        </p:txBody>
      </p:sp>
      <p:sp>
        <p:nvSpPr>
          <p:cNvPr id="711" name="Google Shape;711;p1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18</a:t>
            </a:fld>
            <a:endParaRPr/>
          </a:p>
        </p:txBody>
      </p:sp>
      <p:grpSp>
        <p:nvGrpSpPr>
          <p:cNvPr id="712" name="Google Shape;712;p18"/>
          <p:cNvGrpSpPr/>
          <p:nvPr/>
        </p:nvGrpSpPr>
        <p:grpSpPr>
          <a:xfrm>
            <a:off x="764212" y="2131129"/>
            <a:ext cx="3398630" cy="627824"/>
            <a:chOff x="744745" y="2197628"/>
            <a:chExt cx="3008524" cy="627824"/>
          </a:xfrm>
        </p:grpSpPr>
        <p:sp>
          <p:nvSpPr>
            <p:cNvPr id="713" name="Google Shape;713;p18"/>
            <p:cNvSpPr txBox="1"/>
            <p:nvPr/>
          </p:nvSpPr>
          <p:spPr>
            <a:xfrm>
              <a:off x="744745" y="2416572"/>
              <a:ext cx="1597715"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月間視聴可能者数</a:t>
              </a:r>
              <a:endParaRPr sz="1200" b="0" i="0" u="none" strike="noStrike" cap="none" baseline="30000">
                <a:solidFill>
                  <a:schemeClr val="dk1"/>
                </a:solidFill>
                <a:latin typeface="Arial"/>
                <a:ea typeface="Arial"/>
                <a:cs typeface="Arial"/>
                <a:sym typeface="Arial"/>
              </a:endParaRPr>
            </a:p>
          </p:txBody>
        </p:sp>
        <p:sp>
          <p:nvSpPr>
            <p:cNvPr id="714" name="Google Shape;714;p18"/>
            <p:cNvSpPr txBox="1"/>
            <p:nvPr/>
          </p:nvSpPr>
          <p:spPr>
            <a:xfrm>
              <a:off x="2626127" y="2197628"/>
              <a:ext cx="112714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66.7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715" name="Google Shape;715;p18"/>
            <p:cNvSpPr txBox="1"/>
            <p:nvPr/>
          </p:nvSpPr>
          <p:spPr>
            <a:xfrm>
              <a:off x="1943100" y="2455721"/>
              <a:ext cx="809056" cy="24622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国際線 約</a:t>
              </a:r>
              <a:endParaRPr sz="1000" b="0" i="0" u="none" strike="noStrike" cap="none" baseline="30000">
                <a:solidFill>
                  <a:schemeClr val="dk1"/>
                </a:solidFill>
                <a:latin typeface="Arial"/>
                <a:ea typeface="Arial"/>
                <a:cs typeface="Arial"/>
                <a:sym typeface="Arial"/>
              </a:endParaRPr>
            </a:p>
          </p:txBody>
        </p:sp>
      </p:grpSp>
      <p:pic>
        <p:nvPicPr>
          <p:cNvPr id="704" name="Google Shape;704;p18"/>
          <p:cNvPicPr preferRelativeResize="0"/>
          <p:nvPr/>
        </p:nvPicPr>
        <p:blipFill rotWithShape="1">
          <a:blip r:embed="rId6">
            <a:alphaModFix/>
          </a:blip>
          <a:srcRect/>
          <a:stretch/>
        </p:blipFill>
        <p:spPr>
          <a:xfrm>
            <a:off x="794573" y="5550381"/>
            <a:ext cx="719998" cy="432000"/>
          </a:xfrm>
          <a:prstGeom prst="rect">
            <a:avLst/>
          </a:prstGeom>
          <a:noFill/>
          <a:ln>
            <a:noFill/>
          </a:ln>
        </p:spPr>
      </p:pic>
      <p:cxnSp>
        <p:nvCxnSpPr>
          <p:cNvPr id="716" name="Google Shape;716;p18"/>
          <p:cNvCxnSpPr/>
          <p:nvPr/>
        </p:nvCxnSpPr>
        <p:spPr>
          <a:xfrm flipH="1">
            <a:off x="1085946" y="5868173"/>
            <a:ext cx="3618600" cy="660900"/>
          </a:xfrm>
          <a:prstGeom prst="bentConnector4">
            <a:avLst>
              <a:gd name="adj1" fmla="val -6317"/>
              <a:gd name="adj2" fmla="val 66342"/>
            </a:avLst>
          </a:prstGeom>
          <a:noFill/>
          <a:ln w="9525" cap="flat" cmpd="sng">
            <a:solidFill>
              <a:schemeClr val="dk1"/>
            </a:solidFill>
            <a:prstDash val="solid"/>
            <a:miter lim="8000"/>
            <a:headEnd type="none" w="sm" len="sm"/>
            <a:tailEnd type="triangle" w="med" len="med"/>
          </a:ln>
        </p:spPr>
      </p:cxnSp>
      <p:sp>
        <p:nvSpPr>
          <p:cNvPr id="717" name="Google Shape;717;p18"/>
          <p:cNvSpPr txBox="1"/>
          <p:nvPr/>
        </p:nvSpPr>
        <p:spPr>
          <a:xfrm>
            <a:off x="708177" y="5920021"/>
            <a:ext cx="860184"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｢映画･ビデオ｣</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選択</a:t>
            </a:r>
            <a:endParaRPr sz="600" b="0" i="0" u="none" strike="noStrike" cap="none">
              <a:solidFill>
                <a:schemeClr val="dk1"/>
              </a:solidFill>
              <a:latin typeface="Arial"/>
              <a:ea typeface="Arial"/>
              <a:cs typeface="Arial"/>
              <a:sym typeface="Arial"/>
            </a:endParaRPr>
          </a:p>
        </p:txBody>
      </p:sp>
      <p:sp>
        <p:nvSpPr>
          <p:cNvPr id="718" name="Google Shape;718;p18"/>
          <p:cNvSpPr txBox="1"/>
          <p:nvPr/>
        </p:nvSpPr>
        <p:spPr>
          <a:xfrm>
            <a:off x="1510427" y="5920021"/>
            <a:ext cx="856250"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｢カテゴリー｣</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1400" b="0" i="0" u="none" strike="noStrike" cap="none">
              <a:solidFill>
                <a:srgbClr val="000000"/>
              </a:solidFill>
              <a:latin typeface="Arial"/>
              <a:ea typeface="Arial"/>
              <a:cs typeface="Arial"/>
              <a:sym typeface="Arial"/>
            </a:endParaRPr>
          </a:p>
        </p:txBody>
      </p:sp>
      <p:sp>
        <p:nvSpPr>
          <p:cNvPr id="719" name="Google Shape;719;p18"/>
          <p:cNvSpPr txBox="1"/>
          <p:nvPr/>
        </p:nvSpPr>
        <p:spPr>
          <a:xfrm>
            <a:off x="2250258" y="5933329"/>
            <a:ext cx="972674"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｢映画タイトル｣</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r>
              <a:rPr lang="ja-JP" sz="700" b="0" i="0" u="none" strike="noStrike" cap="none" baseline="30000">
                <a:solidFill>
                  <a:schemeClr val="dk1"/>
                </a:solidFill>
                <a:latin typeface="Arial"/>
                <a:ea typeface="Arial"/>
                <a:cs typeface="Arial"/>
                <a:sym typeface="Arial"/>
              </a:rPr>
              <a:t>※</a:t>
            </a:r>
            <a:endParaRPr sz="600" b="0" i="0" u="none" strike="noStrike" cap="none" baseline="30000">
              <a:solidFill>
                <a:schemeClr val="dk1"/>
              </a:solidFill>
              <a:latin typeface="Arial"/>
              <a:ea typeface="Arial"/>
              <a:cs typeface="Arial"/>
              <a:sym typeface="Arial"/>
            </a:endParaRPr>
          </a:p>
        </p:txBody>
      </p:sp>
      <p:sp>
        <p:nvSpPr>
          <p:cNvPr id="720" name="Google Shape;720;p18"/>
          <p:cNvSpPr txBox="1"/>
          <p:nvPr/>
        </p:nvSpPr>
        <p:spPr>
          <a:xfrm>
            <a:off x="3176295" y="5933329"/>
            <a:ext cx="637460"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「再生」</a:t>
            </a:r>
            <a:endParaRPr sz="7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600" b="0" i="0" u="none" strike="noStrike" cap="none">
              <a:solidFill>
                <a:schemeClr val="dk1"/>
              </a:solidFill>
              <a:latin typeface="Arial"/>
              <a:ea typeface="Arial"/>
              <a:cs typeface="Arial"/>
              <a:sym typeface="Arial"/>
            </a:endParaRPr>
          </a:p>
        </p:txBody>
      </p:sp>
      <p:sp>
        <p:nvSpPr>
          <p:cNvPr id="721" name="Google Shape;721;p18"/>
          <p:cNvSpPr txBox="1"/>
          <p:nvPr/>
        </p:nvSpPr>
        <p:spPr>
          <a:xfrm>
            <a:off x="3939281" y="5951794"/>
            <a:ext cx="676569"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「言語」</a:t>
            </a:r>
            <a:endParaRPr sz="7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600" b="0" i="0" u="none" strike="noStrike" cap="none">
              <a:solidFill>
                <a:schemeClr val="dk1"/>
              </a:solidFill>
              <a:latin typeface="Arial"/>
              <a:ea typeface="Arial"/>
              <a:cs typeface="Arial"/>
              <a:sym typeface="Arial"/>
            </a:endParaRPr>
          </a:p>
        </p:txBody>
      </p:sp>
      <p:sp>
        <p:nvSpPr>
          <p:cNvPr id="722" name="Google Shape;722;p18"/>
          <p:cNvSpPr txBox="1"/>
          <p:nvPr/>
        </p:nvSpPr>
        <p:spPr>
          <a:xfrm>
            <a:off x="5095372" y="6838217"/>
            <a:ext cx="5378308" cy="7078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※1：JALグループマンスリーレポート25年4月～26年3月 平均</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a:t>
            </a:r>
            <a:r>
              <a:rPr lang="ja-JP" sz="800" b="0" i="0" u="none" strike="noStrike" cap="none">
                <a:solidFill>
                  <a:srgbClr val="000000"/>
                </a:solidFill>
                <a:latin typeface="Arial"/>
                <a:ea typeface="Arial"/>
                <a:cs typeface="Arial"/>
                <a:sym typeface="Arial"/>
              </a:rPr>
              <a:t>総作品数は月ごと・機材ごとに異なります。</a:t>
            </a:r>
            <a:r>
              <a:rPr lang="ja-JP" sz="800" b="0" i="0" u="none" strike="noStrike" cap="none">
                <a:solidFill>
                  <a:schemeClr val="dk1"/>
                </a:solidFill>
                <a:latin typeface="Arial"/>
                <a:ea typeface="Arial"/>
                <a:cs typeface="Arial"/>
                <a:sym typeface="Arial"/>
              </a:rPr>
              <a:t>一部、番組数が少ない機材もあります。</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※再生・早送り・巻き戻し等の操作を行う際、画面上CMに重なるように操作ボタン等が数秒間表示されます。</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その他、機内アナウンス発生時には再生が一時中断等される場合があります。</a:t>
            </a:r>
            <a:endParaRPr sz="800" b="0" i="0" u="none" strike="noStrike" cap="none">
              <a:solidFill>
                <a:schemeClr val="dk1"/>
              </a:solidFill>
              <a:latin typeface="Arial"/>
              <a:ea typeface="Arial"/>
              <a:cs typeface="Arial"/>
              <a:sym typeface="Arial"/>
            </a:endParaRPr>
          </a:p>
        </p:txBody>
      </p:sp>
      <p:pic>
        <p:nvPicPr>
          <p:cNvPr id="723" name="Google Shape;723;p18"/>
          <p:cNvPicPr preferRelativeResize="0"/>
          <p:nvPr/>
        </p:nvPicPr>
        <p:blipFill rotWithShape="1">
          <a:blip r:embed="rId7">
            <a:alphaModFix/>
          </a:blip>
          <a:srcRect/>
          <a:stretch/>
        </p:blipFill>
        <p:spPr>
          <a:xfrm>
            <a:off x="2360641" y="5558434"/>
            <a:ext cx="719997" cy="431998"/>
          </a:xfrm>
          <a:prstGeom prst="rect">
            <a:avLst/>
          </a:prstGeom>
          <a:noFill/>
          <a:ln>
            <a:noFill/>
          </a:ln>
        </p:spPr>
      </p:pic>
      <p:grpSp>
        <p:nvGrpSpPr>
          <p:cNvPr id="724" name="Google Shape;724;p18"/>
          <p:cNvGrpSpPr/>
          <p:nvPr/>
        </p:nvGrpSpPr>
        <p:grpSpPr>
          <a:xfrm>
            <a:off x="474406" y="5209945"/>
            <a:ext cx="4406901" cy="382492"/>
            <a:chOff x="411340" y="2154438"/>
            <a:chExt cx="4406901" cy="382492"/>
          </a:xfrm>
        </p:grpSpPr>
        <p:sp>
          <p:nvSpPr>
            <p:cNvPr id="725" name="Google Shape;725;p18"/>
            <p:cNvSpPr txBox="1"/>
            <p:nvPr/>
          </p:nvSpPr>
          <p:spPr>
            <a:xfrm>
              <a:off x="666410" y="2154438"/>
              <a:ext cx="3738600" cy="252336"/>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映画前CM上映までの流れ</a:t>
              </a:r>
              <a:endParaRPr sz="800" b="0" i="0" u="none" strike="noStrike" cap="none">
                <a:solidFill>
                  <a:srgbClr val="000000"/>
                </a:solidFill>
                <a:latin typeface="Arial"/>
                <a:ea typeface="Arial"/>
                <a:cs typeface="Arial"/>
                <a:sym typeface="Arial"/>
              </a:endParaRPr>
            </a:p>
          </p:txBody>
        </p:sp>
        <p:grpSp>
          <p:nvGrpSpPr>
            <p:cNvPr id="726" name="Google Shape;726;p18"/>
            <p:cNvGrpSpPr/>
            <p:nvPr/>
          </p:nvGrpSpPr>
          <p:grpSpPr>
            <a:xfrm>
              <a:off x="411340" y="2223018"/>
              <a:ext cx="4406901" cy="313913"/>
              <a:chOff x="434568" y="5145443"/>
              <a:chExt cx="4517566" cy="326871"/>
            </a:xfrm>
          </p:grpSpPr>
          <p:pic>
            <p:nvPicPr>
              <p:cNvPr id="727" name="Google Shape;727;p18"/>
              <p:cNvPicPr preferRelativeResize="0"/>
              <p:nvPr/>
            </p:nvPicPr>
            <p:blipFill rotWithShape="1">
              <a:blip r:embed="rId8">
                <a:alphaModFix/>
              </a:blip>
              <a:srcRect/>
              <a:stretch/>
            </p:blipFill>
            <p:spPr>
              <a:xfrm rot="-1800000">
                <a:off x="478360" y="5189235"/>
                <a:ext cx="239286" cy="239286"/>
              </a:xfrm>
              <a:prstGeom prst="rect">
                <a:avLst/>
              </a:prstGeom>
              <a:noFill/>
              <a:ln>
                <a:noFill/>
              </a:ln>
            </p:spPr>
          </p:pic>
          <p:cxnSp>
            <p:nvCxnSpPr>
              <p:cNvPr id="728" name="Google Shape;728;p18"/>
              <p:cNvCxnSpPr/>
              <p:nvPr/>
            </p:nvCxnSpPr>
            <p:spPr>
              <a:xfrm>
                <a:off x="746855" y="5349167"/>
                <a:ext cx="4205279" cy="0"/>
              </a:xfrm>
              <a:prstGeom prst="straightConnector1">
                <a:avLst/>
              </a:prstGeom>
              <a:noFill/>
              <a:ln w="9525" cap="flat" cmpd="sng">
                <a:solidFill>
                  <a:schemeClr val="dk1"/>
                </a:solidFill>
                <a:prstDash val="solid"/>
                <a:miter lim="8000"/>
                <a:headEnd type="none" w="sm" len="sm"/>
                <a:tailEnd type="none" w="sm" len="sm"/>
              </a:ln>
            </p:spPr>
          </p:cxnSp>
        </p:grpSp>
      </p:grpSp>
      <p:sp>
        <p:nvSpPr>
          <p:cNvPr id="729" name="Google Shape;729;p18"/>
          <p:cNvSpPr txBox="1"/>
          <p:nvPr/>
        </p:nvSpPr>
        <p:spPr>
          <a:xfrm>
            <a:off x="755962" y="1921479"/>
            <a:ext cx="2523675"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＊総作品数約 130 作品</a:t>
            </a:r>
            <a:r>
              <a:rPr lang="ja-JP" sz="1200" b="0" i="0" u="none" strike="noStrike" cap="none" baseline="30000">
                <a:solidFill>
                  <a:srgbClr val="000000"/>
                </a:solidFill>
                <a:latin typeface="Arial"/>
                <a:ea typeface="Arial"/>
                <a:cs typeface="Arial"/>
                <a:sym typeface="Arial"/>
              </a:rPr>
              <a:t>※2,3</a:t>
            </a:r>
            <a:endParaRPr sz="1200" b="0" i="0" u="none" strike="noStrike" cap="none">
              <a:solidFill>
                <a:srgbClr val="000000"/>
              </a:solidFill>
              <a:latin typeface="Arial"/>
              <a:ea typeface="Arial"/>
              <a:cs typeface="Arial"/>
              <a:sym typeface="Arial"/>
            </a:endParaRPr>
          </a:p>
        </p:txBody>
      </p:sp>
      <p:sp>
        <p:nvSpPr>
          <p:cNvPr id="730" name="Google Shape;730;p18"/>
          <p:cNvSpPr/>
          <p:nvPr/>
        </p:nvSpPr>
        <p:spPr>
          <a:xfrm>
            <a:off x="542603" y="6592622"/>
            <a:ext cx="1575351" cy="6609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31" name="Google Shape;731;p18"/>
          <p:cNvSpPr txBox="1"/>
          <p:nvPr/>
        </p:nvSpPr>
        <p:spPr>
          <a:xfrm>
            <a:off x="974663" y="6694347"/>
            <a:ext cx="124941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lt1"/>
                </a:solidFill>
                <a:latin typeface="Arial"/>
                <a:ea typeface="Arial"/>
                <a:cs typeface="Arial"/>
                <a:sym typeface="Arial"/>
              </a:rPr>
              <a:t>(A)①～⑥枠</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lt1"/>
                </a:solidFill>
                <a:latin typeface="Arial"/>
                <a:ea typeface="Arial"/>
                <a:cs typeface="Arial"/>
                <a:sym typeface="Arial"/>
              </a:rPr>
              <a:t>(B) ①～⑥枠</a:t>
            </a:r>
            <a:endParaRPr sz="1400" b="0" i="0" u="none" strike="noStrike" cap="none">
              <a:solidFill>
                <a:srgbClr val="000000"/>
              </a:solidFill>
              <a:latin typeface="Arial"/>
              <a:ea typeface="Arial"/>
              <a:cs typeface="Arial"/>
              <a:sym typeface="Arial"/>
            </a:endParaRPr>
          </a:p>
        </p:txBody>
      </p:sp>
      <p:sp>
        <p:nvSpPr>
          <p:cNvPr id="732" name="Google Shape;732;p18"/>
          <p:cNvSpPr txBox="1"/>
          <p:nvPr/>
        </p:nvSpPr>
        <p:spPr>
          <a:xfrm>
            <a:off x="561331" y="6799432"/>
            <a:ext cx="46206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lt1"/>
                </a:solidFill>
                <a:latin typeface="Arial"/>
                <a:ea typeface="Arial"/>
                <a:cs typeface="Arial"/>
                <a:sym typeface="Arial"/>
              </a:rPr>
              <a:t>CM</a:t>
            </a:r>
            <a:endParaRPr sz="1400" b="0" i="0" u="none" strike="noStrike" cap="none">
              <a:solidFill>
                <a:schemeClr val="lt1"/>
              </a:solidFill>
              <a:latin typeface="Arial"/>
              <a:ea typeface="Arial"/>
              <a:cs typeface="Arial"/>
              <a:sym typeface="Arial"/>
            </a:endParaRPr>
          </a:p>
        </p:txBody>
      </p:sp>
      <p:pic>
        <p:nvPicPr>
          <p:cNvPr id="733" name="Google Shape;733;p18"/>
          <p:cNvPicPr preferRelativeResize="0"/>
          <p:nvPr/>
        </p:nvPicPr>
        <p:blipFill rotWithShape="1">
          <a:blip r:embed="rId9">
            <a:alphaModFix/>
          </a:blip>
          <a:srcRect/>
          <a:stretch/>
        </p:blipFill>
        <p:spPr>
          <a:xfrm>
            <a:off x="1219633" y="2772882"/>
            <a:ext cx="3279414" cy="2187343"/>
          </a:xfrm>
          <a:prstGeom prst="rect">
            <a:avLst/>
          </a:prstGeom>
          <a:noFill/>
          <a:ln>
            <a:noFill/>
          </a:ln>
        </p:spPr>
      </p:pic>
      <p:sp>
        <p:nvSpPr>
          <p:cNvPr id="734" name="Google Shape;734;p18"/>
          <p:cNvSpPr txBox="1"/>
          <p:nvPr/>
        </p:nvSpPr>
        <p:spPr>
          <a:xfrm>
            <a:off x="833076" y="558680"/>
            <a:ext cx="691526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a:t>
            </a:r>
            <a:r>
              <a:rPr lang="ja-JP" sz="2000" b="1" i="0" u="none" strike="noStrike" cap="none">
                <a:solidFill>
                  <a:schemeClr val="dk1"/>
                </a:solidFill>
                <a:latin typeface="Arial"/>
                <a:ea typeface="Arial"/>
                <a:cs typeface="Arial"/>
                <a:sym typeface="Arial"/>
              </a:rPr>
              <a:t> </a:t>
            </a:r>
            <a:r>
              <a:rPr lang="ja-JP" sz="2000" b="1"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映画前CM</a:t>
            </a:r>
            <a:endParaRPr sz="2000" b="1" i="0" u="none" strike="noStrike" cap="none">
              <a:solidFill>
                <a:schemeClr val="dk1"/>
              </a:solidFill>
              <a:latin typeface="Arial"/>
              <a:ea typeface="Arial"/>
              <a:cs typeface="Arial"/>
              <a:sym typeface="Arial"/>
            </a:endParaRPr>
          </a:p>
        </p:txBody>
      </p:sp>
      <p:cxnSp>
        <p:nvCxnSpPr>
          <p:cNvPr id="735" name="Google Shape;735;p18"/>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cxnSp>
        <p:nvCxnSpPr>
          <p:cNvPr id="740" name="Google Shape;740;p19"/>
          <p:cNvCxnSpPr>
            <a:stCxn id="741" idx="3"/>
            <a:endCxn id="742" idx="3"/>
          </p:cNvCxnSpPr>
          <p:nvPr/>
        </p:nvCxnSpPr>
        <p:spPr>
          <a:xfrm rot="10800000">
            <a:off x="1514682" y="5861976"/>
            <a:ext cx="3152400" cy="0"/>
          </a:xfrm>
          <a:prstGeom prst="straightConnector1">
            <a:avLst/>
          </a:prstGeom>
          <a:noFill/>
          <a:ln w="9525" cap="flat" cmpd="sng">
            <a:solidFill>
              <a:schemeClr val="dk1"/>
            </a:solidFill>
            <a:prstDash val="solid"/>
            <a:miter lim="8000"/>
            <a:headEnd type="none" w="sm" len="sm"/>
            <a:tailEnd type="none" w="sm" len="sm"/>
          </a:ln>
        </p:spPr>
      </p:cxnSp>
      <p:pic>
        <p:nvPicPr>
          <p:cNvPr id="743" name="Google Shape;743;p19"/>
          <p:cNvPicPr preferRelativeResize="0"/>
          <p:nvPr/>
        </p:nvPicPr>
        <p:blipFill rotWithShape="1">
          <a:blip r:embed="rId3">
            <a:alphaModFix/>
          </a:blip>
          <a:srcRect/>
          <a:stretch/>
        </p:blipFill>
        <p:spPr>
          <a:xfrm>
            <a:off x="2370828" y="5645977"/>
            <a:ext cx="719997" cy="431998"/>
          </a:xfrm>
          <a:prstGeom prst="rect">
            <a:avLst/>
          </a:prstGeom>
          <a:noFill/>
          <a:ln>
            <a:noFill/>
          </a:ln>
        </p:spPr>
      </p:pic>
      <p:sp>
        <p:nvSpPr>
          <p:cNvPr id="744" name="Google Shape;744;p1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19</a:t>
            </a:fld>
            <a:endParaRPr/>
          </a:p>
        </p:txBody>
      </p:sp>
      <p:pic>
        <p:nvPicPr>
          <p:cNvPr id="741" name="Google Shape;741;p19"/>
          <p:cNvPicPr preferRelativeResize="0"/>
          <p:nvPr/>
        </p:nvPicPr>
        <p:blipFill rotWithShape="1">
          <a:blip r:embed="rId4">
            <a:alphaModFix/>
          </a:blip>
          <a:srcRect/>
          <a:stretch/>
        </p:blipFill>
        <p:spPr>
          <a:xfrm>
            <a:off x="3947084" y="5645976"/>
            <a:ext cx="719998" cy="431999"/>
          </a:xfrm>
          <a:prstGeom prst="rect">
            <a:avLst/>
          </a:prstGeom>
          <a:noFill/>
          <a:ln>
            <a:noFill/>
          </a:ln>
        </p:spPr>
      </p:pic>
      <p:pic>
        <p:nvPicPr>
          <p:cNvPr id="745" name="Google Shape;745;p19"/>
          <p:cNvPicPr preferRelativeResize="0"/>
          <p:nvPr/>
        </p:nvPicPr>
        <p:blipFill rotWithShape="1">
          <a:blip r:embed="rId5">
            <a:alphaModFix/>
          </a:blip>
          <a:srcRect/>
          <a:stretch/>
        </p:blipFill>
        <p:spPr>
          <a:xfrm>
            <a:off x="3158957" y="5645976"/>
            <a:ext cx="719998" cy="431999"/>
          </a:xfrm>
          <a:prstGeom prst="rect">
            <a:avLst/>
          </a:prstGeom>
          <a:noFill/>
          <a:ln>
            <a:noFill/>
          </a:ln>
        </p:spPr>
      </p:pic>
      <p:pic>
        <p:nvPicPr>
          <p:cNvPr id="746" name="Google Shape;746;p19"/>
          <p:cNvPicPr preferRelativeResize="0"/>
          <p:nvPr/>
        </p:nvPicPr>
        <p:blipFill rotWithShape="1">
          <a:blip r:embed="rId6">
            <a:alphaModFix/>
          </a:blip>
          <a:srcRect/>
          <a:stretch/>
        </p:blipFill>
        <p:spPr>
          <a:xfrm>
            <a:off x="1582701" y="5645976"/>
            <a:ext cx="720001" cy="432000"/>
          </a:xfrm>
          <a:prstGeom prst="rect">
            <a:avLst/>
          </a:prstGeom>
          <a:noFill/>
          <a:ln>
            <a:noFill/>
          </a:ln>
        </p:spPr>
      </p:pic>
      <p:sp>
        <p:nvSpPr>
          <p:cNvPr id="747" name="Google Shape;747;p19"/>
          <p:cNvSpPr txBox="1"/>
          <p:nvPr/>
        </p:nvSpPr>
        <p:spPr>
          <a:xfrm>
            <a:off x="1939529" y="6582892"/>
            <a:ext cx="3255749" cy="40006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※機材によって画面イメージが異なります。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※各月の映画プログラムはJAL Webサイト内でご確認いただけます。</a:t>
            </a:r>
            <a:endParaRPr sz="1200" b="0" i="0" u="none" strike="noStrike" cap="none">
              <a:solidFill>
                <a:schemeClr val="dk1"/>
              </a:solidFill>
              <a:latin typeface="Arial"/>
              <a:ea typeface="Arial"/>
              <a:cs typeface="Arial"/>
              <a:sym typeface="Arial"/>
            </a:endParaRPr>
          </a:p>
        </p:txBody>
      </p:sp>
      <p:pic>
        <p:nvPicPr>
          <p:cNvPr id="742" name="Google Shape;742;p19"/>
          <p:cNvPicPr preferRelativeResize="0"/>
          <p:nvPr/>
        </p:nvPicPr>
        <p:blipFill rotWithShape="1">
          <a:blip r:embed="rId7">
            <a:alphaModFix/>
          </a:blip>
          <a:srcRect/>
          <a:stretch/>
        </p:blipFill>
        <p:spPr>
          <a:xfrm>
            <a:off x="794573" y="5645976"/>
            <a:ext cx="719998" cy="432000"/>
          </a:xfrm>
          <a:prstGeom prst="rect">
            <a:avLst/>
          </a:prstGeom>
          <a:noFill/>
          <a:ln>
            <a:noFill/>
          </a:ln>
        </p:spPr>
      </p:pic>
      <p:sp>
        <p:nvSpPr>
          <p:cNvPr id="748" name="Google Shape;748;p19"/>
          <p:cNvSpPr/>
          <p:nvPr/>
        </p:nvSpPr>
        <p:spPr>
          <a:xfrm>
            <a:off x="744315" y="6601263"/>
            <a:ext cx="1189321" cy="363329"/>
          </a:xfrm>
          <a:prstGeom prst="rect">
            <a:avLst/>
          </a:prstGeom>
          <a:solidFill>
            <a:srgbClr val="C0000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49" name="Google Shape;749;p19"/>
          <p:cNvCxnSpPr/>
          <p:nvPr/>
        </p:nvCxnSpPr>
        <p:spPr>
          <a:xfrm flipH="1">
            <a:off x="1352682" y="5966480"/>
            <a:ext cx="3314400" cy="660900"/>
          </a:xfrm>
          <a:prstGeom prst="bentConnector4">
            <a:avLst>
              <a:gd name="adj1" fmla="val -6897"/>
              <a:gd name="adj2" fmla="val 66342"/>
            </a:avLst>
          </a:prstGeom>
          <a:noFill/>
          <a:ln w="9525" cap="flat" cmpd="sng">
            <a:solidFill>
              <a:schemeClr val="dk1"/>
            </a:solidFill>
            <a:prstDash val="solid"/>
            <a:miter lim="8000"/>
            <a:headEnd type="none" w="sm" len="sm"/>
            <a:tailEnd type="triangle" w="med" len="med"/>
          </a:ln>
        </p:spPr>
      </p:cxnSp>
      <p:sp>
        <p:nvSpPr>
          <p:cNvPr id="750" name="Google Shape;750;p19"/>
          <p:cNvSpPr txBox="1"/>
          <p:nvPr/>
        </p:nvSpPr>
        <p:spPr>
          <a:xfrm>
            <a:off x="708177" y="6028679"/>
            <a:ext cx="860184"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｢映画･ビデオ｣</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選択</a:t>
            </a:r>
            <a:endParaRPr sz="600" b="0" i="0" u="none" strike="noStrike" cap="none">
              <a:solidFill>
                <a:schemeClr val="dk1"/>
              </a:solidFill>
              <a:latin typeface="Arial"/>
              <a:ea typeface="Arial"/>
              <a:cs typeface="Arial"/>
              <a:sym typeface="Arial"/>
            </a:endParaRPr>
          </a:p>
        </p:txBody>
      </p:sp>
      <p:sp>
        <p:nvSpPr>
          <p:cNvPr id="751" name="Google Shape;751;p19"/>
          <p:cNvSpPr txBox="1"/>
          <p:nvPr/>
        </p:nvSpPr>
        <p:spPr>
          <a:xfrm>
            <a:off x="1497720" y="6028679"/>
            <a:ext cx="856250"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｢カテゴリー｣</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1400" b="0" i="0" u="none" strike="noStrike" cap="none">
              <a:solidFill>
                <a:srgbClr val="000000"/>
              </a:solidFill>
              <a:latin typeface="Arial"/>
              <a:ea typeface="Arial"/>
              <a:cs typeface="Arial"/>
              <a:sym typeface="Arial"/>
            </a:endParaRPr>
          </a:p>
        </p:txBody>
      </p:sp>
      <p:sp>
        <p:nvSpPr>
          <p:cNvPr id="752" name="Google Shape;752;p19"/>
          <p:cNvSpPr txBox="1"/>
          <p:nvPr/>
        </p:nvSpPr>
        <p:spPr>
          <a:xfrm>
            <a:off x="2271963" y="6028679"/>
            <a:ext cx="903850"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｢ビデオタイトル｣を選択</a:t>
            </a:r>
            <a:endParaRPr sz="600" b="0" i="0" u="none" strike="noStrike" cap="none">
              <a:solidFill>
                <a:schemeClr val="dk1"/>
              </a:solidFill>
              <a:latin typeface="Arial"/>
              <a:ea typeface="Arial"/>
              <a:cs typeface="Arial"/>
              <a:sym typeface="Arial"/>
            </a:endParaRPr>
          </a:p>
        </p:txBody>
      </p:sp>
      <p:sp>
        <p:nvSpPr>
          <p:cNvPr id="753" name="Google Shape;753;p19"/>
          <p:cNvSpPr txBox="1"/>
          <p:nvPr/>
        </p:nvSpPr>
        <p:spPr>
          <a:xfrm>
            <a:off x="3181797" y="6028679"/>
            <a:ext cx="637460"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「再生」</a:t>
            </a:r>
            <a:endParaRPr sz="7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600" b="0" i="0" u="none" strike="noStrike" cap="none">
              <a:solidFill>
                <a:schemeClr val="dk1"/>
              </a:solidFill>
              <a:latin typeface="Arial"/>
              <a:ea typeface="Arial"/>
              <a:cs typeface="Arial"/>
              <a:sym typeface="Arial"/>
            </a:endParaRPr>
          </a:p>
        </p:txBody>
      </p:sp>
      <p:sp>
        <p:nvSpPr>
          <p:cNvPr id="754" name="Google Shape;754;p19"/>
          <p:cNvSpPr txBox="1"/>
          <p:nvPr/>
        </p:nvSpPr>
        <p:spPr>
          <a:xfrm>
            <a:off x="3959015" y="6028679"/>
            <a:ext cx="676569"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「言語」</a:t>
            </a:r>
            <a:endParaRPr sz="7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を選択</a:t>
            </a:r>
            <a:endParaRPr sz="600" b="0" i="0" u="none" strike="noStrike" cap="none">
              <a:solidFill>
                <a:schemeClr val="dk1"/>
              </a:solidFill>
              <a:latin typeface="Arial"/>
              <a:ea typeface="Arial"/>
              <a:cs typeface="Arial"/>
              <a:sym typeface="Arial"/>
            </a:endParaRPr>
          </a:p>
        </p:txBody>
      </p:sp>
      <p:sp>
        <p:nvSpPr>
          <p:cNvPr id="755" name="Google Shape;755;p19"/>
          <p:cNvSpPr txBox="1"/>
          <p:nvPr/>
        </p:nvSpPr>
        <p:spPr>
          <a:xfrm>
            <a:off x="652087" y="1164566"/>
            <a:ext cx="4551846"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300"/>
              <a:buFont typeface="Arial"/>
              <a:buNone/>
            </a:pPr>
            <a:r>
              <a:rPr lang="ja-JP" sz="1200" b="0" i="0" u="none" strike="noStrike" cap="none">
                <a:solidFill>
                  <a:srgbClr val="000000"/>
                </a:solidFill>
                <a:latin typeface="Arial"/>
                <a:ea typeface="Arial"/>
                <a:cs typeface="Arial"/>
                <a:sym typeface="Arial"/>
              </a:rPr>
              <a:t>バラエティーや紀行、海外ドラマやアニメなどの番組前に流れるCMです。豊富なコンテンツをご用意しています。</a:t>
            </a:r>
            <a:endParaRPr sz="1200" b="0" i="0" u="none" strike="noStrike" cap="none">
              <a:solidFill>
                <a:srgbClr val="000000"/>
              </a:solidFill>
              <a:latin typeface="Arial"/>
              <a:ea typeface="Arial"/>
              <a:cs typeface="Arial"/>
              <a:sym typeface="Arial"/>
            </a:endParaRPr>
          </a:p>
        </p:txBody>
      </p:sp>
      <p:grpSp>
        <p:nvGrpSpPr>
          <p:cNvPr id="756" name="Google Shape;756;p19"/>
          <p:cNvGrpSpPr/>
          <p:nvPr/>
        </p:nvGrpSpPr>
        <p:grpSpPr>
          <a:xfrm>
            <a:off x="763630" y="2073666"/>
            <a:ext cx="3556300" cy="627824"/>
            <a:chOff x="744745" y="2197628"/>
            <a:chExt cx="3148096" cy="627824"/>
          </a:xfrm>
        </p:grpSpPr>
        <p:sp>
          <p:nvSpPr>
            <p:cNvPr id="757" name="Google Shape;757;p19"/>
            <p:cNvSpPr txBox="1"/>
            <p:nvPr/>
          </p:nvSpPr>
          <p:spPr>
            <a:xfrm>
              <a:off x="744745" y="2416572"/>
              <a:ext cx="1597715"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月間視聴可能者数</a:t>
              </a:r>
              <a:endParaRPr sz="1200" b="0" i="0" u="none" strike="noStrike" cap="none" baseline="30000">
                <a:solidFill>
                  <a:schemeClr val="dk1"/>
                </a:solidFill>
                <a:latin typeface="Arial"/>
                <a:ea typeface="Arial"/>
                <a:cs typeface="Arial"/>
                <a:sym typeface="Arial"/>
              </a:endParaRPr>
            </a:p>
          </p:txBody>
        </p:sp>
        <p:sp>
          <p:nvSpPr>
            <p:cNvPr id="758" name="Google Shape;758;p19"/>
            <p:cNvSpPr txBox="1"/>
            <p:nvPr/>
          </p:nvSpPr>
          <p:spPr>
            <a:xfrm>
              <a:off x="2626127" y="2197628"/>
              <a:ext cx="1266714"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66.7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759" name="Google Shape;759;p19"/>
            <p:cNvSpPr txBox="1"/>
            <p:nvPr/>
          </p:nvSpPr>
          <p:spPr>
            <a:xfrm>
              <a:off x="1943100" y="2455721"/>
              <a:ext cx="809056" cy="24622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国際線 約</a:t>
              </a:r>
              <a:endParaRPr sz="1000" b="0" i="0" u="none" strike="noStrike" cap="none" baseline="30000">
                <a:solidFill>
                  <a:schemeClr val="dk1"/>
                </a:solidFill>
                <a:latin typeface="Arial"/>
                <a:ea typeface="Arial"/>
                <a:cs typeface="Arial"/>
                <a:sym typeface="Arial"/>
              </a:endParaRPr>
            </a:p>
          </p:txBody>
        </p:sp>
      </p:grpSp>
      <p:sp>
        <p:nvSpPr>
          <p:cNvPr id="760" name="Google Shape;760;p19"/>
          <p:cNvSpPr txBox="1"/>
          <p:nvPr/>
        </p:nvSpPr>
        <p:spPr>
          <a:xfrm>
            <a:off x="5168035" y="6405105"/>
            <a:ext cx="5346450" cy="861734"/>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※1：JALグループマンスリーレポート25年4月～26年3月 平均</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a:t>
            </a:r>
            <a:r>
              <a:rPr lang="ja-JP" sz="800" b="0" i="0" u="none" strike="noStrike" cap="none">
                <a:solidFill>
                  <a:srgbClr val="000000"/>
                </a:solidFill>
                <a:latin typeface="Arial"/>
                <a:ea typeface="Arial"/>
                <a:cs typeface="Arial"/>
                <a:sym typeface="Arial"/>
              </a:rPr>
              <a:t>総作品数は月ごと・機材ごとに異なります。</a:t>
            </a:r>
            <a:r>
              <a:rPr lang="ja-JP" sz="800" b="0" i="0" u="none" strike="noStrike" cap="none">
                <a:solidFill>
                  <a:schemeClr val="dk1"/>
                </a:solidFill>
                <a:latin typeface="Arial"/>
                <a:ea typeface="Arial"/>
                <a:cs typeface="Arial"/>
                <a:sym typeface="Arial"/>
              </a:rPr>
              <a:t>予告なくCM上映不可の番組が発生する場合があります。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　　  一部、番組数が少ない機材もあります。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※再生・早送り・巻き戻し等の操作を行う際、画面上CMに重なるように操作ボタン等が数秒間表示されます。</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その他、機内アナウンス発生時には再生が一時中断等される場合があります。</a:t>
            </a:r>
            <a:endParaRPr sz="800" b="0" i="0" u="none" strike="noStrike" cap="none">
              <a:solidFill>
                <a:schemeClr val="dk1"/>
              </a:solidFill>
              <a:latin typeface="Arial"/>
              <a:ea typeface="Arial"/>
              <a:cs typeface="Arial"/>
              <a:sym typeface="Arial"/>
            </a:endParaRPr>
          </a:p>
        </p:txBody>
      </p:sp>
      <p:sp>
        <p:nvSpPr>
          <p:cNvPr id="761" name="Google Shape;761;p19"/>
          <p:cNvSpPr txBox="1"/>
          <p:nvPr/>
        </p:nvSpPr>
        <p:spPr>
          <a:xfrm>
            <a:off x="763629" y="6617036"/>
            <a:ext cx="1170007" cy="337744"/>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CM①～⑤枠</a:t>
            </a:r>
            <a:endParaRPr sz="1050" b="1" i="0" u="none" strike="noStrike" cap="none">
              <a:solidFill>
                <a:schemeClr val="lt1"/>
              </a:solidFill>
              <a:latin typeface="Arial"/>
              <a:ea typeface="Arial"/>
              <a:cs typeface="Arial"/>
              <a:sym typeface="Arial"/>
            </a:endParaRPr>
          </a:p>
        </p:txBody>
      </p:sp>
      <p:graphicFrame>
        <p:nvGraphicFramePr>
          <p:cNvPr id="762" name="Google Shape;762;p19"/>
          <p:cNvGraphicFramePr/>
          <p:nvPr/>
        </p:nvGraphicFramePr>
        <p:xfrm>
          <a:off x="5231023" y="1190728"/>
          <a:ext cx="3000000" cy="3000000"/>
        </p:xfrm>
        <a:graphic>
          <a:graphicData uri="http://schemas.openxmlformats.org/drawingml/2006/table">
            <a:tbl>
              <a:tblPr firstCol="1" bandRow="1">
                <a:noFill/>
                <a:tableStyleId>{F831CE32-CC2C-42E0-AB3D-7EEEFE07A6D1}</a:tableStyleId>
              </a:tblPr>
              <a:tblGrid>
                <a:gridCol w="992525">
                  <a:extLst>
                    <a:ext uri="{9D8B030D-6E8A-4147-A177-3AD203B41FA5}">
                      <a16:colId xmlns:a16="http://schemas.microsoft.com/office/drawing/2014/main" val="20000"/>
                    </a:ext>
                  </a:extLst>
                </a:gridCol>
                <a:gridCol w="4227950">
                  <a:extLst>
                    <a:ext uri="{9D8B030D-6E8A-4147-A177-3AD203B41FA5}">
                      <a16:colId xmlns:a16="http://schemas.microsoft.com/office/drawing/2014/main" val="20001"/>
                    </a:ext>
                  </a:extLst>
                </a:gridCol>
              </a:tblGrid>
              <a:tr h="6261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上映メディア</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個人用モニター </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tc>
                <a:extLst>
                  <a:ext uri="{0D108BD9-81ED-4DB2-BD59-A6C34878D82A}">
                    <a16:rowId xmlns:a16="http://schemas.microsoft.com/office/drawing/2014/main" val="10000"/>
                  </a:ext>
                </a:extLst>
              </a:tr>
              <a:tr h="7504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上映便数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chemeClr val="dk1"/>
                          </a:solidFill>
                          <a:latin typeface="Arial"/>
                          <a:ea typeface="Arial"/>
                          <a:cs typeface="Arial"/>
                          <a:sym typeface="Arial"/>
                        </a:rPr>
                        <a:t>約</a:t>
                      </a:r>
                      <a:r>
                        <a:rPr lang="ja-JP" sz="1000" u="none" strike="noStrike" cap="none">
                          <a:solidFill>
                            <a:srgbClr val="000000"/>
                          </a:solidFill>
                          <a:latin typeface="Arial"/>
                          <a:ea typeface="Arial"/>
                          <a:cs typeface="Arial"/>
                          <a:sym typeface="Arial"/>
                        </a:rPr>
                        <a:t>3,800便/</a:t>
                      </a:r>
                      <a:r>
                        <a:rPr lang="ja-JP" sz="1000" u="none" strike="noStrike" cap="none">
                          <a:solidFill>
                            <a:schemeClr val="dk1"/>
                          </a:solidFill>
                          <a:latin typeface="Arial"/>
                          <a:ea typeface="Arial"/>
                          <a:cs typeface="Arial"/>
                          <a:sym typeface="Arial"/>
                        </a:rPr>
                        <a:t>月</a:t>
                      </a:r>
                      <a:r>
                        <a:rPr lang="ja-JP" sz="1000" u="none" strike="noStrike" cap="none" baseline="30000">
                          <a:latin typeface="Arial"/>
                          <a:ea typeface="Arial"/>
                          <a:cs typeface="Arial"/>
                          <a:sym typeface="Arial"/>
                        </a:rPr>
                        <a:t>※1 </a:t>
                      </a:r>
                      <a:endParaRPr sz="1000" u="none" strike="noStrike" cap="none"/>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※別途、</a:t>
                      </a:r>
                      <a:r>
                        <a:rPr lang="ja-JP" sz="800" u="none" strike="noStrike" cap="none">
                          <a:latin typeface="Arial"/>
                          <a:ea typeface="Arial"/>
                          <a:cs typeface="Arial"/>
                          <a:sym typeface="Arial"/>
                        </a:rPr>
                        <a:t>チャーターを含む臨時便でも上映する場合があります。</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1"/>
                  </a:ext>
                </a:extLst>
              </a:tr>
              <a:tr h="4333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上映路線</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国際線</a:t>
                      </a:r>
                      <a:r>
                        <a:rPr lang="ja-JP" sz="1000" b="0" u="none" strike="noStrike" cap="none">
                          <a:latin typeface="Arial"/>
                          <a:ea typeface="Arial"/>
                          <a:cs typeface="Arial"/>
                          <a:sym typeface="Arial"/>
                        </a:rPr>
                        <a:t>JAL運航</a:t>
                      </a:r>
                      <a:r>
                        <a:rPr lang="ja-JP" sz="1000" u="none" strike="noStrike" cap="none">
                          <a:latin typeface="Arial"/>
                          <a:ea typeface="Arial"/>
                          <a:cs typeface="Arial"/>
                          <a:sym typeface="Arial"/>
                        </a:rPr>
                        <a:t>路線</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2"/>
                  </a:ext>
                </a:extLst>
              </a:tr>
              <a:tr h="4124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上映秒数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r>
                        <a:rPr lang="ja-JP" sz="800" u="none" strike="noStrike" cap="none">
                          <a:latin typeface="Arial"/>
                          <a:ea typeface="Arial"/>
                          <a:cs typeface="Arial"/>
                          <a:sym typeface="Arial"/>
                        </a:rPr>
                        <a:t>※上映順・上映グループはお任せいただきます。 </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425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販売枠数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5枠　</a:t>
                      </a:r>
                      <a:r>
                        <a:rPr lang="ja-JP" sz="800" b="0" i="0" u="none" strike="noStrike" cap="none">
                          <a:solidFill>
                            <a:srgbClr val="000000"/>
                          </a:solidFill>
                          <a:latin typeface="Arial"/>
                          <a:ea typeface="Arial"/>
                          <a:cs typeface="Arial"/>
                          <a:sym typeface="Arial"/>
                        </a:rPr>
                        <a:t>※1社につき2枠/月まで購入できます。 </a:t>
                      </a:r>
                      <a:endParaRPr sz="1000" u="none" strike="noStrike" cap="none"/>
                    </a:p>
                  </a:txBody>
                  <a:tcPr marL="180000" marR="180000" marT="108000" marB="108000" anchor="ctr"/>
                </a:tc>
                <a:extLst>
                  <a:ext uri="{0D108BD9-81ED-4DB2-BD59-A6C34878D82A}">
                    <a16:rowId xmlns:a16="http://schemas.microsoft.com/office/drawing/2014/main" val="10004"/>
                  </a:ext>
                </a:extLst>
              </a:tr>
              <a:tr h="588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上映期間 </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u="none" strike="noStrike" cap="none">
                          <a:latin typeface="Arial"/>
                          <a:ea typeface="Arial"/>
                          <a:cs typeface="Arial"/>
                          <a:sym typeface="Arial"/>
                        </a:rPr>
                        <a:t>※機材繰りなどの諸事情により上映開始日・終了日が前後する場合があります。</a:t>
                      </a:r>
                      <a:endParaRPr sz="800" u="none" strike="noStrike" cap="none"/>
                    </a:p>
                  </a:txBody>
                  <a:tcPr marL="180000" marR="180000" marT="108000" marB="108000" anchor="ctr"/>
                </a:tc>
                <a:extLst>
                  <a:ext uri="{0D108BD9-81ED-4DB2-BD59-A6C34878D82A}">
                    <a16:rowId xmlns:a16="http://schemas.microsoft.com/office/drawing/2014/main" val="10005"/>
                  </a:ext>
                </a:extLst>
              </a:tr>
              <a:tr h="4124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料金</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a:t>
                      </a:r>
                      <a:r>
                        <a:rPr lang="ja-JP" sz="1000" u="none" strike="noStrike" cap="none">
                          <a:latin typeface="Arial"/>
                          <a:ea typeface="Arial"/>
                          <a:cs typeface="Arial"/>
                          <a:sym typeface="Arial"/>
                        </a:rPr>
                        <a:t>,800,000円/枠/月</a:t>
                      </a:r>
                      <a:r>
                        <a:rPr lang="ja-JP" sz="1000" b="0" i="0" u="none" strike="noStrike" cap="none">
                          <a:solidFill>
                            <a:srgbClr val="000000"/>
                          </a:solidFill>
                          <a:latin typeface="Arial"/>
                          <a:ea typeface="Arial"/>
                          <a:cs typeface="Arial"/>
                          <a:sym typeface="Arial"/>
                        </a:rPr>
                        <a:t>（税抜）</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4333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上映分</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7"/>
                  </a:ext>
                </a:extLst>
              </a:tr>
              <a:tr h="588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納品日</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上映開始の前々月13日頃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tc>
                <a:extLst>
                  <a:ext uri="{0D108BD9-81ED-4DB2-BD59-A6C34878D82A}">
                    <a16:rowId xmlns:a16="http://schemas.microsoft.com/office/drawing/2014/main" val="10008"/>
                  </a:ext>
                </a:extLst>
              </a:tr>
              <a:tr h="4178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備考</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dirty="0">
                          <a:solidFill>
                            <a:srgbClr val="000000"/>
                          </a:solidFill>
                          <a:latin typeface="Arial"/>
                          <a:ea typeface="Arial"/>
                          <a:cs typeface="Arial"/>
                          <a:sym typeface="Arial"/>
                        </a:rPr>
                        <a:t>早送り可 / </a:t>
                      </a:r>
                      <a:r>
                        <a:rPr lang="ja-JP" sz="1000" u="none" strike="noStrike" cap="none" dirty="0">
                          <a:latin typeface="Arial"/>
                          <a:ea typeface="Arial"/>
                          <a:cs typeface="Arial"/>
                          <a:sym typeface="Arial"/>
                        </a:rPr>
                        <a:t>個人モニター上での外部遷移はできません。</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grpSp>
        <p:nvGrpSpPr>
          <p:cNvPr id="763" name="Google Shape;763;p19"/>
          <p:cNvGrpSpPr/>
          <p:nvPr/>
        </p:nvGrpSpPr>
        <p:grpSpPr>
          <a:xfrm>
            <a:off x="542151" y="5259487"/>
            <a:ext cx="4406901" cy="382492"/>
            <a:chOff x="411340" y="2154438"/>
            <a:chExt cx="4406901" cy="382492"/>
          </a:xfrm>
        </p:grpSpPr>
        <p:sp>
          <p:nvSpPr>
            <p:cNvPr id="764" name="Google Shape;764;p19"/>
            <p:cNvSpPr txBox="1"/>
            <p:nvPr/>
          </p:nvSpPr>
          <p:spPr>
            <a:xfrm>
              <a:off x="666410" y="2154438"/>
              <a:ext cx="3738600" cy="252336"/>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ビデオ前CM上映までの流れ</a:t>
              </a:r>
              <a:endParaRPr sz="800" b="0" i="0" u="none" strike="noStrike" cap="none">
                <a:solidFill>
                  <a:srgbClr val="000000"/>
                </a:solidFill>
                <a:latin typeface="Arial"/>
                <a:ea typeface="Arial"/>
                <a:cs typeface="Arial"/>
                <a:sym typeface="Arial"/>
              </a:endParaRPr>
            </a:p>
          </p:txBody>
        </p:sp>
        <p:grpSp>
          <p:nvGrpSpPr>
            <p:cNvPr id="765" name="Google Shape;765;p19"/>
            <p:cNvGrpSpPr/>
            <p:nvPr/>
          </p:nvGrpSpPr>
          <p:grpSpPr>
            <a:xfrm>
              <a:off x="411340" y="2223018"/>
              <a:ext cx="4406901" cy="313913"/>
              <a:chOff x="434568" y="5145443"/>
              <a:chExt cx="4517566" cy="326871"/>
            </a:xfrm>
          </p:grpSpPr>
          <p:pic>
            <p:nvPicPr>
              <p:cNvPr id="766" name="Google Shape;766;p19"/>
              <p:cNvPicPr preferRelativeResize="0"/>
              <p:nvPr/>
            </p:nvPicPr>
            <p:blipFill rotWithShape="1">
              <a:blip r:embed="rId8">
                <a:alphaModFix/>
              </a:blip>
              <a:srcRect/>
              <a:stretch/>
            </p:blipFill>
            <p:spPr>
              <a:xfrm rot="-1800000">
                <a:off x="478360" y="5189235"/>
                <a:ext cx="239286" cy="239286"/>
              </a:xfrm>
              <a:prstGeom prst="rect">
                <a:avLst/>
              </a:prstGeom>
              <a:noFill/>
              <a:ln>
                <a:noFill/>
              </a:ln>
            </p:spPr>
          </p:pic>
          <p:cxnSp>
            <p:nvCxnSpPr>
              <p:cNvPr id="767" name="Google Shape;767;p19"/>
              <p:cNvCxnSpPr/>
              <p:nvPr/>
            </p:nvCxnSpPr>
            <p:spPr>
              <a:xfrm>
                <a:off x="746855" y="5349167"/>
                <a:ext cx="4205279" cy="0"/>
              </a:xfrm>
              <a:prstGeom prst="straightConnector1">
                <a:avLst/>
              </a:prstGeom>
              <a:noFill/>
              <a:ln w="9525" cap="flat" cmpd="sng">
                <a:solidFill>
                  <a:schemeClr val="dk1"/>
                </a:solidFill>
                <a:prstDash val="solid"/>
                <a:miter lim="8000"/>
                <a:headEnd type="none" w="sm" len="sm"/>
                <a:tailEnd type="none" w="sm" len="sm"/>
              </a:ln>
            </p:spPr>
          </p:cxnSp>
        </p:grpSp>
      </p:grpSp>
      <p:sp>
        <p:nvSpPr>
          <p:cNvPr id="768" name="Google Shape;768;p19"/>
          <p:cNvSpPr txBox="1"/>
          <p:nvPr/>
        </p:nvSpPr>
        <p:spPr>
          <a:xfrm>
            <a:off x="767991" y="1758545"/>
            <a:ext cx="2495727"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00"/>
              <a:buFont typeface="Arial"/>
              <a:buNone/>
            </a:pPr>
            <a:r>
              <a:rPr lang="ja-JP" sz="1200" b="0" i="0" u="none" strike="noStrike" cap="none">
                <a:solidFill>
                  <a:srgbClr val="000000"/>
                </a:solidFill>
                <a:latin typeface="Arial"/>
                <a:ea typeface="Arial"/>
                <a:cs typeface="Arial"/>
                <a:sym typeface="Arial"/>
              </a:rPr>
              <a:t>＊総番組数約 220 作品</a:t>
            </a:r>
            <a:r>
              <a:rPr lang="ja-JP" sz="1200" b="0" i="0" u="none" strike="noStrike" cap="none" baseline="30000">
                <a:solidFill>
                  <a:srgbClr val="000000"/>
                </a:solidFill>
                <a:latin typeface="Arial"/>
                <a:ea typeface="Arial"/>
                <a:cs typeface="Arial"/>
                <a:sym typeface="Arial"/>
              </a:rPr>
              <a:t>※2,3</a:t>
            </a:r>
            <a:endParaRPr sz="1200" b="0" i="0" u="none" strike="noStrike" cap="none">
              <a:solidFill>
                <a:srgbClr val="000000"/>
              </a:solidFill>
              <a:latin typeface="Arial"/>
              <a:ea typeface="Arial"/>
              <a:cs typeface="Arial"/>
              <a:sym typeface="Arial"/>
            </a:endParaRPr>
          </a:p>
        </p:txBody>
      </p:sp>
      <p:sp>
        <p:nvSpPr>
          <p:cNvPr id="769" name="Google Shape;769;p19"/>
          <p:cNvSpPr txBox="1"/>
          <p:nvPr/>
        </p:nvSpPr>
        <p:spPr>
          <a:xfrm>
            <a:off x="3482618" y="5010998"/>
            <a:ext cx="1388921" cy="248489"/>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※上記イメージ画像</a:t>
            </a:r>
            <a:endParaRPr sz="1400" b="0" i="0" u="none" strike="noStrike" cap="none">
              <a:solidFill>
                <a:srgbClr val="000000"/>
              </a:solidFill>
              <a:latin typeface="Arial"/>
              <a:ea typeface="Arial"/>
              <a:cs typeface="Arial"/>
              <a:sym typeface="Arial"/>
            </a:endParaRPr>
          </a:p>
        </p:txBody>
      </p:sp>
      <p:pic>
        <p:nvPicPr>
          <p:cNvPr id="770" name="Google Shape;770;p19"/>
          <p:cNvPicPr preferRelativeResize="0"/>
          <p:nvPr/>
        </p:nvPicPr>
        <p:blipFill rotWithShape="1">
          <a:blip r:embed="rId9">
            <a:alphaModFix/>
          </a:blip>
          <a:srcRect/>
          <a:stretch/>
        </p:blipFill>
        <p:spPr>
          <a:xfrm>
            <a:off x="1219788" y="2771403"/>
            <a:ext cx="3279414" cy="2187343"/>
          </a:xfrm>
          <a:prstGeom prst="rect">
            <a:avLst/>
          </a:prstGeom>
          <a:noFill/>
          <a:ln>
            <a:noFill/>
          </a:ln>
        </p:spPr>
      </p:pic>
      <p:sp>
        <p:nvSpPr>
          <p:cNvPr id="771" name="Google Shape;771;p19"/>
          <p:cNvSpPr txBox="1"/>
          <p:nvPr/>
        </p:nvSpPr>
        <p:spPr>
          <a:xfrm>
            <a:off x="833076" y="558680"/>
            <a:ext cx="691526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国際線 </a:t>
            </a:r>
            <a:r>
              <a:rPr lang="ja-JP" sz="2000" b="1"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ビデオ前CM</a:t>
            </a:r>
            <a:endParaRPr sz="2000" b="1" i="0" u="none" strike="noStrike" cap="none">
              <a:solidFill>
                <a:schemeClr val="dk1"/>
              </a:solidFill>
              <a:latin typeface="Arial"/>
              <a:ea typeface="Arial"/>
              <a:cs typeface="Arial"/>
              <a:sym typeface="Arial"/>
            </a:endParaRPr>
          </a:p>
        </p:txBody>
      </p:sp>
      <p:cxnSp>
        <p:nvCxnSpPr>
          <p:cNvPr id="772" name="Google Shape;772;p19"/>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a:t>
            </a:fld>
            <a:endParaRPr/>
          </a:p>
        </p:txBody>
      </p:sp>
      <p:pic>
        <p:nvPicPr>
          <p:cNvPr id="47" name="Google Shape;47;p15"/>
          <p:cNvPicPr preferRelativeResize="0"/>
          <p:nvPr/>
        </p:nvPicPr>
        <p:blipFill rotWithShape="1">
          <a:blip r:embed="rId3">
            <a:alphaModFix/>
          </a:blip>
          <a:srcRect/>
          <a:stretch/>
        </p:blipFill>
        <p:spPr>
          <a:xfrm>
            <a:off x="736277" y="3646173"/>
            <a:ext cx="2213470" cy="2953506"/>
          </a:xfrm>
          <a:prstGeom prst="rect">
            <a:avLst/>
          </a:prstGeom>
          <a:noFill/>
          <a:ln>
            <a:noFill/>
          </a:ln>
        </p:spPr>
      </p:pic>
      <p:sp>
        <p:nvSpPr>
          <p:cNvPr id="48" name="Google Shape;48;p15"/>
          <p:cNvSpPr txBox="1"/>
          <p:nvPr/>
        </p:nvSpPr>
        <p:spPr>
          <a:xfrm>
            <a:off x="833076" y="558680"/>
            <a:ext cx="211667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SKYWARD</a:t>
            </a:r>
            <a:endParaRPr sz="1400" b="0" i="0" u="none" strike="noStrike" cap="none">
              <a:solidFill>
                <a:srgbClr val="000000"/>
              </a:solidFill>
              <a:latin typeface="Arial"/>
              <a:ea typeface="Arial"/>
              <a:cs typeface="Arial"/>
              <a:sym typeface="Arial"/>
            </a:endParaRPr>
          </a:p>
        </p:txBody>
      </p:sp>
      <p:graphicFrame>
        <p:nvGraphicFramePr>
          <p:cNvPr id="49" name="Google Shape;49;p15"/>
          <p:cNvGraphicFramePr/>
          <p:nvPr/>
        </p:nvGraphicFramePr>
        <p:xfrm>
          <a:off x="5188911" y="1256363"/>
          <a:ext cx="3000000" cy="3000000"/>
        </p:xfrm>
        <a:graphic>
          <a:graphicData uri="http://schemas.openxmlformats.org/drawingml/2006/table">
            <a:tbl>
              <a:tblPr firstCol="1" bandRow="1">
                <a:noFill/>
                <a:tableStyleId>{F831CE32-CC2C-42E0-AB3D-7EEEFE07A6D1}</a:tableStyleId>
              </a:tblPr>
              <a:tblGrid>
                <a:gridCol w="1157150">
                  <a:extLst>
                    <a:ext uri="{9D8B030D-6E8A-4147-A177-3AD203B41FA5}">
                      <a16:colId xmlns:a16="http://schemas.microsoft.com/office/drawing/2014/main" val="20000"/>
                    </a:ext>
                  </a:extLst>
                </a:gridCol>
                <a:gridCol w="4219525">
                  <a:extLst>
                    <a:ext uri="{9D8B030D-6E8A-4147-A177-3AD203B41FA5}">
                      <a16:colId xmlns:a16="http://schemas.microsoft.com/office/drawing/2014/main" val="20001"/>
                    </a:ext>
                  </a:extLst>
                </a:gridCol>
              </a:tblGrid>
              <a:tr h="323300">
                <a:tc>
                  <a:txBody>
                    <a:bodyPr/>
                    <a:lstStyle/>
                    <a:p>
                      <a:pPr marL="0" marR="0" lvl="0" indent="0" algn="ctr" rtl="0">
                        <a:lnSpc>
                          <a:spcPct val="50000"/>
                        </a:lnSpc>
                        <a:spcBef>
                          <a:spcPts val="0"/>
                        </a:spcBef>
                        <a:spcAft>
                          <a:spcPts val="0"/>
                        </a:spcAft>
                        <a:buClr>
                          <a:srgbClr val="000000"/>
                        </a:buClr>
                        <a:buSzPts val="1000"/>
                        <a:buFont typeface="Arial"/>
                        <a:buNone/>
                      </a:pPr>
                      <a:r>
                        <a:rPr lang="ja-JP" sz="1000" b="1" i="0" u="none" strike="noStrike" cap="none">
                          <a:latin typeface="Arial"/>
                          <a:ea typeface="Arial"/>
                          <a:cs typeface="Arial"/>
                          <a:sym typeface="Arial"/>
                        </a:rPr>
                        <a:t>発行形態</a:t>
                      </a:r>
                      <a:endParaRPr sz="1000" u="none" strike="noStrike" cap="none">
                        <a:latin typeface="Arial"/>
                        <a:ea typeface="Arial"/>
                        <a:cs typeface="Arial"/>
                        <a:sym typeface="Arial"/>
                      </a:endParaRPr>
                    </a:p>
                  </a:txBody>
                  <a:tcPr marL="88250" marR="88250" marT="72000" marB="0" anchor="ctr">
                    <a:solidFill>
                      <a:srgbClr val="CB0003"/>
                    </a:solidFill>
                  </a:tcPr>
                </a:tc>
                <a:tc>
                  <a:txBody>
                    <a:bodyPr/>
                    <a:lstStyle/>
                    <a:p>
                      <a:pPr marL="0" marR="0" lvl="0" indent="0" algn="l" rtl="0">
                        <a:lnSpc>
                          <a:spcPct val="5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月刊（毎月1日〜末日機内搭載、前月27日発行）</a:t>
                      </a:r>
                      <a:r>
                        <a:rPr lang="ja-JP" sz="1000" u="none" strike="noStrike" cap="none" baseline="30000">
                          <a:latin typeface="Arial"/>
                          <a:ea typeface="Arial"/>
                          <a:cs typeface="Arial"/>
                          <a:sym typeface="Arial"/>
                        </a:rPr>
                        <a:t>※2</a:t>
                      </a:r>
                      <a:endParaRPr sz="1000" u="none" strike="noStrike" cap="none">
                        <a:latin typeface="Arial"/>
                        <a:ea typeface="Arial"/>
                        <a:cs typeface="Arial"/>
                        <a:sym typeface="Arial"/>
                      </a:endParaRPr>
                    </a:p>
                  </a:txBody>
                  <a:tcPr marL="180000" marR="180000" marT="72000" marB="0" anchor="ctr"/>
                </a:tc>
                <a:extLst>
                  <a:ext uri="{0D108BD9-81ED-4DB2-BD59-A6C34878D82A}">
                    <a16:rowId xmlns:a16="http://schemas.microsoft.com/office/drawing/2014/main" val="10000"/>
                  </a:ext>
                </a:extLst>
              </a:tr>
              <a:tr h="323300">
                <a:tc>
                  <a:txBody>
                    <a:bodyPr/>
                    <a:lstStyle/>
                    <a:p>
                      <a:pPr marL="0" marR="0" lvl="0" indent="0" algn="ctr" rtl="0">
                        <a:lnSpc>
                          <a:spcPct val="50000"/>
                        </a:lnSpc>
                        <a:spcBef>
                          <a:spcPts val="0"/>
                        </a:spcBef>
                        <a:spcAft>
                          <a:spcPts val="0"/>
                        </a:spcAft>
                        <a:buClr>
                          <a:srgbClr val="000000"/>
                        </a:buClr>
                        <a:buSzPts val="1000"/>
                        <a:buFont typeface="Arial"/>
                        <a:buNone/>
                      </a:pPr>
                      <a:r>
                        <a:rPr lang="ja-JP" sz="1000" b="1" i="0" u="none" strike="noStrike" cap="none">
                          <a:latin typeface="Arial"/>
                          <a:ea typeface="Arial"/>
                          <a:cs typeface="Arial"/>
                          <a:sym typeface="Arial"/>
                        </a:rPr>
                        <a:t>配布方法</a:t>
                      </a:r>
                      <a:endParaRPr sz="1000" u="none" strike="noStrike" cap="none">
                        <a:latin typeface="Arial"/>
                        <a:ea typeface="Arial"/>
                        <a:cs typeface="Arial"/>
                        <a:sym typeface="Arial"/>
                      </a:endParaRPr>
                    </a:p>
                  </a:txBody>
                  <a:tcPr marL="88250" marR="88250" marT="72000" marB="0" anchor="ctr">
                    <a:solidFill>
                      <a:srgbClr val="CB0003"/>
                    </a:solidFill>
                  </a:tcPr>
                </a:tc>
                <a:tc>
                  <a:txBody>
                    <a:bodyPr/>
                    <a:lstStyle/>
                    <a:p>
                      <a:pPr marL="0" marR="0" lvl="0" indent="0" algn="l" rtl="0">
                        <a:lnSpc>
                          <a:spcPct val="5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JALグループ機内シートポケット</a:t>
                      </a:r>
                      <a:r>
                        <a:rPr lang="ja-JP" sz="1000" u="none" strike="noStrike" cap="none" baseline="30000">
                          <a:latin typeface="Arial"/>
                          <a:ea typeface="Arial"/>
                          <a:cs typeface="Arial"/>
                          <a:sym typeface="Arial"/>
                        </a:rPr>
                        <a:t>※3</a:t>
                      </a:r>
                      <a:endParaRPr sz="1000" u="none" strike="noStrike" cap="none" baseline="30000">
                        <a:latin typeface="Arial"/>
                        <a:ea typeface="Arial"/>
                        <a:cs typeface="Arial"/>
                        <a:sym typeface="Arial"/>
                      </a:endParaRPr>
                    </a:p>
                  </a:txBody>
                  <a:tcPr marL="180000" marR="180000" marT="72000" marB="0" anchor="ctr"/>
                </a:tc>
                <a:extLst>
                  <a:ext uri="{0D108BD9-81ED-4DB2-BD59-A6C34878D82A}">
                    <a16:rowId xmlns:a16="http://schemas.microsoft.com/office/drawing/2014/main" val="10001"/>
                  </a:ext>
                </a:extLst>
              </a:tr>
              <a:tr h="576950">
                <a:tc>
                  <a:txBody>
                    <a:bodyPr/>
                    <a:lstStyle/>
                    <a:p>
                      <a:pPr marL="0" marR="0" lvl="0" indent="0" algn="ctr" rtl="0">
                        <a:lnSpc>
                          <a:spcPct val="50000"/>
                        </a:lnSpc>
                        <a:spcBef>
                          <a:spcPts val="0"/>
                        </a:spcBef>
                        <a:spcAft>
                          <a:spcPts val="0"/>
                        </a:spcAft>
                        <a:buClr>
                          <a:srgbClr val="000000"/>
                        </a:buClr>
                        <a:buSzPts val="1000"/>
                        <a:buFont typeface="Arial"/>
                        <a:buNone/>
                      </a:pPr>
                      <a:r>
                        <a:rPr lang="ja-JP" sz="1000" b="1" i="0" u="none" strike="noStrike" cap="none">
                          <a:latin typeface="Arial"/>
                          <a:ea typeface="Arial"/>
                          <a:cs typeface="Arial"/>
                          <a:sym typeface="Arial"/>
                        </a:rPr>
                        <a:t>判型</a:t>
                      </a:r>
                      <a:endParaRPr sz="1000" u="none" strike="noStrike" cap="none">
                        <a:latin typeface="Arial"/>
                        <a:ea typeface="Arial"/>
                        <a:cs typeface="Arial"/>
                        <a:sym typeface="Arial"/>
                      </a:endParaRPr>
                    </a:p>
                  </a:txBody>
                  <a:tcPr marL="88250" marR="88250" marT="72000" marB="0" anchor="ctr">
                    <a:solidFill>
                      <a:srgbClr val="CB0003"/>
                    </a:solidFill>
                  </a:tcPr>
                </a:tc>
                <a:tc>
                  <a:txBody>
                    <a:bodyPr/>
                    <a:lstStyle/>
                    <a:p>
                      <a:pPr marL="0" marR="0" lvl="0" indent="0" algn="l" rtl="0">
                        <a:lnSpc>
                          <a:spcPct val="15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A4判 天地</a:t>
                      </a:r>
                      <a:r>
                        <a:rPr lang="ja-JP" sz="1000" u="none" strike="noStrike" cap="none">
                          <a:solidFill>
                            <a:schemeClr val="dk1"/>
                          </a:solidFill>
                          <a:latin typeface="Arial"/>
                          <a:ea typeface="Arial"/>
                          <a:cs typeface="Arial"/>
                          <a:sym typeface="Arial"/>
                        </a:rPr>
                        <a:t>297</a:t>
                      </a:r>
                      <a:r>
                        <a:rPr lang="ja-JP" sz="1000" u="none" strike="noStrike" cap="none">
                          <a:latin typeface="Arial"/>
                          <a:ea typeface="Arial"/>
                          <a:cs typeface="Arial"/>
                          <a:sym typeface="Arial"/>
                        </a:rPr>
                        <a:t>mm×左右210mm/無線綴じ/</a:t>
                      </a:r>
                      <a:endParaRPr sz="1000" u="none" strike="noStrike" cap="none">
                        <a:latin typeface="Arial"/>
                        <a:ea typeface="Arial"/>
                        <a:cs typeface="Arial"/>
                        <a:sym typeface="Arial"/>
                      </a:endParaRPr>
                    </a:p>
                    <a:p>
                      <a:pPr marL="0" marR="0" lvl="0" indent="0" algn="l" rtl="0">
                        <a:lnSpc>
                          <a:spcPct val="15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オールカラー（4色オフセット印刷）</a:t>
                      </a:r>
                      <a:endParaRPr sz="1000" u="none" strike="noStrike" cap="none">
                        <a:latin typeface="Arial"/>
                        <a:ea typeface="Arial"/>
                        <a:cs typeface="Arial"/>
                        <a:sym typeface="Arial"/>
                      </a:endParaRPr>
                    </a:p>
                  </a:txBody>
                  <a:tcPr marL="180000" marR="180000" marT="72000" marB="72000" anchor="ctr"/>
                </a:tc>
                <a:extLst>
                  <a:ext uri="{0D108BD9-81ED-4DB2-BD59-A6C34878D82A}">
                    <a16:rowId xmlns:a16="http://schemas.microsoft.com/office/drawing/2014/main" val="10002"/>
                  </a:ext>
                </a:extLst>
              </a:tr>
              <a:tr h="323300">
                <a:tc>
                  <a:txBody>
                    <a:bodyPr/>
                    <a:lstStyle/>
                    <a:p>
                      <a:pPr marL="0" marR="0" lvl="0" indent="0" algn="ctr" rtl="0">
                        <a:lnSpc>
                          <a:spcPct val="50000"/>
                        </a:lnSpc>
                        <a:spcBef>
                          <a:spcPts val="0"/>
                        </a:spcBef>
                        <a:spcAft>
                          <a:spcPts val="0"/>
                        </a:spcAft>
                        <a:buClr>
                          <a:srgbClr val="000000"/>
                        </a:buClr>
                        <a:buSzPts val="1000"/>
                        <a:buFont typeface="Arial"/>
                        <a:buNone/>
                      </a:pPr>
                      <a:r>
                        <a:rPr lang="ja-JP" sz="1000" b="1" i="0" u="none" strike="noStrike" cap="none">
                          <a:latin typeface="Arial"/>
                          <a:ea typeface="Arial"/>
                          <a:cs typeface="Arial"/>
                          <a:sym typeface="Arial"/>
                        </a:rPr>
                        <a:t>申込締切</a:t>
                      </a:r>
                      <a:endParaRPr sz="1000" u="none" strike="noStrike" cap="none">
                        <a:latin typeface="Arial"/>
                        <a:ea typeface="Arial"/>
                        <a:cs typeface="Arial"/>
                        <a:sym typeface="Arial"/>
                      </a:endParaRPr>
                    </a:p>
                  </a:txBody>
                  <a:tcPr marL="88250" marR="88250" marT="72000" marB="0" anchor="ctr">
                    <a:solidFill>
                      <a:srgbClr val="CB0003"/>
                    </a:solidFill>
                  </a:tcPr>
                </a:tc>
                <a:tc>
                  <a:txBody>
                    <a:bodyPr/>
                    <a:lstStyle/>
                    <a:p>
                      <a:pPr marL="0" marR="0" lvl="0" indent="0" algn="l" rtl="0">
                        <a:lnSpc>
                          <a:spcPct val="5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発行の</a:t>
                      </a:r>
                      <a:r>
                        <a:rPr lang="ja-JP" sz="1000" u="none" strike="noStrike" cap="none">
                          <a:solidFill>
                            <a:srgbClr val="FF0000"/>
                          </a:solidFill>
                          <a:latin typeface="Arial"/>
                          <a:ea typeface="Arial"/>
                          <a:cs typeface="Arial"/>
                          <a:sym typeface="Arial"/>
                        </a:rPr>
                        <a:t>50</a:t>
                      </a:r>
                      <a:r>
                        <a:rPr lang="ja-JP" sz="1000" u="none" strike="noStrike" cap="none">
                          <a:latin typeface="Arial"/>
                          <a:ea typeface="Arial"/>
                          <a:cs typeface="Arial"/>
                          <a:sym typeface="Arial"/>
                        </a:rPr>
                        <a:t>日前</a:t>
                      </a:r>
                      <a:endParaRPr sz="1000" u="none" strike="noStrike" cap="none">
                        <a:latin typeface="Arial"/>
                        <a:ea typeface="Arial"/>
                        <a:cs typeface="Arial"/>
                        <a:sym typeface="Arial"/>
                      </a:endParaRPr>
                    </a:p>
                  </a:txBody>
                  <a:tcPr marL="180000" marR="180000" marT="72000" marB="0" anchor="ctr"/>
                </a:tc>
                <a:extLst>
                  <a:ext uri="{0D108BD9-81ED-4DB2-BD59-A6C34878D82A}">
                    <a16:rowId xmlns:a16="http://schemas.microsoft.com/office/drawing/2014/main" val="10003"/>
                  </a:ext>
                </a:extLst>
              </a:tr>
              <a:tr h="323300">
                <a:tc>
                  <a:txBody>
                    <a:bodyPr/>
                    <a:lstStyle/>
                    <a:p>
                      <a:pPr marL="0" marR="0" lvl="0" indent="0" algn="ctr" rtl="0">
                        <a:lnSpc>
                          <a:spcPct val="50000"/>
                        </a:lnSpc>
                        <a:spcBef>
                          <a:spcPts val="0"/>
                        </a:spcBef>
                        <a:spcAft>
                          <a:spcPts val="0"/>
                        </a:spcAft>
                        <a:buClr>
                          <a:srgbClr val="000000"/>
                        </a:buClr>
                        <a:buSzPts val="1000"/>
                        <a:buFont typeface="Arial"/>
                        <a:buNone/>
                      </a:pPr>
                      <a:r>
                        <a:rPr lang="ja-JP" sz="1000" b="1" i="0" u="none" strike="noStrike" cap="none">
                          <a:latin typeface="Arial"/>
                          <a:ea typeface="Arial"/>
                          <a:cs typeface="Arial"/>
                          <a:sym typeface="Arial"/>
                        </a:rPr>
                        <a:t>入稿締切日</a:t>
                      </a:r>
                      <a:endParaRPr sz="1000" u="none" strike="noStrike" cap="none">
                        <a:latin typeface="Arial"/>
                        <a:ea typeface="Arial"/>
                        <a:cs typeface="Arial"/>
                        <a:sym typeface="Arial"/>
                      </a:endParaRPr>
                    </a:p>
                  </a:txBody>
                  <a:tcPr marL="88250" marR="88250" marT="72000" marB="0" anchor="ctr">
                    <a:solidFill>
                      <a:srgbClr val="CB0003"/>
                    </a:solidFill>
                  </a:tcPr>
                </a:tc>
                <a:tc>
                  <a:txBody>
                    <a:bodyPr/>
                    <a:lstStyle/>
                    <a:p>
                      <a:pPr marL="0" marR="0" lvl="0" indent="0" algn="l" rtl="0">
                        <a:lnSpc>
                          <a:spcPct val="50000"/>
                        </a:lnSpc>
                        <a:spcBef>
                          <a:spcPts val="0"/>
                        </a:spcBef>
                        <a:spcAft>
                          <a:spcPts val="0"/>
                        </a:spcAft>
                        <a:buClr>
                          <a:srgbClr val="000000"/>
                        </a:buClr>
                        <a:buSzPts val="1000"/>
                        <a:buFont typeface="Arial"/>
                        <a:buNone/>
                      </a:pPr>
                      <a:r>
                        <a:rPr lang="ja-JP" sz="1000" u="none" strike="noStrike" cap="none" dirty="0">
                          <a:latin typeface="Arial"/>
                          <a:ea typeface="Arial"/>
                          <a:cs typeface="Arial"/>
                          <a:sym typeface="Arial"/>
                        </a:rPr>
                        <a:t>発行の約</a:t>
                      </a:r>
                      <a:r>
                        <a:rPr lang="ja-JP" sz="1000" u="none" strike="noStrike" cap="none" dirty="0">
                          <a:solidFill>
                            <a:srgbClr val="FF0000"/>
                          </a:solidFill>
                          <a:latin typeface="Arial"/>
                          <a:ea typeface="Arial"/>
                          <a:cs typeface="Arial"/>
                          <a:sym typeface="Arial"/>
                        </a:rPr>
                        <a:t>35</a:t>
                      </a:r>
                      <a:r>
                        <a:rPr lang="ja-JP" sz="1000" u="none" strike="noStrike" cap="none" dirty="0">
                          <a:latin typeface="Arial"/>
                          <a:ea typeface="Arial"/>
                          <a:cs typeface="Arial"/>
                          <a:sym typeface="Arial"/>
                        </a:rPr>
                        <a:t>日前</a:t>
                      </a:r>
                      <a:endParaRPr sz="1000" u="none" strike="noStrike" cap="none" dirty="0">
                        <a:latin typeface="Arial"/>
                        <a:ea typeface="Arial"/>
                        <a:cs typeface="Arial"/>
                        <a:sym typeface="Arial"/>
                      </a:endParaRPr>
                    </a:p>
                  </a:txBody>
                  <a:tcPr marL="180000" marR="180000" marT="72000" marB="0" anchor="ctr"/>
                </a:tc>
                <a:extLst>
                  <a:ext uri="{0D108BD9-81ED-4DB2-BD59-A6C34878D82A}">
                    <a16:rowId xmlns:a16="http://schemas.microsoft.com/office/drawing/2014/main" val="10004"/>
                  </a:ext>
                </a:extLst>
              </a:tr>
            </a:tbl>
          </a:graphicData>
        </a:graphic>
      </p:graphicFrame>
      <p:sp>
        <p:nvSpPr>
          <p:cNvPr id="50" name="Google Shape;50;p15"/>
          <p:cNvSpPr txBox="1"/>
          <p:nvPr/>
        </p:nvSpPr>
        <p:spPr>
          <a:xfrm>
            <a:off x="866097" y="468250"/>
            <a:ext cx="1332876" cy="264647"/>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スカイワード</a:t>
            </a:r>
            <a:endParaRPr sz="800" b="0" i="0" u="none" strike="noStrike" cap="none">
              <a:solidFill>
                <a:schemeClr val="dk1"/>
              </a:solidFill>
              <a:latin typeface="Arial"/>
              <a:ea typeface="Arial"/>
              <a:cs typeface="Arial"/>
              <a:sym typeface="Arial"/>
            </a:endParaRPr>
          </a:p>
        </p:txBody>
      </p:sp>
      <p:sp>
        <p:nvSpPr>
          <p:cNvPr id="51" name="Google Shape;51;p15"/>
          <p:cNvSpPr txBox="1"/>
          <p:nvPr/>
        </p:nvSpPr>
        <p:spPr>
          <a:xfrm>
            <a:off x="840872" y="1398136"/>
            <a:ext cx="3414147"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ja-JP" sz="1200" b="0" i="0" u="none" strike="noStrike" cap="none">
                <a:solidFill>
                  <a:schemeClr val="dk1"/>
                </a:solidFill>
                <a:latin typeface="Arial"/>
                <a:ea typeface="Arial"/>
                <a:cs typeface="Arial"/>
                <a:sym typeface="Arial"/>
              </a:rPr>
              <a:t>毎月約</a:t>
            </a:r>
            <a:r>
              <a:rPr lang="ja-JP" sz="1200" b="0" i="0" u="none" strike="noStrike" cap="none">
                <a:solidFill>
                  <a:srgbClr val="0C0C0C"/>
                </a:solidFill>
                <a:latin typeface="Arial"/>
                <a:ea typeface="Arial"/>
                <a:cs typeface="Arial"/>
                <a:sym typeface="Arial"/>
              </a:rPr>
              <a:t>364</a:t>
            </a:r>
            <a:r>
              <a:rPr lang="ja-JP" sz="1200" b="0" i="0" u="none" strike="noStrike" cap="none">
                <a:solidFill>
                  <a:schemeClr val="dk1"/>
                </a:solidFill>
                <a:latin typeface="Arial"/>
                <a:ea typeface="Arial"/>
                <a:cs typeface="Arial"/>
                <a:sym typeface="Arial"/>
              </a:rPr>
              <a:t>万人</a:t>
            </a:r>
            <a:r>
              <a:rPr lang="ja-JP" sz="1200" b="0" i="0" u="none" strike="noStrike" cap="none">
                <a:solidFill>
                  <a:srgbClr val="000000"/>
                </a:solidFill>
                <a:latin typeface="Arial"/>
                <a:ea typeface="Arial"/>
                <a:cs typeface="Arial"/>
                <a:sym typeface="Arial"/>
              </a:rPr>
              <a:t>もの</a:t>
            </a:r>
            <a:r>
              <a:rPr lang="ja-JP" sz="1200" b="0" i="0" u="none" strike="noStrike" cap="none">
                <a:solidFill>
                  <a:schemeClr val="dk1"/>
                </a:solidFill>
                <a:latin typeface="Arial"/>
                <a:ea typeface="Arial"/>
                <a:cs typeface="Arial"/>
                <a:sym typeface="Arial"/>
              </a:rPr>
              <a:t>お客さまに親しまれている</a:t>
            </a:r>
            <a:endParaRPr sz="120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600"/>
              <a:buFont typeface="Arial"/>
              <a:buNone/>
            </a:pPr>
            <a:r>
              <a:rPr lang="ja-JP" sz="1200" b="0" i="0" u="none" strike="noStrike" cap="none">
                <a:solidFill>
                  <a:schemeClr val="dk1"/>
                </a:solidFill>
                <a:latin typeface="Arial"/>
                <a:ea typeface="Arial"/>
                <a:cs typeface="Arial"/>
                <a:sym typeface="Arial"/>
              </a:rPr>
              <a:t>JALグループの機内誌</a:t>
            </a:r>
            <a:endParaRPr sz="1200" b="0" i="0" u="none" strike="noStrike" cap="none">
              <a:solidFill>
                <a:schemeClr val="dk1"/>
              </a:solidFill>
              <a:latin typeface="Arial"/>
              <a:ea typeface="Arial"/>
              <a:cs typeface="Arial"/>
              <a:sym typeface="Arial"/>
            </a:endParaRPr>
          </a:p>
        </p:txBody>
      </p:sp>
      <p:grpSp>
        <p:nvGrpSpPr>
          <p:cNvPr id="52" name="Google Shape;52;p15"/>
          <p:cNvGrpSpPr/>
          <p:nvPr/>
        </p:nvGrpSpPr>
        <p:grpSpPr>
          <a:xfrm>
            <a:off x="669644" y="2008458"/>
            <a:ext cx="4488440" cy="632267"/>
            <a:chOff x="785057" y="2258516"/>
            <a:chExt cx="4488440" cy="632267"/>
          </a:xfrm>
        </p:grpSpPr>
        <p:sp>
          <p:nvSpPr>
            <p:cNvPr id="53" name="Google Shape;53;p15"/>
            <p:cNvSpPr txBox="1"/>
            <p:nvPr/>
          </p:nvSpPr>
          <p:spPr>
            <a:xfrm>
              <a:off x="785057" y="2515335"/>
              <a:ext cx="1514186"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月間閲読可能者数</a:t>
              </a:r>
              <a:r>
                <a:rPr lang="ja-JP" sz="1100" b="0" i="0" u="none" strike="noStrike" cap="none" baseline="30000">
                  <a:solidFill>
                    <a:schemeClr val="dk1"/>
                  </a:solidFill>
                  <a:latin typeface="Arial"/>
                  <a:ea typeface="Arial"/>
                  <a:cs typeface="Arial"/>
                  <a:sym typeface="Arial"/>
                </a:rPr>
                <a:t>※1</a:t>
              </a:r>
              <a:endParaRPr sz="1100" b="0" i="0" u="none" strike="noStrike" cap="none" baseline="30000">
                <a:solidFill>
                  <a:schemeClr val="dk1"/>
                </a:solidFill>
                <a:latin typeface="Arial"/>
                <a:ea typeface="Arial"/>
                <a:cs typeface="Arial"/>
                <a:sym typeface="Arial"/>
              </a:endParaRPr>
            </a:p>
          </p:txBody>
        </p:sp>
        <p:sp>
          <p:nvSpPr>
            <p:cNvPr id="54" name="Google Shape;54;p15"/>
            <p:cNvSpPr txBox="1"/>
            <p:nvPr/>
          </p:nvSpPr>
          <p:spPr>
            <a:xfrm>
              <a:off x="2739097" y="2262959"/>
              <a:ext cx="1353701"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318</a:t>
              </a:r>
              <a:r>
                <a:rPr lang="ja-JP" sz="1400" b="0" i="0" u="none" strike="noStrike" cap="none">
                  <a:solidFill>
                    <a:schemeClr val="dk1"/>
                  </a:solidFill>
                  <a:latin typeface="Arial"/>
                  <a:ea typeface="Arial"/>
                  <a:cs typeface="Arial"/>
                  <a:sym typeface="Arial"/>
                </a:rPr>
                <a:t>万人</a:t>
              </a:r>
              <a:endParaRPr sz="2400" b="0" i="0" u="none" strike="noStrike" cap="none" baseline="30000">
                <a:solidFill>
                  <a:schemeClr val="dk1"/>
                </a:solidFill>
                <a:latin typeface="Arial"/>
                <a:ea typeface="Arial"/>
                <a:cs typeface="Arial"/>
                <a:sym typeface="Arial"/>
              </a:endParaRPr>
            </a:p>
          </p:txBody>
        </p:sp>
        <p:sp>
          <p:nvSpPr>
            <p:cNvPr id="55" name="Google Shape;55;p15"/>
            <p:cNvSpPr txBox="1"/>
            <p:nvPr/>
          </p:nvSpPr>
          <p:spPr>
            <a:xfrm>
              <a:off x="2163893" y="2523084"/>
              <a:ext cx="79481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国内線版</a:t>
              </a:r>
              <a:endParaRPr sz="1000" b="0" i="0" u="none" strike="noStrike" cap="none">
                <a:solidFill>
                  <a:schemeClr val="dk1"/>
                </a:solidFill>
                <a:latin typeface="Arial"/>
                <a:ea typeface="Arial"/>
                <a:cs typeface="Arial"/>
                <a:sym typeface="Arial"/>
              </a:endParaRPr>
            </a:p>
          </p:txBody>
        </p:sp>
        <p:sp>
          <p:nvSpPr>
            <p:cNvPr id="56" name="Google Shape;56;p15"/>
            <p:cNvSpPr txBox="1"/>
            <p:nvPr/>
          </p:nvSpPr>
          <p:spPr>
            <a:xfrm>
              <a:off x="4213423" y="2258516"/>
              <a:ext cx="1060074"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66</a:t>
              </a:r>
              <a:r>
                <a:rPr lang="ja-JP" sz="1400" b="0" i="0" u="none" strike="noStrike" cap="none">
                  <a:solidFill>
                    <a:schemeClr val="dk1"/>
                  </a:solidFill>
                  <a:latin typeface="Arial"/>
                  <a:ea typeface="Arial"/>
                  <a:cs typeface="Arial"/>
                  <a:sym typeface="Arial"/>
                </a:rPr>
                <a:t>万人</a:t>
              </a:r>
              <a:endParaRPr sz="2400" b="0" i="0" u="none" strike="noStrike" cap="none">
                <a:solidFill>
                  <a:schemeClr val="dk1"/>
                </a:solidFill>
                <a:latin typeface="Arial"/>
                <a:ea typeface="Arial"/>
                <a:cs typeface="Arial"/>
                <a:sym typeface="Arial"/>
              </a:endParaRPr>
            </a:p>
          </p:txBody>
        </p:sp>
        <p:sp>
          <p:nvSpPr>
            <p:cNvPr id="57" name="Google Shape;57;p15"/>
            <p:cNvSpPr txBox="1"/>
            <p:nvPr/>
          </p:nvSpPr>
          <p:spPr>
            <a:xfrm>
              <a:off x="3665193" y="2530833"/>
              <a:ext cx="779284"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国際線版</a:t>
              </a:r>
              <a:endParaRPr sz="1000" b="0" i="0" u="none" strike="noStrike" cap="none">
                <a:solidFill>
                  <a:schemeClr val="dk1"/>
                </a:solidFill>
                <a:latin typeface="Arial"/>
                <a:ea typeface="Arial"/>
                <a:cs typeface="Arial"/>
                <a:sym typeface="Arial"/>
              </a:endParaRPr>
            </a:p>
          </p:txBody>
        </p:sp>
      </p:grpSp>
      <p:sp>
        <p:nvSpPr>
          <p:cNvPr id="58" name="Google Shape;58;p15"/>
          <p:cNvSpPr txBox="1"/>
          <p:nvPr/>
        </p:nvSpPr>
        <p:spPr>
          <a:xfrm>
            <a:off x="622818" y="2628432"/>
            <a:ext cx="457497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※1：JALグループマンスリーレポート25年4月～26年3月 月間搭乗者数平均</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※機内誌は回読性という性質上、座席に座られるお客さまが同じ雑誌をご覧いただくため、</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　発行部数は公表しておりません。</a:t>
            </a:r>
            <a:endParaRPr sz="800" b="0" i="0" u="none" strike="noStrike" cap="none">
              <a:solidFill>
                <a:srgbClr val="000000"/>
              </a:solidFill>
              <a:latin typeface="Arial"/>
              <a:ea typeface="Arial"/>
              <a:cs typeface="Arial"/>
              <a:sym typeface="Arial"/>
            </a:endParaRPr>
          </a:p>
        </p:txBody>
      </p:sp>
      <p:sp>
        <p:nvSpPr>
          <p:cNvPr id="59" name="Google Shape;59;p15"/>
          <p:cNvSpPr txBox="1"/>
          <p:nvPr/>
        </p:nvSpPr>
        <p:spPr>
          <a:xfrm>
            <a:off x="5120469" y="3126489"/>
            <a:ext cx="503361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※2：機材繰りなどの諸事情により搭載開始日及び終了日が前後する場合があります。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※3：運航スケジュール・機材繰り等により一部の便で搭載されない場合があります。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一部グループ運航便では、搭載無し/予備搭載のみの場合があります。</a:t>
            </a:r>
            <a:endParaRPr sz="800" b="0" i="0" u="none" strike="noStrike" cap="none">
              <a:solidFill>
                <a:schemeClr val="dk1"/>
              </a:solidFill>
              <a:latin typeface="Arial"/>
              <a:ea typeface="Arial"/>
              <a:cs typeface="Arial"/>
              <a:sym typeface="Arial"/>
            </a:endParaRPr>
          </a:p>
        </p:txBody>
      </p:sp>
      <p:sp>
        <p:nvSpPr>
          <p:cNvPr id="60" name="Google Shape;60;p15"/>
          <p:cNvSpPr txBox="1"/>
          <p:nvPr/>
        </p:nvSpPr>
        <p:spPr>
          <a:xfrm>
            <a:off x="10180891" y="3923866"/>
            <a:ext cx="428414" cy="188473"/>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500"/>
              <a:buFont typeface="Arial"/>
              <a:buNone/>
            </a:pPr>
            <a:r>
              <a:rPr lang="ja-JP" sz="500" b="1" i="0" u="none" strike="noStrike" cap="none">
                <a:solidFill>
                  <a:schemeClr val="lt1"/>
                </a:solidFill>
                <a:latin typeface="Arial"/>
                <a:ea typeface="Arial"/>
                <a:cs typeface="Arial"/>
                <a:sym typeface="Arial"/>
              </a:rPr>
              <a:t>（mm）</a:t>
            </a:r>
            <a:endParaRPr sz="1400" b="0" i="0" u="none" strike="noStrike" cap="none">
              <a:solidFill>
                <a:srgbClr val="000000"/>
              </a:solidFill>
              <a:latin typeface="Arial"/>
              <a:ea typeface="Arial"/>
              <a:cs typeface="Arial"/>
              <a:sym typeface="Arial"/>
            </a:endParaRPr>
          </a:p>
        </p:txBody>
      </p:sp>
      <p:sp>
        <p:nvSpPr>
          <p:cNvPr id="61" name="Google Shape;61;p15"/>
          <p:cNvSpPr txBox="1"/>
          <p:nvPr/>
        </p:nvSpPr>
        <p:spPr>
          <a:xfrm>
            <a:off x="655514" y="6759362"/>
            <a:ext cx="4364716" cy="477013"/>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主な記事内容：海外特集、国内特集、インタビュー、コラム、エッセイ、</a:t>
            </a:r>
            <a:endParaRPr sz="10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JALグループ情報、運航マップ　etc.</a:t>
            </a:r>
            <a:endParaRPr sz="1000" b="0" i="0" u="none" strike="noStrike" cap="none">
              <a:solidFill>
                <a:schemeClr val="dk1"/>
              </a:solidFill>
              <a:latin typeface="Arial"/>
              <a:ea typeface="Arial"/>
              <a:cs typeface="Arial"/>
              <a:sym typeface="Arial"/>
            </a:endParaRPr>
          </a:p>
        </p:txBody>
      </p:sp>
      <p:sp>
        <p:nvSpPr>
          <p:cNvPr id="62" name="Google Shape;62;p15"/>
          <p:cNvSpPr txBox="1"/>
          <p:nvPr/>
        </p:nvSpPr>
        <p:spPr>
          <a:xfrm>
            <a:off x="9774689" y="3607535"/>
            <a:ext cx="933252" cy="226945"/>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単位：円／税抜</a:t>
            </a:r>
            <a:endParaRPr sz="700" b="0" i="0" u="none" strike="noStrike" cap="none">
              <a:solidFill>
                <a:schemeClr val="dk1"/>
              </a:solidFill>
              <a:latin typeface="Arial"/>
              <a:ea typeface="Arial"/>
              <a:cs typeface="Arial"/>
              <a:sym typeface="Arial"/>
            </a:endParaRPr>
          </a:p>
        </p:txBody>
      </p:sp>
      <p:sp>
        <p:nvSpPr>
          <p:cNvPr id="63" name="Google Shape;63;p15"/>
          <p:cNvSpPr/>
          <p:nvPr/>
        </p:nvSpPr>
        <p:spPr>
          <a:xfrm>
            <a:off x="3105795" y="5259613"/>
            <a:ext cx="752994" cy="153956"/>
          </a:xfrm>
          <a:prstGeom prst="roundRect">
            <a:avLst>
              <a:gd name="adj" fmla="val 0"/>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ja-JP" sz="800" b="1" i="0" u="none" strike="noStrike" cap="none">
                <a:solidFill>
                  <a:schemeClr val="lt1"/>
                </a:solidFill>
                <a:latin typeface="Arial"/>
                <a:ea typeface="Arial"/>
                <a:cs typeface="Arial"/>
                <a:sym typeface="Arial"/>
              </a:rPr>
              <a:t>国際線版</a:t>
            </a:r>
            <a:endParaRPr sz="1400" b="0" i="0" u="none" strike="noStrike" cap="none">
              <a:solidFill>
                <a:srgbClr val="000000"/>
              </a:solidFill>
              <a:latin typeface="Arial"/>
              <a:ea typeface="Arial"/>
              <a:cs typeface="Arial"/>
              <a:sym typeface="Arial"/>
            </a:endParaRPr>
          </a:p>
        </p:txBody>
      </p:sp>
      <p:sp>
        <p:nvSpPr>
          <p:cNvPr id="64" name="Google Shape;64;p15"/>
          <p:cNvSpPr/>
          <p:nvPr/>
        </p:nvSpPr>
        <p:spPr>
          <a:xfrm>
            <a:off x="3105795" y="3720900"/>
            <a:ext cx="752994" cy="153956"/>
          </a:xfrm>
          <a:prstGeom prst="roundRect">
            <a:avLst>
              <a:gd name="adj" fmla="val 0"/>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ja-JP" sz="800" b="1" i="0" u="none" strike="noStrike" cap="none">
                <a:solidFill>
                  <a:schemeClr val="lt1"/>
                </a:solidFill>
                <a:latin typeface="Arial"/>
                <a:ea typeface="Arial"/>
                <a:cs typeface="Arial"/>
                <a:sym typeface="Arial"/>
              </a:rPr>
              <a:t>国内線版</a:t>
            </a:r>
            <a:endParaRPr sz="1400" b="0" i="0" u="none" strike="noStrike" cap="none">
              <a:solidFill>
                <a:srgbClr val="000000"/>
              </a:solidFill>
              <a:latin typeface="Arial"/>
              <a:ea typeface="Arial"/>
              <a:cs typeface="Arial"/>
              <a:sym typeface="Arial"/>
            </a:endParaRPr>
          </a:p>
        </p:txBody>
      </p:sp>
      <p:pic>
        <p:nvPicPr>
          <p:cNvPr id="65" name="Google Shape;65;p15"/>
          <p:cNvPicPr preferRelativeResize="0"/>
          <p:nvPr/>
        </p:nvPicPr>
        <p:blipFill rotWithShape="1">
          <a:blip r:embed="rId4">
            <a:alphaModFix/>
          </a:blip>
          <a:srcRect/>
          <a:stretch/>
        </p:blipFill>
        <p:spPr>
          <a:xfrm>
            <a:off x="3531847" y="4223187"/>
            <a:ext cx="785936" cy="816422"/>
          </a:xfrm>
          <a:prstGeom prst="rect">
            <a:avLst/>
          </a:prstGeom>
          <a:noFill/>
          <a:ln>
            <a:noFill/>
          </a:ln>
          <a:effectLst>
            <a:outerShdw blurRad="50800" dist="38100" dir="2700000" algn="tl" rotWithShape="0">
              <a:schemeClr val="dk2">
                <a:alpha val="40000"/>
              </a:schemeClr>
            </a:outerShdw>
          </a:effectLst>
        </p:spPr>
      </p:pic>
      <p:sp>
        <p:nvSpPr>
          <p:cNvPr id="66" name="Google Shape;66;p15"/>
          <p:cNvSpPr txBox="1"/>
          <p:nvPr/>
        </p:nvSpPr>
        <p:spPr>
          <a:xfrm>
            <a:off x="3001503" y="3986826"/>
            <a:ext cx="690480" cy="323125"/>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日本語ページ</a:t>
            </a:r>
            <a:endParaRPr sz="6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外国語ページ</a:t>
            </a:r>
            <a:endParaRPr sz="600" b="0" i="0" u="none" strike="noStrike" cap="none">
              <a:solidFill>
                <a:schemeClr val="dk1"/>
              </a:solidFill>
              <a:latin typeface="Arial"/>
              <a:ea typeface="Arial"/>
              <a:cs typeface="Arial"/>
              <a:sym typeface="Arial"/>
            </a:endParaRPr>
          </a:p>
        </p:txBody>
      </p:sp>
      <p:sp>
        <p:nvSpPr>
          <p:cNvPr id="67" name="Google Shape;67;p15"/>
          <p:cNvSpPr txBox="1"/>
          <p:nvPr/>
        </p:nvSpPr>
        <p:spPr>
          <a:xfrm>
            <a:off x="2977762" y="4527478"/>
            <a:ext cx="495831" cy="207709"/>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表紙</a:t>
            </a:r>
            <a:endParaRPr sz="600" b="0" i="0" u="none" strike="noStrike" cap="none">
              <a:solidFill>
                <a:schemeClr val="dk1"/>
              </a:solidFill>
              <a:latin typeface="Arial"/>
              <a:ea typeface="Arial"/>
              <a:cs typeface="Arial"/>
              <a:sym typeface="Arial"/>
            </a:endParaRPr>
          </a:p>
        </p:txBody>
      </p:sp>
      <p:sp>
        <p:nvSpPr>
          <p:cNvPr id="68" name="Google Shape;68;p15"/>
          <p:cNvSpPr txBox="1"/>
          <p:nvPr/>
        </p:nvSpPr>
        <p:spPr>
          <a:xfrm>
            <a:off x="4196286" y="3986826"/>
            <a:ext cx="837153" cy="20770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JAL SHOPページ</a:t>
            </a:r>
            <a:endParaRPr sz="600" b="0" i="0" u="none" strike="noStrike" cap="none">
              <a:solidFill>
                <a:schemeClr val="dk1"/>
              </a:solidFill>
              <a:latin typeface="Arial"/>
              <a:ea typeface="Arial"/>
              <a:cs typeface="Arial"/>
              <a:sym typeface="Arial"/>
            </a:endParaRPr>
          </a:p>
        </p:txBody>
      </p:sp>
      <p:sp>
        <p:nvSpPr>
          <p:cNvPr id="69" name="Google Shape;69;p15"/>
          <p:cNvSpPr/>
          <p:nvPr/>
        </p:nvSpPr>
        <p:spPr>
          <a:xfrm>
            <a:off x="3338043" y="4672209"/>
            <a:ext cx="180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p15"/>
          <p:cNvSpPr/>
          <p:nvPr/>
        </p:nvSpPr>
        <p:spPr>
          <a:xfrm>
            <a:off x="3588647" y="4085720"/>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 name="Google Shape;71;p15"/>
          <p:cNvSpPr/>
          <p:nvPr/>
        </p:nvSpPr>
        <p:spPr>
          <a:xfrm flipH="1">
            <a:off x="4070739" y="4085720"/>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2" name="Google Shape;72;p15"/>
          <p:cNvPicPr preferRelativeResize="0"/>
          <p:nvPr/>
        </p:nvPicPr>
        <p:blipFill rotWithShape="1">
          <a:blip r:embed="rId4">
            <a:alphaModFix/>
          </a:blip>
          <a:srcRect/>
          <a:stretch/>
        </p:blipFill>
        <p:spPr>
          <a:xfrm>
            <a:off x="3531847" y="5778782"/>
            <a:ext cx="785936" cy="816422"/>
          </a:xfrm>
          <a:prstGeom prst="rect">
            <a:avLst/>
          </a:prstGeom>
          <a:noFill/>
          <a:ln>
            <a:noFill/>
          </a:ln>
          <a:effectLst>
            <a:outerShdw blurRad="50800" dist="38100" dir="2700000" algn="tl" rotWithShape="0">
              <a:schemeClr val="dk2">
                <a:alpha val="40000"/>
              </a:schemeClr>
            </a:outerShdw>
          </a:effectLst>
        </p:spPr>
      </p:pic>
      <p:sp>
        <p:nvSpPr>
          <p:cNvPr id="73" name="Google Shape;73;p15"/>
          <p:cNvSpPr txBox="1"/>
          <p:nvPr/>
        </p:nvSpPr>
        <p:spPr>
          <a:xfrm>
            <a:off x="3001503" y="5542421"/>
            <a:ext cx="690480" cy="20770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日本語ページ</a:t>
            </a:r>
            <a:endParaRPr sz="600" b="0" i="0" u="none" strike="noStrike" cap="none">
              <a:solidFill>
                <a:schemeClr val="dk1"/>
              </a:solidFill>
              <a:latin typeface="Arial"/>
              <a:ea typeface="Arial"/>
              <a:cs typeface="Arial"/>
              <a:sym typeface="Arial"/>
            </a:endParaRPr>
          </a:p>
        </p:txBody>
      </p:sp>
      <p:sp>
        <p:nvSpPr>
          <p:cNvPr id="74" name="Google Shape;74;p15"/>
          <p:cNvSpPr txBox="1"/>
          <p:nvPr/>
        </p:nvSpPr>
        <p:spPr>
          <a:xfrm>
            <a:off x="2977762" y="6083073"/>
            <a:ext cx="495831" cy="207709"/>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表紙</a:t>
            </a:r>
            <a:endParaRPr sz="600" b="0" i="0" u="none" strike="noStrike" cap="none">
              <a:solidFill>
                <a:schemeClr val="dk1"/>
              </a:solidFill>
              <a:latin typeface="Arial"/>
              <a:ea typeface="Arial"/>
              <a:cs typeface="Arial"/>
              <a:sym typeface="Arial"/>
            </a:endParaRPr>
          </a:p>
        </p:txBody>
      </p:sp>
      <p:sp>
        <p:nvSpPr>
          <p:cNvPr id="75" name="Google Shape;75;p15"/>
          <p:cNvSpPr txBox="1"/>
          <p:nvPr/>
        </p:nvSpPr>
        <p:spPr>
          <a:xfrm>
            <a:off x="4196287" y="5542421"/>
            <a:ext cx="690480" cy="20770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外国語ページ</a:t>
            </a:r>
            <a:endParaRPr sz="600" b="0" i="0" u="none" strike="noStrike" cap="none">
              <a:solidFill>
                <a:schemeClr val="dk1"/>
              </a:solidFill>
              <a:latin typeface="Arial"/>
              <a:ea typeface="Arial"/>
              <a:cs typeface="Arial"/>
              <a:sym typeface="Arial"/>
            </a:endParaRPr>
          </a:p>
        </p:txBody>
      </p:sp>
      <p:sp>
        <p:nvSpPr>
          <p:cNvPr id="76" name="Google Shape;76;p15"/>
          <p:cNvSpPr/>
          <p:nvPr/>
        </p:nvSpPr>
        <p:spPr>
          <a:xfrm>
            <a:off x="3338043" y="6227804"/>
            <a:ext cx="180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7" name="Google Shape;77;p15"/>
          <p:cNvSpPr/>
          <p:nvPr/>
        </p:nvSpPr>
        <p:spPr>
          <a:xfrm>
            <a:off x="3588647" y="5641315"/>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 name="Google Shape;78;p15"/>
          <p:cNvSpPr/>
          <p:nvPr/>
        </p:nvSpPr>
        <p:spPr>
          <a:xfrm flipH="1">
            <a:off x="4070739" y="5641315"/>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 name="Google Shape;79;p15"/>
          <p:cNvSpPr txBox="1"/>
          <p:nvPr/>
        </p:nvSpPr>
        <p:spPr>
          <a:xfrm>
            <a:off x="4313894" y="4527478"/>
            <a:ext cx="844189"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表4</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JAL SHOP表紙</a:t>
            </a:r>
            <a:endParaRPr sz="600" b="0" i="0" u="none" strike="noStrike" cap="none">
              <a:solidFill>
                <a:schemeClr val="dk1"/>
              </a:solidFill>
              <a:latin typeface="Arial"/>
              <a:ea typeface="Arial"/>
              <a:cs typeface="Arial"/>
              <a:sym typeface="Arial"/>
            </a:endParaRPr>
          </a:p>
        </p:txBody>
      </p:sp>
      <p:sp>
        <p:nvSpPr>
          <p:cNvPr id="80" name="Google Shape;80;p15"/>
          <p:cNvSpPr/>
          <p:nvPr/>
        </p:nvSpPr>
        <p:spPr>
          <a:xfrm>
            <a:off x="4196428" y="4672209"/>
            <a:ext cx="288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1" name="Google Shape;81;p15"/>
          <p:cNvSpPr txBox="1"/>
          <p:nvPr/>
        </p:nvSpPr>
        <p:spPr>
          <a:xfrm>
            <a:off x="4440841" y="6083073"/>
            <a:ext cx="495831"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表4</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600"/>
              <a:buFont typeface="Arial"/>
              <a:buNone/>
            </a:pPr>
            <a:r>
              <a:rPr lang="ja-JP" sz="600" b="0" i="0" u="none" strike="noStrike" cap="none">
                <a:solidFill>
                  <a:schemeClr val="dk1"/>
                </a:solidFill>
                <a:latin typeface="Arial"/>
                <a:ea typeface="Arial"/>
                <a:cs typeface="Arial"/>
                <a:sym typeface="Arial"/>
              </a:rPr>
              <a:t>（広告）</a:t>
            </a:r>
            <a:endParaRPr sz="600" b="0" i="0" u="none" strike="noStrike" cap="none">
              <a:solidFill>
                <a:schemeClr val="dk1"/>
              </a:solidFill>
              <a:latin typeface="Arial"/>
              <a:ea typeface="Arial"/>
              <a:cs typeface="Arial"/>
              <a:sym typeface="Arial"/>
            </a:endParaRPr>
          </a:p>
        </p:txBody>
      </p:sp>
      <p:sp>
        <p:nvSpPr>
          <p:cNvPr id="82" name="Google Shape;82;p15"/>
          <p:cNvSpPr/>
          <p:nvPr/>
        </p:nvSpPr>
        <p:spPr>
          <a:xfrm>
            <a:off x="4196428" y="6227804"/>
            <a:ext cx="288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3" name="Google Shape;83;p15"/>
          <p:cNvSpPr txBox="1"/>
          <p:nvPr/>
        </p:nvSpPr>
        <p:spPr>
          <a:xfrm>
            <a:off x="5188911" y="6721140"/>
            <a:ext cx="5361470" cy="7078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※上記は掲載料金です。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※タイアップ広告：掲載料金＋制作費（1ページにつき30万円~）。別途ご相談ください。</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※第2表2見開きは、国内線版/国際線版両誌掲載の場合のみスペースを作成いたします。常設ではありません。</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※外国語ページは英語・中国語（簡体字）です。</a:t>
            </a:r>
            <a:endParaRPr sz="1400" b="0" i="0" u="none" strike="noStrike" cap="none">
              <a:solidFill>
                <a:srgbClr val="000000"/>
              </a:solidFill>
              <a:latin typeface="Arial"/>
              <a:ea typeface="Arial"/>
              <a:cs typeface="Arial"/>
              <a:sym typeface="Arial"/>
            </a:endParaRPr>
          </a:p>
        </p:txBody>
      </p:sp>
      <p:cxnSp>
        <p:nvCxnSpPr>
          <p:cNvPr id="84" name="Google Shape;84;p15"/>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graphicFrame>
        <p:nvGraphicFramePr>
          <p:cNvPr id="85" name="Google Shape;85;p15"/>
          <p:cNvGraphicFramePr/>
          <p:nvPr/>
        </p:nvGraphicFramePr>
        <p:xfrm>
          <a:off x="5197797" y="3844185"/>
          <a:ext cx="3000000" cy="3000000"/>
        </p:xfrm>
        <a:graphic>
          <a:graphicData uri="http://schemas.openxmlformats.org/drawingml/2006/table">
            <a:tbl>
              <a:tblPr firstCol="1" bandRow="1">
                <a:noFill/>
                <a:tableStyleId>{F831CE32-CC2C-42E0-AB3D-7EEEFE07A6D1}</a:tableStyleId>
              </a:tblPr>
              <a:tblGrid>
                <a:gridCol w="1776325">
                  <a:extLst>
                    <a:ext uri="{9D8B030D-6E8A-4147-A177-3AD203B41FA5}">
                      <a16:colId xmlns:a16="http://schemas.microsoft.com/office/drawing/2014/main" val="20000"/>
                    </a:ext>
                  </a:extLst>
                </a:gridCol>
                <a:gridCol w="907150">
                  <a:extLst>
                    <a:ext uri="{9D8B030D-6E8A-4147-A177-3AD203B41FA5}">
                      <a16:colId xmlns:a16="http://schemas.microsoft.com/office/drawing/2014/main" val="20001"/>
                    </a:ext>
                  </a:extLst>
                </a:gridCol>
                <a:gridCol w="907150">
                  <a:extLst>
                    <a:ext uri="{9D8B030D-6E8A-4147-A177-3AD203B41FA5}">
                      <a16:colId xmlns:a16="http://schemas.microsoft.com/office/drawing/2014/main" val="20002"/>
                    </a:ext>
                  </a:extLst>
                </a:gridCol>
                <a:gridCol w="892625">
                  <a:extLst>
                    <a:ext uri="{9D8B030D-6E8A-4147-A177-3AD203B41FA5}">
                      <a16:colId xmlns:a16="http://schemas.microsoft.com/office/drawing/2014/main" val="20003"/>
                    </a:ext>
                  </a:extLst>
                </a:gridCol>
                <a:gridCol w="884550">
                  <a:extLst>
                    <a:ext uri="{9D8B030D-6E8A-4147-A177-3AD203B41FA5}">
                      <a16:colId xmlns:a16="http://schemas.microsoft.com/office/drawing/2014/main" val="20004"/>
                    </a:ext>
                  </a:extLst>
                </a:gridCol>
              </a:tblGrid>
              <a:tr h="286725">
                <a:tc>
                  <a:txBody>
                    <a:bodyPr/>
                    <a:lstStyle/>
                    <a:p>
                      <a:pPr marL="0" marR="0" lvl="0" indent="0" algn="ctr" rtl="0">
                        <a:lnSpc>
                          <a:spcPct val="10000"/>
                        </a:lnSpc>
                        <a:spcBef>
                          <a:spcPts val="0"/>
                        </a:spcBef>
                        <a:spcAft>
                          <a:spcPts val="0"/>
                        </a:spcAft>
                        <a:buClr>
                          <a:schemeClr val="lt1"/>
                        </a:buClr>
                        <a:buSzPts val="800"/>
                        <a:buFont typeface="Arial"/>
                        <a:buNone/>
                      </a:pPr>
                      <a:r>
                        <a:rPr lang="ja-JP" sz="800" b="1" i="0" u="none" strike="noStrike" cap="none">
                          <a:solidFill>
                            <a:schemeClr val="lt1"/>
                          </a:solidFill>
                          <a:latin typeface="Arial"/>
                          <a:ea typeface="Arial"/>
                          <a:cs typeface="Arial"/>
                          <a:sym typeface="Arial"/>
                        </a:rPr>
                        <a:t>掲載スペース</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800"/>
                        <a:buFont typeface="Arial"/>
                        <a:buNone/>
                      </a:pPr>
                      <a:r>
                        <a:rPr lang="ja-JP" sz="800" b="1" i="0" u="none" strike="noStrike" cap="none">
                          <a:solidFill>
                            <a:schemeClr val="lt1"/>
                          </a:solidFill>
                          <a:latin typeface="Arial"/>
                          <a:ea typeface="Arial"/>
                          <a:cs typeface="Arial"/>
                          <a:sym typeface="Arial"/>
                        </a:rPr>
                        <a:t>国内線版</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800"/>
                        <a:buFont typeface="Arial"/>
                        <a:buNone/>
                      </a:pPr>
                      <a:r>
                        <a:rPr lang="ja-JP" sz="800" b="1" i="0" u="none" strike="noStrike" cap="none">
                          <a:solidFill>
                            <a:schemeClr val="lt1"/>
                          </a:solidFill>
                          <a:latin typeface="Arial"/>
                          <a:ea typeface="Arial"/>
                          <a:cs typeface="Arial"/>
                          <a:sym typeface="Arial"/>
                        </a:rPr>
                        <a:t>国際線版</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800"/>
                        <a:buFont typeface="Arial"/>
                        <a:buNone/>
                      </a:pPr>
                      <a:r>
                        <a:rPr lang="ja-JP" sz="800" b="1" i="0" u="none" strike="noStrike" cap="none">
                          <a:solidFill>
                            <a:schemeClr val="lt1"/>
                          </a:solidFill>
                          <a:latin typeface="Arial"/>
                          <a:ea typeface="Arial"/>
                          <a:cs typeface="Arial"/>
                          <a:sym typeface="Arial"/>
                        </a:rPr>
                        <a:t>両誌掲載</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700"/>
                        <a:buFont typeface="Arial"/>
                        <a:buNone/>
                      </a:pPr>
                      <a:r>
                        <a:rPr lang="ja-JP" sz="800" b="1" i="0" u="none" strike="noStrike" cap="none">
                          <a:solidFill>
                            <a:schemeClr val="lt1"/>
                          </a:solidFill>
                          <a:latin typeface="Arial"/>
                          <a:ea typeface="Arial"/>
                          <a:cs typeface="Arial"/>
                          <a:sym typeface="Arial"/>
                        </a:rPr>
                        <a:t>サイズ</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extLst>
                  <a:ext uri="{0D108BD9-81ED-4DB2-BD59-A6C34878D82A}">
                    <a16:rowId xmlns:a16="http://schemas.microsoft.com/office/drawing/2014/main" val="10000"/>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表2見開き</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2,900,000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2,350,000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4,550,000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297×420</a:t>
                      </a: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1"/>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第2表2見開き</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txBody>
                  <a:tcPr marL="216000" marR="216000" marT="108000" marB="0" anchor="ctr">
                    <a:solidFill>
                      <a:srgbClr val="E1E1E1"/>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4,400,000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297×420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2"/>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目次対向1P</a:t>
                      </a:r>
                      <a:endParaRPr sz="800" u="none" strike="noStrike" cap="none">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1,600,000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1,250,000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2,600,000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297×210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3"/>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記事対向1P</a:t>
                      </a:r>
                      <a:endParaRPr sz="800" u="none" strike="noStrike" cap="none">
                        <a:latin typeface="Arial"/>
                        <a:ea typeface="Arial"/>
                        <a:cs typeface="Arial"/>
                        <a:sym typeface="Arial"/>
                      </a:endParaRPr>
                    </a:p>
                  </a:txBody>
                  <a:tcPr marL="216000" marR="216000" marT="108000" marB="0" anchor="ctr">
                    <a:solidFill>
                      <a:srgbClr val="E1E1E1"/>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1,550,000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1,200,000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2,350,000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297×210</a:t>
                      </a: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4"/>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本文中見開き</a:t>
                      </a:r>
                      <a:endParaRPr sz="800" b="0" i="0" u="none" strike="noStrike" cap="none">
                        <a:solidFill>
                          <a:schemeClr val="dk1"/>
                        </a:solidFill>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2,650,000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2,150,000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4,150,000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297×420</a:t>
                      </a: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5"/>
                  </a:ext>
                </a:extLst>
              </a:tr>
              <a:tr h="286725">
                <a:tc>
                  <a:txBody>
                    <a:bodyPr/>
                    <a:lstStyle/>
                    <a:p>
                      <a:pPr marL="0" marR="0" lvl="0" indent="0" algn="ctr" rtl="0">
                        <a:lnSpc>
                          <a:spcPct val="1000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本文1P</a:t>
                      </a:r>
                      <a:r>
                        <a:rPr lang="ja-JP" sz="700" b="0" i="0" u="none" strike="noStrike" cap="none">
                          <a:solidFill>
                            <a:schemeClr val="dk1"/>
                          </a:solidFill>
                          <a:latin typeface="Arial"/>
                          <a:ea typeface="Arial"/>
                          <a:cs typeface="Arial"/>
                          <a:sym typeface="Arial"/>
                        </a:rPr>
                        <a:t>（外国語ページ）</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1,100,000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1,100,000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2,000,000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297×210</a:t>
                      </a:r>
                      <a:endParaRPr sz="800" u="none" strike="noStrike" cap="none">
                        <a:latin typeface="Arial"/>
                        <a:ea typeface="Arial"/>
                        <a:cs typeface="Arial"/>
                        <a:sym typeface="Arial"/>
                      </a:endParaRPr>
                    </a:p>
                  </a:txBody>
                  <a:tcPr marL="216000" marR="216000" marT="108000" marB="0" anchor="ctr">
                    <a:solidFill>
                      <a:srgbClr val="D8E2F3"/>
                    </a:solidFill>
                  </a:tcPr>
                </a:tc>
                <a:extLst>
                  <a:ext uri="{0D108BD9-81ED-4DB2-BD59-A6C34878D82A}">
                    <a16:rowId xmlns:a16="http://schemas.microsoft.com/office/drawing/2014/main" val="10006"/>
                  </a:ext>
                </a:extLst>
              </a:tr>
              <a:tr h="286725">
                <a:tc>
                  <a:txBody>
                    <a:bodyPr/>
                    <a:lstStyle/>
                    <a:p>
                      <a:pPr marL="0" marR="0" lvl="0" indent="0" algn="ctr" rtl="0">
                        <a:lnSpc>
                          <a:spcPct val="0"/>
                        </a:lnSpc>
                        <a:spcBef>
                          <a:spcPts val="0"/>
                        </a:spcBef>
                        <a:spcAft>
                          <a:spcPts val="0"/>
                        </a:spcAft>
                        <a:buClr>
                          <a:schemeClr val="dk1"/>
                        </a:buClr>
                        <a:buSzPts val="700"/>
                        <a:buFont typeface="Arial"/>
                        <a:buNone/>
                      </a:pPr>
                      <a:r>
                        <a:rPr lang="ja-JP" sz="800" b="0" i="0" u="none" strike="noStrike" cap="none">
                          <a:solidFill>
                            <a:schemeClr val="dk1"/>
                          </a:solidFill>
                          <a:latin typeface="Arial"/>
                          <a:ea typeface="Arial"/>
                          <a:cs typeface="Arial"/>
                          <a:sym typeface="Arial"/>
                        </a:rPr>
                        <a:t>本文中見開き</a:t>
                      </a:r>
                      <a:r>
                        <a:rPr lang="ja-JP" sz="700" b="0" i="0" u="none" strike="noStrike" cap="none">
                          <a:solidFill>
                            <a:schemeClr val="dk1"/>
                          </a:solidFill>
                          <a:latin typeface="Arial"/>
                          <a:ea typeface="Arial"/>
                          <a:cs typeface="Arial"/>
                          <a:sym typeface="Arial"/>
                        </a:rPr>
                        <a:t>（外国語ページ）</a:t>
                      </a:r>
                      <a:endParaRPr sz="14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2,150,000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2,150,000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3,700,000</a:t>
                      </a:r>
                      <a:endParaRPr sz="800" u="none" strike="noStrike" cap="none">
                        <a:latin typeface="Arial"/>
                        <a:ea typeface="Arial"/>
                        <a:cs typeface="Arial"/>
                        <a:sym typeface="Arial"/>
                      </a:endParaRPr>
                    </a:p>
                  </a:txBody>
                  <a:tcPr marL="216000" marR="216000" marT="108000" marB="0" anchor="ctr">
                    <a:solidFill>
                      <a:srgbClr val="D8E2F3"/>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297×420</a:t>
                      </a:r>
                      <a:endParaRPr sz="800" u="none" strike="noStrike" cap="none">
                        <a:latin typeface="Arial"/>
                        <a:ea typeface="Arial"/>
                        <a:cs typeface="Arial"/>
                        <a:sym typeface="Arial"/>
                      </a:endParaRPr>
                    </a:p>
                  </a:txBody>
                  <a:tcPr marL="216000" marR="216000" marT="108000" marB="0" anchor="ctr">
                    <a:solidFill>
                      <a:srgbClr val="D8E2F3"/>
                    </a:solidFill>
                  </a:tcPr>
                </a:tc>
                <a:extLst>
                  <a:ext uri="{0D108BD9-81ED-4DB2-BD59-A6C34878D82A}">
                    <a16:rowId xmlns:a16="http://schemas.microsoft.com/office/drawing/2014/main" val="10007"/>
                  </a:ext>
                </a:extLst>
              </a:tr>
              <a:tr h="286725">
                <a:tc>
                  <a:txBody>
                    <a:bodyPr/>
                    <a:lstStyle/>
                    <a:p>
                      <a:pPr marL="0" marR="0" lvl="0" indent="0" algn="ctr" rtl="0">
                        <a:lnSpc>
                          <a:spcPct val="1000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表3</a:t>
                      </a:r>
                      <a:endParaRPr sz="1400" u="none" strike="noStrike" cap="none">
                        <a:latin typeface="Arial"/>
                        <a:ea typeface="Arial"/>
                        <a:cs typeface="Arial"/>
                        <a:sym typeface="Arial"/>
                      </a:endParaRPr>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1,250,000</a:t>
                      </a:r>
                      <a:endParaRPr sz="800" u="none" strike="noStrike" cap="none">
                        <a:latin typeface="Arial"/>
                        <a:ea typeface="Arial"/>
                        <a:cs typeface="Arial"/>
                        <a:sym typeface="Arial"/>
                      </a:endParaRPr>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297×210</a:t>
                      </a:r>
                      <a:endParaRPr sz="800" u="none" strike="noStrike" cap="none">
                        <a:latin typeface="Arial"/>
                        <a:ea typeface="Arial"/>
                        <a:cs typeface="Arial"/>
                        <a:sym typeface="Arial"/>
                      </a:endParaRPr>
                    </a:p>
                  </a:txBody>
                  <a:tcPr marL="216000" marR="216000" marT="108000" marB="0" anchor="ctr">
                    <a:solidFill>
                      <a:srgbClr val="D8D8D8"/>
                    </a:solidFill>
                  </a:tcPr>
                </a:tc>
                <a:extLst>
                  <a:ext uri="{0D108BD9-81ED-4DB2-BD59-A6C34878D82A}">
                    <a16:rowId xmlns:a16="http://schemas.microsoft.com/office/drawing/2014/main" val="10008"/>
                  </a:ext>
                </a:extLst>
              </a:tr>
              <a:tr h="286725">
                <a:tc>
                  <a:txBody>
                    <a:bodyPr/>
                    <a:lstStyle/>
                    <a:p>
                      <a:pPr marL="0" marR="0" lvl="0" indent="0" algn="ctr" rtl="0">
                        <a:lnSpc>
                          <a:spcPct val="0"/>
                        </a:lnSpc>
                        <a:spcBef>
                          <a:spcPts val="0"/>
                        </a:spcBef>
                        <a:spcAft>
                          <a:spcPts val="0"/>
                        </a:spcAft>
                        <a:buClr>
                          <a:schemeClr val="dk1"/>
                        </a:buClr>
                        <a:buSzPts val="800"/>
                        <a:buFont typeface="Arial"/>
                        <a:buNone/>
                      </a:pPr>
                      <a:r>
                        <a:rPr lang="ja-JP" sz="800" b="0" i="0" u="none" strike="noStrike" cap="none">
                          <a:solidFill>
                            <a:schemeClr val="dk1"/>
                          </a:solidFill>
                          <a:latin typeface="Arial"/>
                          <a:ea typeface="Arial"/>
                          <a:cs typeface="Arial"/>
                          <a:sym typeface="Arial"/>
                        </a:rPr>
                        <a:t>表4</a:t>
                      </a:r>
                      <a:endParaRPr sz="1400" u="none" strike="noStrike" cap="none">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1,800,000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a:latin typeface="Arial"/>
                          <a:ea typeface="Arial"/>
                          <a:cs typeface="Arial"/>
                          <a:sym typeface="Arial"/>
                        </a:rPr>
                        <a:t>-</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ja-JP" sz="800" u="none" strike="noStrike" cap="none" dirty="0">
                          <a:latin typeface="Arial"/>
                          <a:ea typeface="Arial"/>
                          <a:cs typeface="Arial"/>
                          <a:sym typeface="Arial"/>
                        </a:rPr>
                        <a:t>297×200</a:t>
                      </a:r>
                      <a:endParaRPr sz="800" u="none" strike="noStrike" cap="none" dirty="0">
                        <a:latin typeface="Arial"/>
                        <a:ea typeface="Arial"/>
                        <a:cs typeface="Arial"/>
                        <a:sym typeface="Arial"/>
                      </a:endParaRPr>
                    </a:p>
                  </a:txBody>
                  <a:tcPr marL="216000" marR="216000" marT="108000" marB="0" anchor="ctr"/>
                </a:tc>
                <a:extLst>
                  <a:ext uri="{0D108BD9-81ED-4DB2-BD59-A6C34878D82A}">
                    <a16:rowId xmlns:a16="http://schemas.microsoft.com/office/drawing/2014/main" val="1000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31"/>
          <p:cNvSpPr txBox="1"/>
          <p:nvPr/>
        </p:nvSpPr>
        <p:spPr>
          <a:xfrm>
            <a:off x="800938" y="539013"/>
            <a:ext cx="8593203"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言語出し分けオプションのご案内　※一部メニュー限定</a:t>
            </a:r>
            <a:endParaRPr sz="1400" b="0" i="0" u="none" strike="noStrike" cap="none">
              <a:solidFill>
                <a:srgbClr val="000000"/>
              </a:solidFill>
              <a:latin typeface="Arial"/>
              <a:ea typeface="Arial"/>
              <a:cs typeface="Arial"/>
              <a:sym typeface="Arial"/>
            </a:endParaRPr>
          </a:p>
        </p:txBody>
      </p:sp>
      <p:sp>
        <p:nvSpPr>
          <p:cNvPr id="778" name="Google Shape;778;p31"/>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79" name="Google Shape;779;p31"/>
          <p:cNvSpPr txBox="1"/>
          <p:nvPr/>
        </p:nvSpPr>
        <p:spPr>
          <a:xfrm rot="5400000">
            <a:off x="-440108" y="621083"/>
            <a:ext cx="138039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有料オプション</a:t>
            </a:r>
            <a:endParaRPr sz="1400" b="0" i="0" u="none" strike="noStrike" cap="none">
              <a:solidFill>
                <a:srgbClr val="000000"/>
              </a:solidFill>
              <a:latin typeface="Arial"/>
              <a:ea typeface="Arial"/>
              <a:cs typeface="Arial"/>
              <a:sym typeface="Arial"/>
            </a:endParaRPr>
          </a:p>
        </p:txBody>
      </p:sp>
      <p:sp>
        <p:nvSpPr>
          <p:cNvPr id="780" name="Google Shape;780;p3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20</a:t>
            </a:fld>
            <a:endParaRPr/>
          </a:p>
        </p:txBody>
      </p:sp>
      <p:sp>
        <p:nvSpPr>
          <p:cNvPr id="781" name="Google Shape;781;p31"/>
          <p:cNvSpPr txBox="1"/>
          <p:nvPr/>
        </p:nvSpPr>
        <p:spPr>
          <a:xfrm>
            <a:off x="834799" y="1138922"/>
            <a:ext cx="9857014" cy="35082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200" b="1" i="0" u="none" strike="noStrike" cap="none">
                <a:solidFill>
                  <a:srgbClr val="000000"/>
                </a:solidFill>
                <a:latin typeface="Arial"/>
                <a:ea typeface="Arial"/>
                <a:cs typeface="Arial"/>
                <a:sym typeface="Arial"/>
              </a:rPr>
              <a:t>個人モニターの言語選択画面で選択された言語に応じて、表示する広告素材を出し分けることが可能です。</a:t>
            </a:r>
            <a:endParaRPr sz="1200" b="1" i="0" u="none" strike="noStrike" cap="none">
              <a:solidFill>
                <a:srgbClr val="000000"/>
              </a:solidFill>
              <a:latin typeface="Arial"/>
              <a:ea typeface="Arial"/>
              <a:cs typeface="Arial"/>
              <a:sym typeface="Arial"/>
            </a:endParaRPr>
          </a:p>
        </p:txBody>
      </p:sp>
      <p:sp>
        <p:nvSpPr>
          <p:cNvPr id="782" name="Google Shape;782;p31"/>
          <p:cNvSpPr txBox="1"/>
          <p:nvPr/>
        </p:nvSpPr>
        <p:spPr>
          <a:xfrm>
            <a:off x="911852" y="1727526"/>
            <a:ext cx="2777646" cy="315431"/>
          </a:xfrm>
          <a:prstGeom prst="rect">
            <a:avLst/>
          </a:prstGeom>
          <a:solidFill>
            <a:srgbClr val="595959"/>
          </a:solid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ja-JP" sz="1000" b="1" i="0" u="none" strike="noStrike" cap="none">
                <a:solidFill>
                  <a:schemeClr val="lt1"/>
                </a:solidFill>
                <a:latin typeface="Arial"/>
                <a:ea typeface="Arial"/>
                <a:cs typeface="Arial"/>
                <a:sym typeface="Arial"/>
              </a:rPr>
              <a:t>個人モニター　言語選択画面</a:t>
            </a:r>
            <a:endParaRPr sz="1000" b="0" i="0" u="none" strike="noStrike" cap="none">
              <a:solidFill>
                <a:schemeClr val="lt1"/>
              </a:solidFill>
              <a:latin typeface="Arial"/>
              <a:ea typeface="Arial"/>
              <a:cs typeface="Arial"/>
              <a:sym typeface="Arial"/>
            </a:endParaRPr>
          </a:p>
        </p:txBody>
      </p:sp>
      <p:sp>
        <p:nvSpPr>
          <p:cNvPr id="783" name="Google Shape;783;p31"/>
          <p:cNvSpPr/>
          <p:nvPr/>
        </p:nvSpPr>
        <p:spPr>
          <a:xfrm>
            <a:off x="4380500" y="2271261"/>
            <a:ext cx="1603873" cy="36554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お客さまが言語を選択</a:t>
            </a:r>
            <a:endParaRPr sz="1000" b="1" i="0" u="none" strike="noStrike" cap="none">
              <a:solidFill>
                <a:schemeClr val="lt1"/>
              </a:solidFill>
              <a:latin typeface="Arial"/>
              <a:ea typeface="Arial"/>
              <a:cs typeface="Arial"/>
              <a:sym typeface="Arial"/>
            </a:endParaRPr>
          </a:p>
        </p:txBody>
      </p:sp>
      <p:sp>
        <p:nvSpPr>
          <p:cNvPr id="784" name="Google Shape;784;p31"/>
          <p:cNvSpPr/>
          <p:nvPr/>
        </p:nvSpPr>
        <p:spPr>
          <a:xfrm>
            <a:off x="6536307" y="2270482"/>
            <a:ext cx="3428619" cy="36554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選択した言語に応じて異なる2種類の広告素材を表示</a:t>
            </a:r>
            <a:endParaRPr sz="1000" b="1" i="0" u="none" strike="noStrike" cap="none">
              <a:solidFill>
                <a:schemeClr val="lt1"/>
              </a:solidFill>
              <a:latin typeface="Arial"/>
              <a:ea typeface="Arial"/>
              <a:cs typeface="Arial"/>
              <a:sym typeface="Arial"/>
            </a:endParaRPr>
          </a:p>
        </p:txBody>
      </p:sp>
      <p:sp>
        <p:nvSpPr>
          <p:cNvPr id="785" name="Google Shape;785;p31"/>
          <p:cNvSpPr txBox="1"/>
          <p:nvPr/>
        </p:nvSpPr>
        <p:spPr>
          <a:xfrm>
            <a:off x="4075294" y="5659181"/>
            <a:ext cx="6616519" cy="26541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900" b="0" i="0" u="none" strike="noStrike" cap="none">
                <a:solidFill>
                  <a:schemeClr val="dk1"/>
                </a:solidFill>
                <a:latin typeface="Arial"/>
                <a:ea typeface="Arial"/>
                <a:cs typeface="Arial"/>
                <a:sym typeface="Arial"/>
              </a:rPr>
              <a:t>※広告素材は日本語を選択したお客さま用、日本語以外の全ての言語を選択したお客さま用の合計2種類が上限。</a:t>
            </a:r>
            <a:endParaRPr sz="900" b="0" i="0" u="none" strike="noStrike" cap="none">
              <a:solidFill>
                <a:schemeClr val="dk1"/>
              </a:solidFill>
              <a:latin typeface="Arial"/>
              <a:ea typeface="Arial"/>
              <a:cs typeface="Arial"/>
              <a:sym typeface="Arial"/>
            </a:endParaRPr>
          </a:p>
        </p:txBody>
      </p:sp>
      <p:sp>
        <p:nvSpPr>
          <p:cNvPr id="786" name="Google Shape;786;p31"/>
          <p:cNvSpPr txBox="1"/>
          <p:nvPr/>
        </p:nvSpPr>
        <p:spPr>
          <a:xfrm>
            <a:off x="693344" y="6243632"/>
            <a:ext cx="9857014" cy="1083333"/>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600" b="1" i="0" u="none" strike="noStrike" cap="none">
                <a:solidFill>
                  <a:srgbClr val="000000"/>
                </a:solidFill>
                <a:latin typeface="Arial"/>
                <a:ea typeface="Arial"/>
                <a:cs typeface="Arial"/>
                <a:sym typeface="Arial"/>
              </a:rPr>
              <a:t>●ご注意事項</a:t>
            </a:r>
            <a:endParaRPr sz="1600" b="1"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800" b="0" i="0" u="none" strike="noStrike" cap="none">
                <a:solidFill>
                  <a:srgbClr val="000000"/>
                </a:solidFill>
                <a:latin typeface="Arial"/>
                <a:ea typeface="Arial"/>
                <a:cs typeface="Arial"/>
                <a:sym typeface="Arial"/>
              </a:rPr>
              <a:t>　</a:t>
            </a:r>
            <a:r>
              <a:rPr lang="ja-JP" sz="1200" b="1" i="0" u="none" strike="noStrike" cap="none">
                <a:solidFill>
                  <a:srgbClr val="000000"/>
                </a:solidFill>
                <a:latin typeface="Arial"/>
                <a:ea typeface="Arial"/>
                <a:cs typeface="Arial"/>
                <a:sym typeface="Arial"/>
              </a:rPr>
              <a:t>日本語・英語以外の言語でのみ作成されている広告素材を納品いただく場合は、別途、素材審査用に日本語訳のご提出が必須となります。</a:t>
            </a:r>
            <a:endParaRPr sz="1200" b="1"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200" b="1" i="0" u="none" strike="noStrike" cap="none">
                <a:solidFill>
                  <a:srgbClr val="000000"/>
                </a:solidFill>
                <a:latin typeface="Arial"/>
                <a:ea typeface="Arial"/>
                <a:cs typeface="Arial"/>
                <a:sym typeface="Arial"/>
              </a:rPr>
              <a:t>　  対象メニュー・オプション料金については、次ページをご参照ください。　</a:t>
            </a:r>
            <a:endParaRPr sz="1200" b="1" i="0" u="none" strike="noStrike" cap="none">
              <a:solidFill>
                <a:srgbClr val="000000"/>
              </a:solidFill>
              <a:latin typeface="Arial"/>
              <a:ea typeface="Arial"/>
              <a:cs typeface="Arial"/>
              <a:sym typeface="Arial"/>
            </a:endParaRPr>
          </a:p>
        </p:txBody>
      </p:sp>
      <p:grpSp>
        <p:nvGrpSpPr>
          <p:cNvPr id="787" name="Google Shape;787;p31"/>
          <p:cNvGrpSpPr/>
          <p:nvPr/>
        </p:nvGrpSpPr>
        <p:grpSpPr>
          <a:xfrm>
            <a:off x="911852" y="2179341"/>
            <a:ext cx="9053075" cy="3854821"/>
            <a:chOff x="911852" y="2158942"/>
            <a:chExt cx="9053075" cy="3854821"/>
          </a:xfrm>
        </p:grpSpPr>
        <p:grpSp>
          <p:nvGrpSpPr>
            <p:cNvPr id="788" name="Google Shape;788;p31"/>
            <p:cNvGrpSpPr/>
            <p:nvPr/>
          </p:nvGrpSpPr>
          <p:grpSpPr>
            <a:xfrm>
              <a:off x="986732" y="2524491"/>
              <a:ext cx="8978195" cy="3489272"/>
              <a:chOff x="801895" y="2961803"/>
              <a:chExt cx="8978195" cy="3489272"/>
            </a:xfrm>
          </p:grpSpPr>
          <p:grpSp>
            <p:nvGrpSpPr>
              <p:cNvPr id="789" name="Google Shape;789;p31"/>
              <p:cNvGrpSpPr/>
              <p:nvPr/>
            </p:nvGrpSpPr>
            <p:grpSpPr>
              <a:xfrm>
                <a:off x="801895" y="2961803"/>
                <a:ext cx="2617824" cy="3489272"/>
                <a:chOff x="643911" y="2928284"/>
                <a:chExt cx="2617824" cy="3489272"/>
              </a:xfrm>
            </p:grpSpPr>
            <p:pic>
              <p:nvPicPr>
                <p:cNvPr id="790" name="Google Shape;790;p31"/>
                <p:cNvPicPr preferRelativeResize="0"/>
                <p:nvPr/>
              </p:nvPicPr>
              <p:blipFill rotWithShape="1">
                <a:blip r:embed="rId3">
                  <a:alphaModFix/>
                </a:blip>
                <a:srcRect/>
                <a:stretch/>
              </p:blipFill>
              <p:spPr>
                <a:xfrm>
                  <a:off x="643911" y="2928284"/>
                  <a:ext cx="2617824" cy="1467470"/>
                </a:xfrm>
                <a:prstGeom prst="rect">
                  <a:avLst/>
                </a:prstGeom>
                <a:noFill/>
                <a:ln>
                  <a:noFill/>
                </a:ln>
              </p:spPr>
            </p:pic>
            <p:pic>
              <p:nvPicPr>
                <p:cNvPr id="791" name="Google Shape;791;p31"/>
                <p:cNvPicPr preferRelativeResize="0"/>
                <p:nvPr/>
              </p:nvPicPr>
              <p:blipFill rotWithShape="1">
                <a:blip r:embed="rId4">
                  <a:alphaModFix/>
                </a:blip>
                <a:srcRect/>
                <a:stretch/>
              </p:blipFill>
              <p:spPr>
                <a:xfrm>
                  <a:off x="643911" y="4875374"/>
                  <a:ext cx="2611074" cy="1542182"/>
                </a:xfrm>
                <a:prstGeom prst="rect">
                  <a:avLst/>
                </a:prstGeom>
                <a:noFill/>
                <a:ln>
                  <a:noFill/>
                </a:ln>
              </p:spPr>
            </p:pic>
          </p:grpSp>
          <p:sp>
            <p:nvSpPr>
              <p:cNvPr id="792" name="Google Shape;792;p31"/>
              <p:cNvSpPr/>
              <p:nvPr/>
            </p:nvSpPr>
            <p:spPr>
              <a:xfrm rot="5400000">
                <a:off x="3703427" y="4606806"/>
                <a:ext cx="242131" cy="113900"/>
              </a:xfrm>
              <a:prstGeom prst="flowChartExtra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793" name="Google Shape;793;p31"/>
              <p:cNvGrpSpPr/>
              <p:nvPr/>
            </p:nvGrpSpPr>
            <p:grpSpPr>
              <a:xfrm>
                <a:off x="4138848" y="3421554"/>
                <a:ext cx="5641242" cy="2528479"/>
                <a:chOff x="4167776" y="3518281"/>
                <a:chExt cx="5641242" cy="2528479"/>
              </a:xfrm>
            </p:grpSpPr>
            <p:grpSp>
              <p:nvGrpSpPr>
                <p:cNvPr id="794" name="Google Shape;794;p31"/>
                <p:cNvGrpSpPr/>
                <p:nvPr/>
              </p:nvGrpSpPr>
              <p:grpSpPr>
                <a:xfrm>
                  <a:off x="4167776" y="3518281"/>
                  <a:ext cx="1636616" cy="2508733"/>
                  <a:chOff x="3543699" y="3517091"/>
                  <a:chExt cx="1636616" cy="2508733"/>
                </a:xfrm>
              </p:grpSpPr>
              <p:sp>
                <p:nvSpPr>
                  <p:cNvPr id="795" name="Google Shape;795;p31"/>
                  <p:cNvSpPr/>
                  <p:nvPr/>
                </p:nvSpPr>
                <p:spPr>
                  <a:xfrm>
                    <a:off x="3543699" y="3517091"/>
                    <a:ext cx="1603873" cy="1059009"/>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日本語</a:t>
                    </a:r>
                    <a:endParaRPr sz="1400" b="0" i="0" u="none" strike="noStrike" cap="none">
                      <a:solidFill>
                        <a:srgbClr val="000000"/>
                      </a:solidFill>
                      <a:latin typeface="Arial"/>
                      <a:ea typeface="Arial"/>
                      <a:cs typeface="Arial"/>
                      <a:sym typeface="Arial"/>
                    </a:endParaRPr>
                  </a:p>
                </p:txBody>
              </p:sp>
              <p:sp>
                <p:nvSpPr>
                  <p:cNvPr id="796" name="Google Shape;796;p31"/>
                  <p:cNvSpPr/>
                  <p:nvPr/>
                </p:nvSpPr>
                <p:spPr>
                  <a:xfrm>
                    <a:off x="3576442" y="4976056"/>
                    <a:ext cx="1603873" cy="1049768"/>
                  </a:xfrm>
                  <a:prstGeom prst="roundRect">
                    <a:avLst>
                      <a:gd name="adj" fmla="val 16667"/>
                    </a:avLst>
                  </a:prstGeom>
                  <a:solidFill>
                    <a:srgbClr val="D8E2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日本語以外の</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全ての言語</a:t>
                    </a:r>
                    <a:endParaRPr sz="1400" b="0" i="0" u="none" strike="noStrike" cap="none">
                      <a:solidFill>
                        <a:srgbClr val="000000"/>
                      </a:solidFill>
                      <a:latin typeface="Arial"/>
                      <a:ea typeface="Arial"/>
                      <a:cs typeface="Arial"/>
                      <a:sym typeface="Arial"/>
                    </a:endParaRPr>
                  </a:p>
                </p:txBody>
              </p:sp>
            </p:grpSp>
            <p:grpSp>
              <p:nvGrpSpPr>
                <p:cNvPr id="797" name="Google Shape;797;p31"/>
                <p:cNvGrpSpPr/>
                <p:nvPr/>
              </p:nvGrpSpPr>
              <p:grpSpPr>
                <a:xfrm>
                  <a:off x="6380399" y="3520636"/>
                  <a:ext cx="3428619" cy="2526124"/>
                  <a:chOff x="3595635" y="3494145"/>
                  <a:chExt cx="1693992" cy="2526124"/>
                </a:xfrm>
              </p:grpSpPr>
              <p:sp>
                <p:nvSpPr>
                  <p:cNvPr id="798" name="Google Shape;798;p31"/>
                  <p:cNvSpPr/>
                  <p:nvPr/>
                </p:nvSpPr>
                <p:spPr>
                  <a:xfrm>
                    <a:off x="3595635" y="3494145"/>
                    <a:ext cx="1693992" cy="1063712"/>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広告素材①</a:t>
                    </a:r>
                    <a:endParaRPr sz="1400" b="1"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400"/>
                      <a:buFont typeface="Arial"/>
                      <a:buNone/>
                    </a:pPr>
                    <a:r>
                      <a:rPr lang="ja-JP" sz="1200" b="0" i="0" u="none" strike="noStrike" cap="none">
                        <a:solidFill>
                          <a:schemeClr val="dk1"/>
                        </a:solidFill>
                        <a:latin typeface="Arial"/>
                        <a:ea typeface="Arial"/>
                        <a:cs typeface="Arial"/>
                        <a:sym typeface="Arial"/>
                      </a:rPr>
                      <a:t>日本語を選択したお客さま用の広告素材</a:t>
                    </a:r>
                    <a:endParaRPr sz="1200" b="0" i="0" u="none" strike="noStrike" cap="none">
                      <a:solidFill>
                        <a:srgbClr val="000000"/>
                      </a:solidFill>
                      <a:latin typeface="Arial"/>
                      <a:ea typeface="Arial"/>
                      <a:cs typeface="Arial"/>
                      <a:sym typeface="Arial"/>
                    </a:endParaRPr>
                  </a:p>
                </p:txBody>
              </p:sp>
              <p:sp>
                <p:nvSpPr>
                  <p:cNvPr id="799" name="Google Shape;799;p31"/>
                  <p:cNvSpPr/>
                  <p:nvPr/>
                </p:nvSpPr>
                <p:spPr>
                  <a:xfrm>
                    <a:off x="3619756" y="4956556"/>
                    <a:ext cx="1669871" cy="1063713"/>
                  </a:xfrm>
                  <a:prstGeom prst="roundRect">
                    <a:avLst>
                      <a:gd name="adj" fmla="val 16667"/>
                    </a:avLst>
                  </a:prstGeom>
                  <a:solidFill>
                    <a:srgbClr val="D8E2F3"/>
                  </a:solid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広告素材②</a:t>
                    </a:r>
                    <a:endParaRPr sz="1400" b="0"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400"/>
                      <a:buFont typeface="Arial"/>
                      <a:buNone/>
                    </a:pPr>
                    <a:r>
                      <a:rPr lang="ja-JP" sz="1200" b="0" i="0" u="none" strike="noStrike" cap="none">
                        <a:solidFill>
                          <a:schemeClr val="dk1"/>
                        </a:solidFill>
                        <a:latin typeface="Arial"/>
                        <a:ea typeface="Arial"/>
                        <a:cs typeface="Arial"/>
                        <a:sym typeface="Arial"/>
                      </a:rPr>
                      <a:t>日本語以外の全ての言語</a:t>
                    </a:r>
                    <a:endParaRPr sz="12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ja-JP" sz="1200" b="0" i="0" u="none" strike="noStrike" cap="none">
                        <a:solidFill>
                          <a:schemeClr val="dk1"/>
                        </a:solidFill>
                        <a:latin typeface="Arial"/>
                        <a:ea typeface="Arial"/>
                        <a:cs typeface="Arial"/>
                        <a:sym typeface="Arial"/>
                      </a:rPr>
                      <a:t>を選択したお客さま用の広告素材</a:t>
                    </a:r>
                    <a:endParaRPr sz="1200" b="0" i="0" u="none" strike="noStrike" cap="none">
                      <a:solidFill>
                        <a:srgbClr val="000000"/>
                      </a:solidFill>
                      <a:latin typeface="Arial"/>
                      <a:ea typeface="Arial"/>
                      <a:cs typeface="Arial"/>
                      <a:sym typeface="Arial"/>
                    </a:endParaRPr>
                  </a:p>
                </p:txBody>
              </p:sp>
            </p:grpSp>
            <p:sp>
              <p:nvSpPr>
                <p:cNvPr id="800" name="Google Shape;800;p31"/>
                <p:cNvSpPr/>
                <p:nvPr/>
              </p:nvSpPr>
              <p:spPr>
                <a:xfrm rot="5400000">
                  <a:off x="6007492" y="3995541"/>
                  <a:ext cx="242131" cy="113900"/>
                </a:xfrm>
                <a:prstGeom prst="flowChartExtra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01" name="Google Shape;801;p31"/>
                <p:cNvSpPr/>
                <p:nvPr/>
              </p:nvSpPr>
              <p:spPr>
                <a:xfrm rot="5400000">
                  <a:off x="5995740" y="5457953"/>
                  <a:ext cx="242131" cy="113900"/>
                </a:xfrm>
                <a:prstGeom prst="flowChartExtra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sp>
          <p:nvSpPr>
            <p:cNvPr id="802" name="Google Shape;802;p31"/>
            <p:cNvSpPr txBox="1"/>
            <p:nvPr/>
          </p:nvSpPr>
          <p:spPr>
            <a:xfrm>
              <a:off x="911852" y="2158942"/>
              <a:ext cx="2628069" cy="36554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700"/>
                <a:buFont typeface="Arial"/>
                <a:buNone/>
              </a:pPr>
              <a:r>
                <a:rPr lang="ja-JP" sz="1400" b="0" i="0" u="sng" strike="noStrike" cap="none">
                  <a:solidFill>
                    <a:schemeClr val="dk1"/>
                  </a:solidFill>
                  <a:latin typeface="Arial"/>
                  <a:ea typeface="Arial"/>
                  <a:cs typeface="Arial"/>
                  <a:sym typeface="Arial"/>
                </a:rPr>
                <a:t>国内線A350-900, B787-8</a:t>
              </a:r>
              <a:endParaRPr sz="1400" b="0" i="0" u="none" strike="noStrike" cap="none">
                <a:solidFill>
                  <a:srgbClr val="000000"/>
                </a:solidFill>
                <a:latin typeface="Arial"/>
                <a:ea typeface="Arial"/>
                <a:cs typeface="Arial"/>
                <a:sym typeface="Arial"/>
              </a:endParaRPr>
            </a:p>
          </p:txBody>
        </p:sp>
        <p:sp>
          <p:nvSpPr>
            <p:cNvPr id="803" name="Google Shape;803;p31"/>
            <p:cNvSpPr txBox="1"/>
            <p:nvPr/>
          </p:nvSpPr>
          <p:spPr>
            <a:xfrm>
              <a:off x="911852" y="4163804"/>
              <a:ext cx="262806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sng" strike="noStrike" cap="none">
                  <a:solidFill>
                    <a:schemeClr val="dk1"/>
                  </a:solidFill>
                  <a:latin typeface="Arial"/>
                  <a:ea typeface="Arial"/>
                  <a:cs typeface="Arial"/>
                  <a:sym typeface="Arial"/>
                </a:rPr>
                <a:t>国際線A350-1000</a:t>
              </a:r>
              <a:endParaRPr sz="1400" b="0" i="0" u="sng" strike="noStrike" cap="none">
                <a:solidFill>
                  <a:schemeClr val="dk1"/>
                </a:solidFill>
                <a:latin typeface="Arial"/>
                <a:ea typeface="Arial"/>
                <a:cs typeface="Arial"/>
                <a:sym typeface="Arial"/>
              </a:endParaRPr>
            </a:p>
          </p:txBody>
        </p:sp>
      </p:grpSp>
      <p:cxnSp>
        <p:nvCxnSpPr>
          <p:cNvPr id="804" name="Google Shape;804;p31"/>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2"/>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10" name="Google Shape;810;p12"/>
          <p:cNvSpPr txBox="1"/>
          <p:nvPr/>
        </p:nvSpPr>
        <p:spPr>
          <a:xfrm rot="5400000">
            <a:off x="-440108" y="621083"/>
            <a:ext cx="138039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有料オプション</a:t>
            </a:r>
            <a:endParaRPr sz="1400" b="0" i="0" u="none" strike="noStrike" cap="none">
              <a:solidFill>
                <a:srgbClr val="000000"/>
              </a:solidFill>
              <a:latin typeface="Arial"/>
              <a:ea typeface="Arial"/>
              <a:cs typeface="Arial"/>
              <a:sym typeface="Arial"/>
            </a:endParaRPr>
          </a:p>
        </p:txBody>
      </p:sp>
      <p:sp>
        <p:nvSpPr>
          <p:cNvPr id="811" name="Google Shape;811;p1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21</a:t>
            </a:fld>
            <a:endParaRPr/>
          </a:p>
        </p:txBody>
      </p:sp>
      <p:graphicFrame>
        <p:nvGraphicFramePr>
          <p:cNvPr id="812" name="Google Shape;812;p12"/>
          <p:cNvGraphicFramePr/>
          <p:nvPr/>
        </p:nvGraphicFramePr>
        <p:xfrm>
          <a:off x="986732" y="1575926"/>
          <a:ext cx="3000000" cy="3000000"/>
        </p:xfrm>
        <a:graphic>
          <a:graphicData uri="http://schemas.openxmlformats.org/drawingml/2006/table">
            <a:tbl>
              <a:tblPr>
                <a:noFill/>
                <a:tableStyleId>{9F864265-01E8-450C-AFAD-191B07B7B0A7}</a:tableStyleId>
              </a:tblPr>
              <a:tblGrid>
                <a:gridCol w="39191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443825">
                  <a:extLst>
                    <a:ext uri="{9D8B030D-6E8A-4147-A177-3AD203B41FA5}">
                      <a16:colId xmlns:a16="http://schemas.microsoft.com/office/drawing/2014/main" val="20002"/>
                    </a:ext>
                  </a:extLst>
                </a:gridCol>
              </a:tblGrid>
              <a:tr h="45822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solidFill>
                            <a:srgbClr val="FFFFFF"/>
                          </a:solidFill>
                          <a:latin typeface="Arial"/>
                          <a:ea typeface="Arial"/>
                          <a:cs typeface="Arial"/>
                          <a:sym typeface="Arial"/>
                        </a:rPr>
                        <a:t>対象メニュー</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solidFill>
                            <a:srgbClr val="FFFFFF"/>
                          </a:solidFill>
                          <a:latin typeface="Arial"/>
                          <a:ea typeface="Arial"/>
                          <a:cs typeface="Arial"/>
                          <a:sym typeface="Arial"/>
                        </a:rPr>
                        <a:t>掲載料定価/枠/月(税抜)</a:t>
                      </a:r>
                      <a:endParaRPr sz="1400" b="1" u="none" strike="noStrike" cap="none">
                        <a:solidFill>
                          <a:srgbClr val="FFFFFF"/>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solidFill>
                            <a:srgbClr val="FFFFFF"/>
                          </a:solidFill>
                          <a:latin typeface="Arial"/>
                          <a:ea typeface="Arial"/>
                          <a:cs typeface="Arial"/>
                          <a:sym typeface="Arial"/>
                        </a:rPr>
                        <a:t>オプション料金/枠/月(税抜)</a:t>
                      </a:r>
                      <a:endParaRPr sz="1400" b="1" u="none" strike="noStrike" cap="none">
                        <a:solidFill>
                          <a:srgbClr val="FFFFFF"/>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国内線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　　　 ファースト・クラスJ　1枠目</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2,800,000円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latin typeface="Arial"/>
                          <a:ea typeface="Arial"/>
                          <a:cs typeface="Arial"/>
                          <a:sym typeface="Arial"/>
                        </a:rPr>
                        <a:t>560,000</a:t>
                      </a:r>
                      <a:r>
                        <a:rPr lang="ja-JP" sz="1600" b="0" i="0" u="none" strike="noStrike" cap="none">
                          <a:solidFill>
                            <a:schemeClr val="dk1"/>
                          </a:solidFill>
                          <a:latin typeface="Arial"/>
                          <a:ea typeface="Arial"/>
                          <a:cs typeface="Arial"/>
                          <a:sym typeface="Arial"/>
                        </a:rPr>
                        <a:t>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国内線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ファースト・クラスJ　2枠目</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2,350,000円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latin typeface="Arial"/>
                          <a:ea typeface="Arial"/>
                          <a:cs typeface="Arial"/>
                          <a:sym typeface="Arial"/>
                        </a:rPr>
                        <a:t>470,000</a:t>
                      </a:r>
                      <a:r>
                        <a:rPr lang="ja-JP" sz="1600" b="0" i="0" u="none" strike="noStrike" cap="none">
                          <a:solidFill>
                            <a:schemeClr val="dk1"/>
                          </a:solidFill>
                          <a:latin typeface="Arial"/>
                          <a:ea typeface="Arial"/>
                          <a:cs typeface="Arial"/>
                          <a:sym typeface="Arial"/>
                        </a:rPr>
                        <a:t>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国内線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エコノミー　1枠目</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3,000,000円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latin typeface="Arial"/>
                          <a:ea typeface="Arial"/>
                          <a:cs typeface="Arial"/>
                          <a:sym typeface="Arial"/>
                        </a:rPr>
                        <a:t>600,000</a:t>
                      </a:r>
                      <a:r>
                        <a:rPr lang="ja-JP" sz="1600" b="0" i="0" u="none" strike="noStrike" cap="none">
                          <a:solidFill>
                            <a:schemeClr val="dk1"/>
                          </a:solidFill>
                          <a:latin typeface="Arial"/>
                          <a:ea typeface="Arial"/>
                          <a:cs typeface="Arial"/>
                          <a:sym typeface="Arial"/>
                        </a:rPr>
                        <a:t>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3"/>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国内線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エコノミー　2枠目</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2,500,000円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latin typeface="Arial"/>
                          <a:ea typeface="Arial"/>
                          <a:cs typeface="Arial"/>
                          <a:sym typeface="Arial"/>
                        </a:rPr>
                        <a:t>500,000</a:t>
                      </a:r>
                      <a:r>
                        <a:rPr lang="ja-JP" sz="1600" b="0" i="0" u="none" strike="noStrike" cap="none">
                          <a:solidFill>
                            <a:schemeClr val="dk1"/>
                          </a:solidFill>
                          <a:latin typeface="Arial"/>
                          <a:ea typeface="Arial"/>
                          <a:cs typeface="Arial"/>
                          <a:sym typeface="Arial"/>
                        </a:rPr>
                        <a:t>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179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国内線 バナーアド</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   700,000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140,000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5"/>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ファーストクラス　　</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1,400,000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280,000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ビジネスクラス　　</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1,000,000円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200,000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7"/>
                  </a:ext>
                </a:extLst>
              </a:tr>
              <a:tr h="47717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ウェルカムインタースティシャル動画 </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r>
                        <a:rPr lang="ja-JP" sz="1400" u="none" strike="noStrike" cap="none">
                          <a:latin typeface="Arial"/>
                          <a:ea typeface="Arial"/>
                          <a:cs typeface="Arial"/>
                          <a:sym typeface="Arial"/>
                        </a:rPr>
                        <a:t>プレミアムエコノミー・エコノミー　　</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1,700,000円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340,000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179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バナーアド</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   700,000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140,000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9"/>
                  </a:ext>
                </a:extLst>
              </a:tr>
              <a:tr h="3179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ポスターアド</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 </a:t>
                      </a: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   500,000円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a:solidFill>
                            <a:schemeClr val="dk1"/>
                          </a:solidFill>
                          <a:latin typeface="Arial"/>
                          <a:ea typeface="Arial"/>
                          <a:cs typeface="Arial"/>
                          <a:sym typeface="Arial"/>
                        </a:rPr>
                        <a:t>100,000</a:t>
                      </a:r>
                      <a:r>
                        <a:rPr lang="ja-JP" sz="1600" b="0" i="0" u="none" strike="noStrike" cap="none">
                          <a:solidFill>
                            <a:schemeClr val="dk1"/>
                          </a:solidFill>
                          <a:latin typeface="Arial"/>
                          <a:ea typeface="Arial"/>
                          <a:cs typeface="Arial"/>
                          <a:sym typeface="Arial"/>
                        </a:rPr>
                        <a:t>円</a:t>
                      </a:r>
                      <a:endParaRPr sz="1600" b="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17925">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latin typeface="Arial"/>
                          <a:ea typeface="Arial"/>
                          <a:cs typeface="Arial"/>
                          <a:sym typeface="Arial"/>
                        </a:rPr>
                        <a:t>国際線 ワイドスクリーンアド</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   500,000円</a:t>
                      </a:r>
                      <a:endParaRPr sz="16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600" b="0" u="none" strike="noStrike" cap="none" dirty="0">
                          <a:latin typeface="Arial"/>
                          <a:ea typeface="Arial"/>
                          <a:cs typeface="Arial"/>
                          <a:sym typeface="Arial"/>
                        </a:rPr>
                        <a:t>100,000</a:t>
                      </a:r>
                      <a:r>
                        <a:rPr lang="ja-JP" sz="1600" b="0" i="0" u="none" strike="noStrike" cap="none" dirty="0">
                          <a:solidFill>
                            <a:schemeClr val="dk1"/>
                          </a:solidFill>
                          <a:latin typeface="Arial"/>
                          <a:ea typeface="Arial"/>
                          <a:cs typeface="Arial"/>
                          <a:sym typeface="Arial"/>
                        </a:rPr>
                        <a:t>円</a:t>
                      </a:r>
                      <a:endParaRPr sz="1600" b="0" u="none" strike="noStrike" cap="none" dirty="0">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11"/>
                  </a:ext>
                </a:extLst>
              </a:tr>
            </a:tbl>
          </a:graphicData>
        </a:graphic>
      </p:graphicFrame>
      <p:grpSp>
        <p:nvGrpSpPr>
          <p:cNvPr id="813" name="Google Shape;813;p12"/>
          <p:cNvGrpSpPr/>
          <p:nvPr/>
        </p:nvGrpSpPr>
        <p:grpSpPr>
          <a:xfrm>
            <a:off x="903605" y="1072955"/>
            <a:ext cx="9366461" cy="437002"/>
            <a:chOff x="903605" y="1111055"/>
            <a:chExt cx="9366461" cy="437002"/>
          </a:xfrm>
        </p:grpSpPr>
        <p:sp>
          <p:nvSpPr>
            <p:cNvPr id="814" name="Google Shape;814;p12"/>
            <p:cNvSpPr txBox="1"/>
            <p:nvPr/>
          </p:nvSpPr>
          <p:spPr>
            <a:xfrm>
              <a:off x="903605" y="1111055"/>
              <a:ext cx="8223831" cy="43700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600" b="0" i="0" u="none" strike="noStrike" cap="none">
                  <a:solidFill>
                    <a:schemeClr val="dk1"/>
                  </a:solidFill>
                  <a:latin typeface="Arial"/>
                  <a:ea typeface="Arial"/>
                  <a:cs typeface="Arial"/>
                  <a:sym typeface="Arial"/>
                </a:rPr>
                <a:t>●対象メニュー・オプション料金 一覧表</a:t>
              </a:r>
              <a:endParaRPr sz="1800" b="0" i="0" u="none" strike="noStrike" cap="none">
                <a:solidFill>
                  <a:srgbClr val="000000"/>
                </a:solidFill>
                <a:latin typeface="Arial"/>
                <a:ea typeface="Arial"/>
                <a:cs typeface="Arial"/>
                <a:sym typeface="Arial"/>
              </a:endParaRPr>
            </a:p>
          </p:txBody>
        </p:sp>
        <p:sp>
          <p:nvSpPr>
            <p:cNvPr id="815" name="Google Shape;815;p12"/>
            <p:cNvSpPr txBox="1"/>
            <p:nvPr/>
          </p:nvSpPr>
          <p:spPr>
            <a:xfrm>
              <a:off x="4864383" y="1188748"/>
              <a:ext cx="5405683" cy="28161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※各掲載料定価の20％を申し受けます。</a:t>
              </a:r>
              <a:endParaRPr sz="1100" b="0" i="0" u="none" strike="noStrike" cap="none">
                <a:solidFill>
                  <a:schemeClr val="dk1"/>
                </a:solidFill>
                <a:latin typeface="Arial"/>
                <a:ea typeface="Arial"/>
                <a:cs typeface="Arial"/>
                <a:sym typeface="Arial"/>
              </a:endParaRPr>
            </a:p>
          </p:txBody>
        </p:sp>
      </p:grpSp>
      <p:cxnSp>
        <p:nvCxnSpPr>
          <p:cNvPr id="816" name="Google Shape;816;p12"/>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817" name="Google Shape;817;p12"/>
          <p:cNvSpPr txBox="1"/>
          <p:nvPr/>
        </p:nvSpPr>
        <p:spPr>
          <a:xfrm>
            <a:off x="800938" y="539013"/>
            <a:ext cx="8593203"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言語出し分けオプションのご案内　※一部メニュー限定</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13"/>
          <p:cNvSpPr txBox="1"/>
          <p:nvPr/>
        </p:nvSpPr>
        <p:spPr>
          <a:xfrm>
            <a:off x="1104742" y="635978"/>
            <a:ext cx="627500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広告メディア 予定スケジュール（申込締切）</a:t>
            </a:r>
            <a:endParaRPr sz="1400" b="0" i="0" u="none" strike="noStrike" cap="none">
              <a:solidFill>
                <a:srgbClr val="000000"/>
              </a:solidFill>
              <a:latin typeface="Arial"/>
              <a:ea typeface="Arial"/>
              <a:cs typeface="Arial"/>
              <a:sym typeface="Arial"/>
            </a:endParaRPr>
          </a:p>
        </p:txBody>
      </p:sp>
      <p:sp>
        <p:nvSpPr>
          <p:cNvPr id="823" name="Google Shape;823;p13"/>
          <p:cNvSpPr txBox="1"/>
          <p:nvPr/>
        </p:nvSpPr>
        <p:spPr>
          <a:xfrm>
            <a:off x="1104742" y="1102383"/>
            <a:ext cx="7277407" cy="318508"/>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下記スケジュールは予定の為、変更となる場合があります。最新情報については営業担当にご確認ください。 </a:t>
            </a:r>
            <a:endParaRPr sz="1400" b="0" i="0" u="none" strike="noStrike" cap="none">
              <a:solidFill>
                <a:srgbClr val="000000"/>
              </a:solidFill>
              <a:latin typeface="Arial"/>
              <a:ea typeface="Arial"/>
              <a:cs typeface="Arial"/>
              <a:sym typeface="Arial"/>
            </a:endParaRPr>
          </a:p>
        </p:txBody>
      </p:sp>
      <p:sp>
        <p:nvSpPr>
          <p:cNvPr id="824" name="Google Shape;824;p13"/>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25" name="Google Shape;825;p13"/>
          <p:cNvSpPr txBox="1"/>
          <p:nvPr/>
        </p:nvSpPr>
        <p:spPr>
          <a:xfrm rot="5400000">
            <a:off x="-440108" y="621083"/>
            <a:ext cx="138039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予定スケジュール</a:t>
            </a:r>
            <a:endParaRPr sz="1400" b="0" i="0" u="none" strike="noStrike" cap="none">
              <a:solidFill>
                <a:srgbClr val="000000"/>
              </a:solidFill>
              <a:latin typeface="Arial"/>
              <a:ea typeface="Arial"/>
              <a:cs typeface="Arial"/>
              <a:sym typeface="Arial"/>
            </a:endParaRPr>
          </a:p>
        </p:txBody>
      </p:sp>
      <p:sp>
        <p:nvSpPr>
          <p:cNvPr id="826" name="Google Shape;826;p13"/>
          <p:cNvSpPr txBox="1"/>
          <p:nvPr/>
        </p:nvSpPr>
        <p:spPr>
          <a:xfrm>
            <a:off x="718060" y="1835088"/>
            <a:ext cx="1938372" cy="40468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SKYWARD</a:t>
            </a:r>
            <a:endParaRPr sz="1400" b="0" i="0" u="none" strike="noStrike" cap="none">
              <a:solidFill>
                <a:schemeClr val="dk1"/>
              </a:solidFill>
              <a:latin typeface="Arial"/>
              <a:ea typeface="Arial"/>
              <a:cs typeface="Arial"/>
              <a:sym typeface="Arial"/>
            </a:endParaRPr>
          </a:p>
        </p:txBody>
      </p:sp>
      <p:sp>
        <p:nvSpPr>
          <p:cNvPr id="827" name="Google Shape;827;p13"/>
          <p:cNvSpPr txBox="1"/>
          <p:nvPr/>
        </p:nvSpPr>
        <p:spPr>
          <a:xfrm>
            <a:off x="3028080" y="1700436"/>
            <a:ext cx="2428328" cy="67399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国内線・国際線 映画前 / ビデオ前CM国際線 ｳｪﾙｶﾑｲﾝﾀｰｽﾃｨｼｬﾙ動画</a:t>
            </a:r>
            <a:endParaRPr sz="1050" b="0" i="0" u="none" strike="noStrike" cap="none">
              <a:solidFill>
                <a:schemeClr val="dk1"/>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バナー各種</a:t>
            </a:r>
            <a:r>
              <a:rPr lang="ja-JP" sz="1050" b="0" i="0" u="none" strike="noStrike" cap="none" baseline="30000">
                <a:solidFill>
                  <a:schemeClr val="dk1"/>
                </a:solidFill>
                <a:latin typeface="Arial"/>
                <a:ea typeface="Arial"/>
                <a:cs typeface="Arial"/>
                <a:sym typeface="Arial"/>
              </a:rPr>
              <a:t>※1</a:t>
            </a:r>
            <a:endParaRPr sz="1050" b="0" i="0" u="none" strike="noStrike" cap="none" baseline="30000">
              <a:solidFill>
                <a:schemeClr val="dk1"/>
              </a:solidFill>
              <a:latin typeface="Arial"/>
              <a:ea typeface="Arial"/>
              <a:cs typeface="Arial"/>
              <a:sym typeface="Arial"/>
            </a:endParaRPr>
          </a:p>
        </p:txBody>
      </p:sp>
      <p:sp>
        <p:nvSpPr>
          <p:cNvPr id="828" name="Google Shape;828;p13"/>
          <p:cNvSpPr txBox="1"/>
          <p:nvPr/>
        </p:nvSpPr>
        <p:spPr>
          <a:xfrm>
            <a:off x="986732" y="6520800"/>
            <a:ext cx="8223831" cy="52318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※1：上記申し込み締切は、原則、審査用映像の同時提出が必要となります。</a:t>
            </a:r>
            <a:endParaRPr sz="10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※その他のメニューに関しては、各詳細ページ記載の情報をご参照のうえ、具体的な日付に関しては各営業担当へお問い合わせください。　</a:t>
            </a:r>
            <a:endParaRPr sz="1400" b="0" i="0" u="none" strike="noStrike" cap="none">
              <a:solidFill>
                <a:srgbClr val="000000"/>
              </a:solidFill>
              <a:latin typeface="Arial"/>
              <a:ea typeface="Arial"/>
              <a:cs typeface="Arial"/>
              <a:sym typeface="Arial"/>
            </a:endParaRPr>
          </a:p>
        </p:txBody>
      </p:sp>
      <p:sp>
        <p:nvSpPr>
          <p:cNvPr id="829" name="Google Shape;829;p1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22</a:t>
            </a:fld>
            <a:endParaRPr/>
          </a:p>
        </p:txBody>
      </p:sp>
      <p:sp>
        <p:nvSpPr>
          <p:cNvPr id="830" name="Google Shape;830;p13"/>
          <p:cNvSpPr txBox="1"/>
          <p:nvPr/>
        </p:nvSpPr>
        <p:spPr>
          <a:xfrm>
            <a:off x="8088791" y="1887296"/>
            <a:ext cx="2398811" cy="28619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国内線前方スクリーンCM</a:t>
            </a:r>
            <a:r>
              <a:rPr lang="ja-JP" sz="1050" b="0" i="0" u="none" strike="noStrike" cap="none" baseline="30000">
                <a:solidFill>
                  <a:srgbClr val="000000"/>
                </a:solidFill>
                <a:latin typeface="Arial"/>
                <a:ea typeface="Arial"/>
                <a:cs typeface="Arial"/>
                <a:sym typeface="Arial"/>
              </a:rPr>
              <a:t> ※1</a:t>
            </a:r>
            <a:endParaRPr sz="1050" b="0" i="0" u="none" strike="noStrike" cap="none" baseline="30000">
              <a:solidFill>
                <a:schemeClr val="dk1"/>
              </a:solidFill>
              <a:latin typeface="Arial"/>
              <a:ea typeface="Arial"/>
              <a:cs typeface="Arial"/>
              <a:sym typeface="Arial"/>
            </a:endParaRPr>
          </a:p>
        </p:txBody>
      </p:sp>
      <p:graphicFrame>
        <p:nvGraphicFramePr>
          <p:cNvPr id="831" name="Google Shape;831;p13"/>
          <p:cNvGraphicFramePr/>
          <p:nvPr/>
        </p:nvGraphicFramePr>
        <p:xfrm>
          <a:off x="419094" y="2358363"/>
          <a:ext cx="3000000" cy="3000000"/>
        </p:xfrm>
        <a:graphic>
          <a:graphicData uri="http://schemas.openxmlformats.org/drawingml/2006/table">
            <a:tbl>
              <a:tblPr>
                <a:noFill/>
                <a:tableStyleId>{9F864265-01E8-450C-AFAD-191B07B7B0A7}</a:tableStyleId>
              </a:tblPr>
              <a:tblGrid>
                <a:gridCol w="454325">
                  <a:extLst>
                    <a:ext uri="{9D8B030D-6E8A-4147-A177-3AD203B41FA5}">
                      <a16:colId xmlns:a16="http://schemas.microsoft.com/office/drawing/2014/main" val="20000"/>
                    </a:ext>
                  </a:extLst>
                </a:gridCol>
                <a:gridCol w="648975">
                  <a:extLst>
                    <a:ext uri="{9D8B030D-6E8A-4147-A177-3AD203B41FA5}">
                      <a16:colId xmlns:a16="http://schemas.microsoft.com/office/drawing/2014/main" val="20001"/>
                    </a:ext>
                  </a:extLst>
                </a:gridCol>
                <a:gridCol w="763275">
                  <a:extLst>
                    <a:ext uri="{9D8B030D-6E8A-4147-A177-3AD203B41FA5}">
                      <a16:colId xmlns:a16="http://schemas.microsoft.com/office/drawing/2014/main" val="20002"/>
                    </a:ext>
                  </a:extLst>
                </a:gridCol>
                <a:gridCol w="669725">
                  <a:extLst>
                    <a:ext uri="{9D8B030D-6E8A-4147-A177-3AD203B41FA5}">
                      <a16:colId xmlns:a16="http://schemas.microsoft.com/office/drawing/2014/main" val="20003"/>
                    </a:ext>
                  </a:extLst>
                </a:gridCol>
              </a:tblGrid>
              <a:tr h="305900">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掲載月</a:t>
                      </a:r>
                      <a:endParaRPr sz="1400" u="none" strike="noStrike" cap="none"/>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申込締切</a:t>
                      </a:r>
                      <a:endParaRPr sz="1400" u="none" strike="noStrike" cap="none"/>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広告審査締切</a:t>
                      </a:r>
                      <a:endParaRPr sz="1400" u="none" strike="noStrike" cap="none"/>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校了日</a:t>
                      </a:r>
                      <a:endParaRPr sz="1400" u="none" strike="noStrike" cap="none"/>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5月号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2026/03/03</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6月号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2026/04/02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7月号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2026/05/07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3"/>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8月号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2026/06/02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9月号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2026/07/03</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5"/>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10月号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2026/08/03</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11月号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2026/09/02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7"/>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12月号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2026/10/05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2026/10/19</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2026/11/02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9"/>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2026/12/03</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3月号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2027/01/05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2027/01/18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2027/01/28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11"/>
                  </a:ext>
                </a:extLst>
              </a:tr>
              <a:tr h="3046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4月号</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2027/02/01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2027/02/15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dirty="0"/>
                        <a:t>2027/02/25</a:t>
                      </a:r>
                      <a:endParaRPr sz="1400" u="none" strike="noStrike" cap="none" dirty="0"/>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12"/>
                  </a:ext>
                </a:extLst>
              </a:tr>
            </a:tbl>
          </a:graphicData>
        </a:graphic>
      </p:graphicFrame>
      <p:sp>
        <p:nvSpPr>
          <p:cNvPr id="832" name="Google Shape;832;p13"/>
          <p:cNvSpPr txBox="1"/>
          <p:nvPr/>
        </p:nvSpPr>
        <p:spPr>
          <a:xfrm>
            <a:off x="5564930" y="1693397"/>
            <a:ext cx="2428328" cy="673990"/>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国内線 ウェルカムスクリーンアド</a:t>
            </a:r>
            <a:endParaRPr sz="1050" b="0" i="0" u="none" strike="noStrike" cap="none">
              <a:solidFill>
                <a:schemeClr val="dk1"/>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国内線 ｳｪﾙｶﾑｲﾝﾀｰｽﾃｨｼｬﾙ動画</a:t>
            </a:r>
            <a:endParaRPr sz="1050" b="0" i="0" u="none" strike="noStrike" cap="none">
              <a:solidFill>
                <a:schemeClr val="dk1"/>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バナー各種</a:t>
            </a:r>
            <a:r>
              <a:rPr lang="ja-JP" sz="1050" b="0" i="0" u="none" strike="noStrike" cap="none" baseline="30000">
                <a:solidFill>
                  <a:schemeClr val="dk1"/>
                </a:solidFill>
                <a:latin typeface="Arial"/>
                <a:ea typeface="Arial"/>
                <a:cs typeface="Arial"/>
                <a:sym typeface="Arial"/>
              </a:rPr>
              <a:t>※1</a:t>
            </a:r>
            <a:endParaRPr sz="1050" b="0" i="0" u="none" strike="noStrike" cap="none" baseline="30000">
              <a:solidFill>
                <a:schemeClr val="dk1"/>
              </a:solidFill>
              <a:latin typeface="Arial"/>
              <a:ea typeface="Arial"/>
              <a:cs typeface="Arial"/>
              <a:sym typeface="Arial"/>
            </a:endParaRPr>
          </a:p>
        </p:txBody>
      </p:sp>
      <p:graphicFrame>
        <p:nvGraphicFramePr>
          <p:cNvPr id="833" name="Google Shape;833;p13"/>
          <p:cNvGraphicFramePr/>
          <p:nvPr/>
        </p:nvGraphicFramePr>
        <p:xfrm>
          <a:off x="3071676" y="2358364"/>
          <a:ext cx="3000000" cy="3000000"/>
        </p:xfrm>
        <a:graphic>
          <a:graphicData uri="http://schemas.openxmlformats.org/drawingml/2006/table">
            <a:tbl>
              <a:tblPr>
                <a:noFill/>
                <a:tableStyleId>{9F864265-01E8-450C-AFAD-191B07B7B0A7}</a:tableStyleId>
              </a:tblPr>
              <a:tblGrid>
                <a:gridCol w="432450">
                  <a:extLst>
                    <a:ext uri="{9D8B030D-6E8A-4147-A177-3AD203B41FA5}">
                      <a16:colId xmlns:a16="http://schemas.microsoft.com/office/drawing/2014/main" val="20000"/>
                    </a:ext>
                  </a:extLst>
                </a:gridCol>
                <a:gridCol w="1087975">
                  <a:extLst>
                    <a:ext uri="{9D8B030D-6E8A-4147-A177-3AD203B41FA5}">
                      <a16:colId xmlns:a16="http://schemas.microsoft.com/office/drawing/2014/main" val="20001"/>
                    </a:ext>
                  </a:extLst>
                </a:gridCol>
                <a:gridCol w="907925">
                  <a:extLst>
                    <a:ext uri="{9D8B030D-6E8A-4147-A177-3AD203B41FA5}">
                      <a16:colId xmlns:a16="http://schemas.microsoft.com/office/drawing/2014/main" val="20002"/>
                    </a:ext>
                  </a:extLst>
                </a:gridCol>
              </a:tblGrid>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掲載月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申込・広告審査締切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素材納品締切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4月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2026/01/27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5月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6月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3F3F3"/>
                    </a:solidFill>
                  </a:tcPr>
                </a:tc>
                <a:extLst>
                  <a:ext uri="{0D108BD9-81ED-4DB2-BD59-A6C34878D82A}">
                    <a16:rowId xmlns:a16="http://schemas.microsoft.com/office/drawing/2014/main" val="10003"/>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7月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2026/05/12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8月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9月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10月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2026/10/09</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9"/>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11"/>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3月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dirty="0"/>
                        <a:t>2027/01/12</a:t>
                      </a:r>
                      <a:endParaRPr sz="1400" u="none" strike="noStrike" cap="none" dirty="0"/>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2"/>
                  </a:ext>
                </a:extLst>
              </a:tr>
            </a:tbl>
          </a:graphicData>
        </a:graphic>
      </p:graphicFrame>
      <p:graphicFrame>
        <p:nvGraphicFramePr>
          <p:cNvPr id="834" name="Google Shape;834;p13"/>
          <p:cNvGraphicFramePr/>
          <p:nvPr/>
        </p:nvGraphicFramePr>
        <p:xfrm>
          <a:off x="5616281" y="2359846"/>
          <a:ext cx="3000000" cy="3000000"/>
        </p:xfrm>
        <a:graphic>
          <a:graphicData uri="http://schemas.openxmlformats.org/drawingml/2006/table">
            <a:tbl>
              <a:tblPr>
                <a:noFill/>
                <a:tableStyleId>{9F864265-01E8-450C-AFAD-191B07B7B0A7}</a:tableStyleId>
              </a:tblPr>
              <a:tblGrid>
                <a:gridCol w="439750">
                  <a:extLst>
                    <a:ext uri="{9D8B030D-6E8A-4147-A177-3AD203B41FA5}">
                      <a16:colId xmlns:a16="http://schemas.microsoft.com/office/drawing/2014/main" val="20000"/>
                    </a:ext>
                  </a:extLst>
                </a:gridCol>
                <a:gridCol w="1098400">
                  <a:extLst>
                    <a:ext uri="{9D8B030D-6E8A-4147-A177-3AD203B41FA5}">
                      <a16:colId xmlns:a16="http://schemas.microsoft.com/office/drawing/2014/main" val="20001"/>
                    </a:ext>
                  </a:extLst>
                </a:gridCol>
                <a:gridCol w="787475">
                  <a:extLst>
                    <a:ext uri="{9D8B030D-6E8A-4147-A177-3AD203B41FA5}">
                      <a16:colId xmlns:a16="http://schemas.microsoft.com/office/drawing/2014/main" val="20002"/>
                    </a:ext>
                  </a:extLst>
                </a:gridCol>
              </a:tblGrid>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掲載月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申込・広告審査締切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素材納品締切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4月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5月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6月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3F3F3"/>
                    </a:solidFill>
                  </a:tcPr>
                </a:tc>
                <a:extLst>
                  <a:ext uri="{0D108BD9-81ED-4DB2-BD59-A6C34878D82A}">
                    <a16:rowId xmlns:a16="http://schemas.microsoft.com/office/drawing/2014/main" val="10003"/>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7月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2026/05/12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8月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9月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2026/07/28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10月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2026/08/26</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2026/10/09</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9"/>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2026/11/25</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2026/12/10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2026/12/18</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11"/>
                  </a:ext>
                </a:extLst>
              </a:tr>
              <a:tr h="304500">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3月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2027/01/12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dirty="0"/>
                        <a:t>2027/01/26</a:t>
                      </a:r>
                      <a:endParaRPr sz="1400" u="none" strike="noStrike" cap="none" dirty="0"/>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2"/>
                  </a:ext>
                </a:extLst>
              </a:tr>
            </a:tbl>
          </a:graphicData>
        </a:graphic>
      </p:graphicFrame>
      <p:graphicFrame>
        <p:nvGraphicFramePr>
          <p:cNvPr id="835" name="Google Shape;835;p13"/>
          <p:cNvGraphicFramePr/>
          <p:nvPr/>
        </p:nvGraphicFramePr>
        <p:xfrm>
          <a:off x="8058185" y="2358364"/>
          <a:ext cx="3000000" cy="3000000"/>
        </p:xfrm>
        <a:graphic>
          <a:graphicData uri="http://schemas.openxmlformats.org/drawingml/2006/table">
            <a:tbl>
              <a:tblPr>
                <a:noFill/>
                <a:tableStyleId>{9F864265-01E8-450C-AFAD-191B07B7B0A7}</a:tableStyleId>
              </a:tblPr>
              <a:tblGrid>
                <a:gridCol w="486400">
                  <a:extLst>
                    <a:ext uri="{9D8B030D-6E8A-4147-A177-3AD203B41FA5}">
                      <a16:colId xmlns:a16="http://schemas.microsoft.com/office/drawing/2014/main" val="20000"/>
                    </a:ext>
                  </a:extLst>
                </a:gridCol>
                <a:gridCol w="1091775">
                  <a:extLst>
                    <a:ext uri="{9D8B030D-6E8A-4147-A177-3AD203B41FA5}">
                      <a16:colId xmlns:a16="http://schemas.microsoft.com/office/drawing/2014/main" val="20001"/>
                    </a:ext>
                  </a:extLst>
                </a:gridCol>
                <a:gridCol w="881850">
                  <a:extLst>
                    <a:ext uri="{9D8B030D-6E8A-4147-A177-3AD203B41FA5}">
                      <a16:colId xmlns:a16="http://schemas.microsoft.com/office/drawing/2014/main" val="20002"/>
                    </a:ext>
                  </a:extLst>
                </a:gridCol>
              </a:tblGrid>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掲載月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申込・広告審査締切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b="1" u="none" strike="noStrike" cap="none">
                          <a:solidFill>
                            <a:srgbClr val="FFFFFF"/>
                          </a:solidFill>
                        </a:rPr>
                        <a:t>素材納品締切</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4月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2026/02/19</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2026/02/27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5月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2026/03/20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6月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2026/04/21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3F3F3"/>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3F3F3"/>
                    </a:solidFill>
                  </a:tcPr>
                </a:tc>
                <a:extLst>
                  <a:ext uri="{0D108BD9-81ED-4DB2-BD59-A6C34878D82A}">
                    <a16:rowId xmlns:a16="http://schemas.microsoft.com/office/drawing/2014/main" val="10003"/>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7月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2026/05/20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8月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2026/06/22</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9月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2026/07/21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2026/07/31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10月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2026/08/20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2026/09/17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2026/10/20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2026/10/30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09"/>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1月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2026/11/19</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2026/12/01</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2026/12/17</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2026/12/24</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FEFEF"/>
                    </a:solidFill>
                  </a:tcPr>
                </a:tc>
                <a:extLst>
                  <a:ext uri="{0D108BD9-81ED-4DB2-BD59-A6C34878D82A}">
                    <a16:rowId xmlns:a16="http://schemas.microsoft.com/office/drawing/2014/main" val="10011"/>
                  </a:ext>
                </a:extLst>
              </a:tr>
              <a:tr h="304725">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3月</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a:t>2027/01/20</a:t>
                      </a:r>
                      <a:endParaRPr sz="1400" u="none" strike="noStrike" cap="none"/>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ja-JP" sz="900" u="none" strike="noStrike" cap="none" dirty="0"/>
                        <a:t>2027/02/01</a:t>
                      </a:r>
                      <a:endParaRPr sz="1400" u="none" strike="noStrike" cap="none" dirty="0"/>
                    </a:p>
                  </a:txBody>
                  <a:tcPr marL="28575" marR="28575" marT="19050" marB="190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32"/>
          <p:cNvSpPr txBox="1"/>
          <p:nvPr/>
        </p:nvSpPr>
        <p:spPr>
          <a:xfrm>
            <a:off x="1027053" y="315161"/>
            <a:ext cx="627500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広告ご出稿に関するご注意①</a:t>
            </a:r>
            <a:endParaRPr sz="2000" b="1" i="0" u="none" strike="noStrike" cap="none">
              <a:solidFill>
                <a:schemeClr val="dk1"/>
              </a:solidFill>
              <a:latin typeface="Arial"/>
              <a:ea typeface="Arial"/>
              <a:cs typeface="Arial"/>
              <a:sym typeface="Arial"/>
            </a:endParaRPr>
          </a:p>
        </p:txBody>
      </p:sp>
      <p:sp>
        <p:nvSpPr>
          <p:cNvPr id="841" name="Google Shape;841;p32"/>
          <p:cNvSpPr/>
          <p:nvPr/>
        </p:nvSpPr>
        <p:spPr>
          <a:xfrm>
            <a:off x="118470" y="99758"/>
            <a:ext cx="263236" cy="1977062"/>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2" name="Google Shape;842;p32"/>
          <p:cNvSpPr txBox="1"/>
          <p:nvPr/>
        </p:nvSpPr>
        <p:spPr>
          <a:xfrm rot="5400000">
            <a:off x="-738443" y="924855"/>
            <a:ext cx="197706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広告出稿に関する注意事項</a:t>
            </a:r>
            <a:endParaRPr sz="1400" b="0" i="0" u="none" strike="noStrike" cap="none">
              <a:solidFill>
                <a:srgbClr val="000000"/>
              </a:solidFill>
              <a:latin typeface="Arial"/>
              <a:ea typeface="Arial"/>
              <a:cs typeface="Arial"/>
              <a:sym typeface="Arial"/>
            </a:endParaRPr>
          </a:p>
        </p:txBody>
      </p:sp>
      <p:sp>
        <p:nvSpPr>
          <p:cNvPr id="843" name="Google Shape;843;p32"/>
          <p:cNvSpPr txBox="1"/>
          <p:nvPr/>
        </p:nvSpPr>
        <p:spPr>
          <a:xfrm>
            <a:off x="3916508" y="2318362"/>
            <a:ext cx="2879033" cy="436991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責任の所在が不明確なもの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内容・目的が不明確なもの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景品表示法 （｢最上級｣表現など）、薬機法（旧薬事法）、食品表示など関係諸法規や業界ガイドライン等に違反またはその恐れのあるもの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虚偽、誇大または不正確で誤認を与える恐れのあるもの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自己の優位性を強調する為に、ほかを引き合いに出す広告で不適当な表現のもの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国家・人種・民族・身分・地位・地域・職業・性別・病気・障害</a:t>
            </a:r>
            <a:endParaRPr sz="650" b="0" i="0" u="none" strike="noStrike" cap="none">
              <a:solidFill>
                <a:schemeClr val="dk1"/>
              </a:solidFill>
              <a:latin typeface="Arial"/>
              <a:ea typeface="Arial"/>
              <a:cs typeface="Arial"/>
              <a:sym typeface="Arial"/>
            </a:endParaRPr>
          </a:p>
          <a:p>
            <a:pPr marL="0" marR="0" lvl="0" indent="0" algn="l" rtl="0">
              <a:lnSpc>
                <a:spcPct val="134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などについて差別または区別する内容やプライバシー侵害・</a:t>
            </a:r>
            <a:endParaRPr sz="650" b="0" i="0" u="none" strike="noStrike" cap="none">
              <a:solidFill>
                <a:schemeClr val="dk1"/>
              </a:solidFill>
              <a:latin typeface="Arial"/>
              <a:ea typeface="Arial"/>
              <a:cs typeface="Arial"/>
              <a:sym typeface="Arial"/>
            </a:endParaRPr>
          </a:p>
          <a:p>
            <a:pPr marL="0" marR="0" lvl="0" indent="0" algn="l" rtl="0">
              <a:lnSpc>
                <a:spcPct val="134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セクシャルハラスメントなど人権侵害をする恐れのあるもの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他社の名誉の毀損、あるいは中傷・誹謗する恐れのあるもの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信用棄損・業務妨害などの恐れのあるもの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反社会的・非道徳など秩序を乱す恐れのあるもの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暴力性、グロテスク描写等公序良俗に反するもの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詐欺的なもの、またはいわゆる不良商法に反するもの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非科学的、または迷信に類するもので読者を惑わせるもの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機内を含めた読者（視聴者）に不安感を与えるもの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他者の名義・写真・談話および商標・シンボルマーク・著作権・</a:t>
            </a:r>
            <a:endParaRPr sz="650" b="0" i="0" u="none" strike="noStrike" cap="none">
              <a:solidFill>
                <a:schemeClr val="dk1"/>
              </a:solidFill>
              <a:latin typeface="Arial"/>
              <a:ea typeface="Arial"/>
              <a:cs typeface="Arial"/>
              <a:sym typeface="Arial"/>
            </a:endParaRPr>
          </a:p>
          <a:p>
            <a:pPr marL="0" marR="0" lvl="0" indent="0" algn="l" rtl="0">
              <a:lnSpc>
                <a:spcPct val="134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特許権などを無断で使用したもの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投機・射幸心などを著しく煽る恐れのあるもの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青少年の健全な育成を妨げる恐れのあるもの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裁判中・係争中または将来係争に発展する可能性があるもの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政治宣伝、布教等を目的とした内容が含まれるもの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通信販売（誌面販売）を目的としているもの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JALグループのブランド毀損・誌面の品位を低下させると思われるもの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事実に反してJALグループが広告主を支持、またはその商品・</a:t>
            </a:r>
            <a:endParaRPr sz="650" b="0" i="0" u="none" strike="noStrike" cap="none">
              <a:solidFill>
                <a:schemeClr val="dk1"/>
              </a:solidFill>
              <a:latin typeface="Arial"/>
              <a:ea typeface="Arial"/>
              <a:cs typeface="Arial"/>
              <a:sym typeface="Arial"/>
            </a:endParaRPr>
          </a:p>
          <a:p>
            <a:pPr marL="0" marR="0" lvl="0" indent="0" algn="l" rtl="0">
              <a:lnSpc>
                <a:spcPct val="134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サービスなどを推奨あるいは保証しているかのような表現のもの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広告掲載によってJALグループが不利益を被る恐れのあるもの</a:t>
            </a:r>
            <a:endParaRPr sz="650" b="0" i="0" u="none" strike="noStrike" cap="none">
              <a:solidFill>
                <a:schemeClr val="dk1"/>
              </a:solidFill>
              <a:latin typeface="Arial"/>
              <a:ea typeface="Arial"/>
              <a:cs typeface="Arial"/>
              <a:sym typeface="Arial"/>
            </a:endParaRPr>
          </a:p>
          <a:p>
            <a:pPr marL="171450" marR="0" lvl="0" indent="-171450" algn="l" rtl="0">
              <a:lnSpc>
                <a:spcPct val="134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そのほかJALグループが不適切と判断するもの</a:t>
            </a:r>
            <a:endParaRPr sz="650" b="0" i="0" u="none" strike="noStrike" cap="none">
              <a:solidFill>
                <a:schemeClr val="dk1"/>
              </a:solidFill>
              <a:latin typeface="Arial"/>
              <a:ea typeface="Arial"/>
              <a:cs typeface="Arial"/>
              <a:sym typeface="Arial"/>
            </a:endParaRPr>
          </a:p>
          <a:p>
            <a:pPr marL="171450" marR="0" lvl="0" indent="-130175" algn="l" rtl="0">
              <a:lnSpc>
                <a:spcPct val="134000"/>
              </a:lnSpc>
              <a:spcBef>
                <a:spcPts val="0"/>
              </a:spcBef>
              <a:spcAft>
                <a:spcPts val="0"/>
              </a:spcAft>
              <a:buClr>
                <a:srgbClr val="CB0003"/>
              </a:buClr>
              <a:buSzPts val="650"/>
              <a:buFont typeface="Noto Sans Symbols"/>
              <a:buNone/>
            </a:pPr>
            <a:endParaRPr sz="650" b="0" i="0" u="none" strike="noStrike" cap="none">
              <a:solidFill>
                <a:schemeClr val="dk1"/>
              </a:solidFill>
              <a:latin typeface="Arial"/>
              <a:ea typeface="Arial"/>
              <a:cs typeface="Arial"/>
              <a:sym typeface="Arial"/>
            </a:endParaRPr>
          </a:p>
        </p:txBody>
      </p:sp>
      <p:sp>
        <p:nvSpPr>
          <p:cNvPr id="844" name="Google Shape;844;p32"/>
          <p:cNvSpPr/>
          <p:nvPr/>
        </p:nvSpPr>
        <p:spPr>
          <a:xfrm>
            <a:off x="6961517" y="1048136"/>
            <a:ext cx="2783765"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5" name="Google Shape;845;p32"/>
          <p:cNvSpPr/>
          <p:nvPr/>
        </p:nvSpPr>
        <p:spPr>
          <a:xfrm>
            <a:off x="962162" y="1048136"/>
            <a:ext cx="2783765"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6" name="Google Shape;846;p32"/>
          <p:cNvSpPr/>
          <p:nvPr/>
        </p:nvSpPr>
        <p:spPr>
          <a:xfrm>
            <a:off x="3954024" y="1048136"/>
            <a:ext cx="2783765"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47" name="Google Shape;847;p32"/>
          <p:cNvSpPr txBox="1"/>
          <p:nvPr/>
        </p:nvSpPr>
        <p:spPr>
          <a:xfrm>
            <a:off x="4022253" y="1015168"/>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広告表現に関するご注意</a:t>
            </a:r>
            <a:endParaRPr sz="1400" b="0" i="0" u="none" strike="noStrike" cap="none">
              <a:solidFill>
                <a:srgbClr val="000000"/>
              </a:solidFill>
              <a:latin typeface="Arial"/>
              <a:ea typeface="Arial"/>
              <a:cs typeface="Arial"/>
              <a:sym typeface="Arial"/>
            </a:endParaRPr>
          </a:p>
        </p:txBody>
      </p:sp>
      <p:sp>
        <p:nvSpPr>
          <p:cNvPr id="848" name="Google Shape;848;p32"/>
          <p:cNvSpPr txBox="1"/>
          <p:nvPr/>
        </p:nvSpPr>
        <p:spPr>
          <a:xfrm>
            <a:off x="3916508" y="1464592"/>
            <a:ext cx="2698164" cy="609357"/>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広告表現については、以下の基準にご注意ください。これらに反する表現・内容は掲載できかねます。</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あらかじめご了承ください。</a:t>
            </a:r>
            <a:endParaRPr sz="800" b="0" i="0" u="none" strike="noStrike" cap="none">
              <a:solidFill>
                <a:schemeClr val="dk1"/>
              </a:solidFill>
              <a:latin typeface="Arial"/>
              <a:ea typeface="Arial"/>
              <a:cs typeface="Arial"/>
              <a:sym typeface="Arial"/>
            </a:endParaRPr>
          </a:p>
        </p:txBody>
      </p:sp>
      <p:sp>
        <p:nvSpPr>
          <p:cNvPr id="849" name="Google Shape;849;p32"/>
          <p:cNvSpPr txBox="1"/>
          <p:nvPr/>
        </p:nvSpPr>
        <p:spPr>
          <a:xfrm>
            <a:off x="918687" y="1464592"/>
            <a:ext cx="2827240" cy="609357"/>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本メディアプログラムの出稿に際して、</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JALの航空機内という特性上、以下のとおり、</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あらかじめご了承いただきたい事項があります。</a:t>
            </a:r>
            <a:endParaRPr sz="1400" b="0" i="0" u="none" strike="noStrike" cap="none">
              <a:solidFill>
                <a:srgbClr val="000000"/>
              </a:solidFill>
              <a:latin typeface="Arial"/>
              <a:ea typeface="Arial"/>
              <a:cs typeface="Arial"/>
              <a:sym typeface="Arial"/>
            </a:endParaRPr>
          </a:p>
        </p:txBody>
      </p:sp>
      <p:sp>
        <p:nvSpPr>
          <p:cNvPr id="850" name="Google Shape;850;p32"/>
          <p:cNvSpPr txBox="1"/>
          <p:nvPr/>
        </p:nvSpPr>
        <p:spPr>
          <a:xfrm>
            <a:off x="918687" y="2318362"/>
            <a:ext cx="2773702" cy="473356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全てのメディア出稿において、企業審査、商品審査、表現</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（広告内容）審査を行います。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JALグループおよび関連会社の営業活動と競合する（JALグループ以外の航空会社の情報も含みます）広告は掲載をお断りする場合があります。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JALメディアは、航空会社からのお客さまサービスの一環として発信されるメディアであるため、お客さまに不安感、不快感や不利益等を与える可能性のある内容やビジュアルについてお断りする場合があ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空港における制限区域内および航空機内で実施される広告メディア</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およびサービスにつきましては、空港法・航空法に基づき、</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遵守しなければならない様々な諸条件があります。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広告取扱い業種、商品の制限については別途お問い合わせ</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ください。また、原稿内容は制作段階でご相談ください。</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悪天候等や不可抗力等のやむを得ない理由によりメディアサービスを実施できない場合があります。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機材繰りなどの諸事情により搭載および上映開始日・終了日が</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前後する場合があります。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ご出稿に関して、路線やクラスのご指定はできません。</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全てのメディア出稿において、1業種1社の制限はございません。</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不可抗力等による予定便の運休・減便による返金・値引きは</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いたしかねます。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お申し込み後のキャンセルは原則的にお受けできません。</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万一キャンセルの際はキャンセルチャージを頂戴いたします。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初回のお取引は前金制となります。</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当メディアは期間契約となります。運行便数増減による</a:t>
            </a:r>
            <a:endParaRPr sz="65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追加請求・返金・減額対応はいたしません。</a:t>
            </a:r>
            <a:endParaRPr sz="650" b="0" i="0" u="none" strike="noStrike" cap="none">
              <a:solidFill>
                <a:schemeClr val="dk1"/>
              </a:solidFill>
              <a:latin typeface="Arial"/>
              <a:ea typeface="Arial"/>
              <a:cs typeface="Arial"/>
              <a:sym typeface="Arial"/>
            </a:endParaRPr>
          </a:p>
          <a:p>
            <a:pPr marL="171450" marR="0" lvl="0" indent="-171450" algn="l" rtl="0">
              <a:lnSpc>
                <a:spcPct val="14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各メニューの定価は物価連動により今後変更となる場合があります。</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650"/>
              <a:buFont typeface="Arial"/>
              <a:buNone/>
            </a:pPr>
            <a:endParaRPr sz="650" b="0" i="0" u="none" strike="noStrike" cap="none">
              <a:solidFill>
                <a:schemeClr val="dk1"/>
              </a:solidFill>
              <a:latin typeface="Arial"/>
              <a:ea typeface="Arial"/>
              <a:cs typeface="Arial"/>
              <a:sym typeface="Arial"/>
            </a:endParaRPr>
          </a:p>
          <a:p>
            <a:pPr marL="171450" marR="0" lvl="0" indent="-130175" algn="l" rtl="0">
              <a:lnSpc>
                <a:spcPct val="145000"/>
              </a:lnSpc>
              <a:spcBef>
                <a:spcPts val="0"/>
              </a:spcBef>
              <a:spcAft>
                <a:spcPts val="0"/>
              </a:spcAft>
              <a:buClr>
                <a:srgbClr val="CB0003"/>
              </a:buClr>
              <a:buSzPts val="650"/>
              <a:buFont typeface="Noto Sans Symbols"/>
              <a:buNone/>
            </a:pPr>
            <a:endParaRPr sz="650" b="0" i="0" u="none" strike="noStrike" cap="none">
              <a:solidFill>
                <a:schemeClr val="dk1"/>
              </a:solidFill>
              <a:latin typeface="Arial"/>
              <a:ea typeface="Arial"/>
              <a:cs typeface="Arial"/>
              <a:sym typeface="Arial"/>
            </a:endParaRPr>
          </a:p>
        </p:txBody>
      </p:sp>
      <p:grpSp>
        <p:nvGrpSpPr>
          <p:cNvPr id="851" name="Google Shape;851;p32"/>
          <p:cNvGrpSpPr/>
          <p:nvPr/>
        </p:nvGrpSpPr>
        <p:grpSpPr>
          <a:xfrm>
            <a:off x="6956941" y="1438954"/>
            <a:ext cx="2982858" cy="871342"/>
            <a:chOff x="6966970" y="1911228"/>
            <a:chExt cx="2982858" cy="871342"/>
          </a:xfrm>
        </p:grpSpPr>
        <p:sp>
          <p:nvSpPr>
            <p:cNvPr id="852" name="Google Shape;852;p32"/>
            <p:cNvSpPr txBox="1"/>
            <p:nvPr/>
          </p:nvSpPr>
          <p:spPr>
            <a:xfrm>
              <a:off x="6966970" y="1911228"/>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お申込みに際しての留意点</a:t>
              </a:r>
              <a:endParaRPr sz="900" b="0" i="0" u="none" strike="noStrike" cap="none">
                <a:solidFill>
                  <a:schemeClr val="dk1"/>
                </a:solidFill>
                <a:latin typeface="Arial"/>
                <a:ea typeface="Arial"/>
                <a:cs typeface="Arial"/>
                <a:sym typeface="Arial"/>
              </a:endParaRPr>
            </a:p>
          </p:txBody>
        </p:sp>
        <p:sp>
          <p:nvSpPr>
            <p:cNvPr id="853" name="Google Shape;853;p32"/>
            <p:cNvSpPr txBox="1"/>
            <p:nvPr/>
          </p:nvSpPr>
          <p:spPr>
            <a:xfrm>
              <a:off x="6966970" y="2150130"/>
              <a:ext cx="2783766" cy="63244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表紙ページ等の特殊面および記事対向指定を除く</a:t>
              </a:r>
              <a:endParaRPr sz="650" b="0" i="0" u="none" strike="noStrike" cap="none">
                <a:solidFill>
                  <a:schemeClr val="dk1"/>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広告掲載ページの指定はお受けできません。</a:t>
              </a:r>
              <a:endParaRPr sz="1400" b="0" i="0" u="none" strike="noStrike" cap="none">
                <a:solidFill>
                  <a:srgbClr val="000000"/>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記事対向指定のお申込みがない場合は、広告対向となる場合が</a:t>
              </a:r>
              <a:endParaRPr sz="650" b="0" i="0" u="none" strike="noStrike" cap="none">
                <a:solidFill>
                  <a:schemeClr val="dk1"/>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650"/>
                <a:buFont typeface="Arial"/>
                <a:buNone/>
              </a:pPr>
              <a:r>
                <a:rPr lang="ja-JP" sz="650" b="0" i="0" u="none" strike="noStrike" cap="none">
                  <a:solidFill>
                    <a:schemeClr val="dk1"/>
                  </a:solidFill>
                  <a:latin typeface="Arial"/>
                  <a:ea typeface="Arial"/>
                  <a:cs typeface="Arial"/>
                  <a:sym typeface="Arial"/>
                </a:rPr>
                <a:t>　　あります。あらかじめご了承ください。</a:t>
              </a:r>
              <a:endParaRPr sz="650" b="0" i="0" u="none" strike="noStrike" cap="none">
                <a:solidFill>
                  <a:schemeClr val="dk1"/>
                </a:solidFill>
                <a:latin typeface="Arial"/>
                <a:ea typeface="Arial"/>
                <a:cs typeface="Arial"/>
                <a:sym typeface="Arial"/>
              </a:endParaRPr>
            </a:p>
          </p:txBody>
        </p:sp>
      </p:grpSp>
      <p:grpSp>
        <p:nvGrpSpPr>
          <p:cNvPr id="854" name="Google Shape;854;p32"/>
          <p:cNvGrpSpPr/>
          <p:nvPr/>
        </p:nvGrpSpPr>
        <p:grpSpPr>
          <a:xfrm>
            <a:off x="6956940" y="2454327"/>
            <a:ext cx="2982859" cy="2086675"/>
            <a:chOff x="6966969" y="2891134"/>
            <a:chExt cx="2982859" cy="2086675"/>
          </a:xfrm>
        </p:grpSpPr>
        <p:sp>
          <p:nvSpPr>
            <p:cNvPr id="855" name="Google Shape;855;p32"/>
            <p:cNvSpPr txBox="1"/>
            <p:nvPr/>
          </p:nvSpPr>
          <p:spPr>
            <a:xfrm>
              <a:off x="6966970" y="2891134"/>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原稿制作上のご注意</a:t>
              </a:r>
              <a:endParaRPr sz="900" b="0" i="0" u="none" strike="noStrike" cap="none">
                <a:solidFill>
                  <a:schemeClr val="dk1"/>
                </a:solidFill>
                <a:latin typeface="Arial"/>
                <a:ea typeface="Arial"/>
                <a:cs typeface="Arial"/>
                <a:sym typeface="Arial"/>
              </a:endParaRPr>
            </a:p>
          </p:txBody>
        </p:sp>
        <p:sp>
          <p:nvSpPr>
            <p:cNvPr id="856" name="Google Shape;856;p32"/>
            <p:cNvSpPr txBox="1"/>
            <p:nvPr/>
          </p:nvSpPr>
          <p:spPr>
            <a:xfrm>
              <a:off x="6966969" y="3130036"/>
              <a:ext cx="2982857" cy="184777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カラーは4 色掛け合わせ部分（画像含む）は、CMYK4 版の合計値が320%以下でデータを作成ください。</a:t>
              </a:r>
              <a:endParaRPr sz="1400" b="0" i="0" u="none" strike="noStrike" cap="none">
                <a:solidFill>
                  <a:srgbClr val="000000"/>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特色は使用できません。</a:t>
              </a:r>
              <a:endParaRPr sz="650" b="0" i="0" u="none" strike="noStrike" cap="none">
                <a:solidFill>
                  <a:schemeClr val="dk1"/>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断切版の原稿の仕上がり線は、下記の通りです。</a:t>
              </a:r>
              <a:br>
                <a:rPr lang="ja-JP" sz="650" b="0" i="0" u="none" strike="noStrike" cap="none">
                  <a:solidFill>
                    <a:schemeClr val="dk1"/>
                  </a:solidFill>
                  <a:latin typeface="Arial"/>
                  <a:ea typeface="Arial"/>
                  <a:cs typeface="Arial"/>
                  <a:sym typeface="Arial"/>
                </a:rPr>
              </a:br>
              <a:r>
                <a:rPr lang="ja-JP" sz="650" b="0" i="0" u="none" strike="noStrike" cap="none">
                  <a:solidFill>
                    <a:schemeClr val="dk1"/>
                  </a:solidFill>
                  <a:latin typeface="Arial"/>
                  <a:ea typeface="Arial"/>
                  <a:cs typeface="Arial"/>
                  <a:sym typeface="Arial"/>
                </a:rPr>
                <a:t>SKYWARD（中面：297mm×210mm、見開き：297mm×420mm、</a:t>
              </a:r>
              <a:br>
                <a:rPr lang="ja-JP" sz="650" b="0" i="0" u="none" strike="noStrike" cap="none">
                  <a:solidFill>
                    <a:schemeClr val="dk1"/>
                  </a:solidFill>
                  <a:latin typeface="Arial"/>
                  <a:ea typeface="Arial"/>
                  <a:cs typeface="Arial"/>
                  <a:sym typeface="Arial"/>
                </a:rPr>
              </a:br>
              <a:r>
                <a:rPr lang="ja-JP" sz="650" b="0" i="0" u="none" strike="noStrike" cap="none">
                  <a:solidFill>
                    <a:schemeClr val="dk1"/>
                  </a:solidFill>
                  <a:latin typeface="Arial"/>
                  <a:ea typeface="Arial"/>
                  <a:cs typeface="Arial"/>
                  <a:sym typeface="Arial"/>
                </a:rPr>
                <a:t>表4：297mm×200mm）</a:t>
              </a:r>
              <a:endParaRPr sz="1400" b="0" i="0" u="none" strike="noStrike" cap="none">
                <a:solidFill>
                  <a:srgbClr val="000000"/>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ロゴ、社名、コピーなどを仕上がり線より10mm以上、内側に収めてください。各辺とも3mm以上の断ち落とし分をご用意ください。</a:t>
              </a:r>
              <a:endParaRPr sz="650" b="0" i="0" u="none" strike="noStrike" cap="none">
                <a:solidFill>
                  <a:schemeClr val="dk1"/>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無線綴じのためノドが開きにくい場合があります。ノドにあたる原稿中央に文字や、商品、人物の顔などを配置しないようご配慮ください。</a:t>
              </a:r>
              <a:endParaRPr sz="650" b="0" i="0" u="none" strike="noStrike" cap="none">
                <a:solidFill>
                  <a:schemeClr val="dk1"/>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色校正は原則的にお出ししておりません。</a:t>
              </a:r>
              <a:endParaRPr sz="1400" b="0" i="0" u="none" strike="noStrike" cap="none">
                <a:solidFill>
                  <a:srgbClr val="000000"/>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海外からの出稿時、印刷の仕上がりについては弊社にお任せいただくことを条件に出稿をお受けいたします。</a:t>
              </a:r>
              <a:endParaRPr sz="650" b="0" i="0" u="none" strike="noStrike" cap="none">
                <a:solidFill>
                  <a:schemeClr val="dk1"/>
                </a:solidFill>
                <a:latin typeface="Arial"/>
                <a:ea typeface="Arial"/>
                <a:cs typeface="Arial"/>
                <a:sym typeface="Arial"/>
              </a:endParaRPr>
            </a:p>
          </p:txBody>
        </p:sp>
      </p:grpSp>
      <p:grpSp>
        <p:nvGrpSpPr>
          <p:cNvPr id="857" name="Google Shape;857;p32"/>
          <p:cNvGrpSpPr/>
          <p:nvPr/>
        </p:nvGrpSpPr>
        <p:grpSpPr>
          <a:xfrm>
            <a:off x="6956940" y="4800154"/>
            <a:ext cx="2982858" cy="736305"/>
            <a:chOff x="6966970" y="5070686"/>
            <a:chExt cx="2982858" cy="736305"/>
          </a:xfrm>
        </p:grpSpPr>
        <p:sp>
          <p:nvSpPr>
            <p:cNvPr id="858" name="Google Shape;858;p32"/>
            <p:cNvSpPr txBox="1"/>
            <p:nvPr/>
          </p:nvSpPr>
          <p:spPr>
            <a:xfrm>
              <a:off x="6966970" y="5070686"/>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入稿形態</a:t>
              </a:r>
              <a:endParaRPr sz="900" b="0" i="0" u="none" strike="noStrike" cap="none">
                <a:solidFill>
                  <a:schemeClr val="dk1"/>
                </a:solidFill>
                <a:latin typeface="Arial"/>
                <a:ea typeface="Arial"/>
                <a:cs typeface="Arial"/>
                <a:sym typeface="Arial"/>
              </a:endParaRPr>
            </a:p>
          </p:txBody>
        </p:sp>
        <p:sp>
          <p:nvSpPr>
            <p:cNvPr id="859" name="Google Shape;859;p32"/>
            <p:cNvSpPr txBox="1"/>
            <p:nvPr/>
          </p:nvSpPr>
          <p:spPr>
            <a:xfrm>
              <a:off x="6966970" y="5309588"/>
              <a:ext cx="2835034" cy="49740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原則として、J-PDF原稿のみ（JMPAカラー2018対応済み）</a:t>
              </a:r>
              <a:endParaRPr sz="650" b="0" i="0" u="none" strike="noStrike" cap="none">
                <a:solidFill>
                  <a:schemeClr val="dk1"/>
                </a:solidFill>
                <a:latin typeface="Arial"/>
                <a:ea typeface="Arial"/>
                <a:cs typeface="Arial"/>
                <a:sym typeface="Arial"/>
              </a:endParaRPr>
            </a:p>
            <a:p>
              <a:pPr marL="171450" marR="0" lvl="0" indent="-17145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 J-PDF：JMPAカラー準拠/Illustrator CS6以上/InDesign CS6以上/Acrobat Professional XI以上でのPDFデータ</a:t>
              </a:r>
              <a:endParaRPr sz="650" b="0" i="0" u="none" strike="noStrike" cap="none">
                <a:solidFill>
                  <a:schemeClr val="dk1"/>
                </a:solidFill>
                <a:latin typeface="Arial"/>
                <a:ea typeface="Arial"/>
                <a:cs typeface="Arial"/>
                <a:sym typeface="Arial"/>
              </a:endParaRPr>
            </a:p>
          </p:txBody>
        </p:sp>
      </p:grpSp>
      <p:grpSp>
        <p:nvGrpSpPr>
          <p:cNvPr id="860" name="Google Shape;860;p32"/>
          <p:cNvGrpSpPr/>
          <p:nvPr/>
        </p:nvGrpSpPr>
        <p:grpSpPr>
          <a:xfrm>
            <a:off x="6956940" y="5695243"/>
            <a:ext cx="2982858" cy="871342"/>
            <a:chOff x="6966970" y="6000236"/>
            <a:chExt cx="2982858" cy="871342"/>
          </a:xfrm>
        </p:grpSpPr>
        <p:sp>
          <p:nvSpPr>
            <p:cNvPr id="861" name="Google Shape;861;p32"/>
            <p:cNvSpPr txBox="1"/>
            <p:nvPr/>
          </p:nvSpPr>
          <p:spPr>
            <a:xfrm>
              <a:off x="6966970" y="6000236"/>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入稿内容</a:t>
              </a:r>
              <a:endParaRPr sz="900" b="0" i="0" u="none" strike="noStrike" cap="none">
                <a:solidFill>
                  <a:schemeClr val="dk1"/>
                </a:solidFill>
                <a:latin typeface="Arial"/>
                <a:ea typeface="Arial"/>
                <a:cs typeface="Arial"/>
                <a:sym typeface="Arial"/>
              </a:endParaRPr>
            </a:p>
          </p:txBody>
        </p:sp>
        <p:sp>
          <p:nvSpPr>
            <p:cNvPr id="862" name="Google Shape;862;p32"/>
            <p:cNvSpPr txBox="1"/>
            <p:nvPr/>
          </p:nvSpPr>
          <p:spPr>
            <a:xfrm>
              <a:off x="6966970" y="6239138"/>
              <a:ext cx="2835034" cy="63244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①原稿データ</a:t>
              </a:r>
              <a:br>
                <a:rPr lang="ja-JP" sz="650" b="0" i="0" u="none" strike="noStrike" cap="none">
                  <a:solidFill>
                    <a:schemeClr val="dk1"/>
                  </a:solidFill>
                  <a:latin typeface="Arial"/>
                  <a:ea typeface="Arial"/>
                  <a:cs typeface="Arial"/>
                  <a:sym typeface="Arial"/>
                </a:rPr>
              </a:br>
              <a:r>
                <a:rPr lang="ja-JP" sz="650" b="0" i="0" u="none" strike="noStrike" cap="none">
                  <a:solidFill>
                    <a:schemeClr val="dk1"/>
                  </a:solidFill>
                  <a:latin typeface="Arial"/>
                  <a:ea typeface="Arial"/>
                  <a:cs typeface="Arial"/>
                  <a:sym typeface="Arial"/>
                </a:rPr>
                <a:t>※データ送稿で入稿ください。 </a:t>
              </a:r>
              <a:endParaRPr sz="650" b="0" i="0" u="none" strike="noStrike" cap="none">
                <a:solidFill>
                  <a:schemeClr val="dk1"/>
                </a:solidFill>
                <a:latin typeface="Arial"/>
                <a:ea typeface="Arial"/>
                <a:cs typeface="Arial"/>
                <a:sym typeface="Arial"/>
              </a:endParaRPr>
            </a:p>
            <a:p>
              <a:pPr marL="228600" marR="0" lvl="0" indent="-22860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②PDF仕様書</a:t>
              </a:r>
              <a:endParaRPr sz="1400" b="0" i="0" u="none" strike="noStrike" cap="none">
                <a:solidFill>
                  <a:srgbClr val="000000"/>
                </a:solidFill>
                <a:latin typeface="Arial"/>
                <a:ea typeface="Arial"/>
                <a:cs typeface="Arial"/>
                <a:sym typeface="Arial"/>
              </a:endParaRPr>
            </a:p>
            <a:p>
              <a:pPr marL="228600" marR="0" lvl="0" indent="-228600" algn="l" rtl="0">
                <a:lnSpc>
                  <a:spcPct val="135000"/>
                </a:lnSpc>
                <a:spcBef>
                  <a:spcPts val="0"/>
                </a:spcBef>
                <a:spcAft>
                  <a:spcPts val="0"/>
                </a:spcAft>
                <a:buClr>
                  <a:srgbClr val="CB0003"/>
                </a:buClr>
                <a:buSzPts val="650"/>
                <a:buFont typeface="Noto Sans Symbols"/>
                <a:buChar char="●"/>
              </a:pPr>
              <a:r>
                <a:rPr lang="ja-JP" sz="650" b="0" i="0" u="none" strike="noStrike" cap="none">
                  <a:solidFill>
                    <a:schemeClr val="dk1"/>
                  </a:solidFill>
                  <a:latin typeface="Arial"/>
                  <a:ea typeface="Arial"/>
                  <a:cs typeface="Arial"/>
                  <a:sym typeface="Arial"/>
                </a:rPr>
                <a:t>③プリフライトレポート</a:t>
              </a:r>
              <a:endParaRPr sz="1400" b="0" i="0" u="none" strike="noStrike" cap="none">
                <a:solidFill>
                  <a:srgbClr val="000000"/>
                </a:solidFill>
                <a:latin typeface="Arial"/>
                <a:ea typeface="Arial"/>
                <a:cs typeface="Arial"/>
                <a:sym typeface="Arial"/>
              </a:endParaRPr>
            </a:p>
          </p:txBody>
        </p:sp>
      </p:grpSp>
      <p:cxnSp>
        <p:nvCxnSpPr>
          <p:cNvPr id="863" name="Google Shape;863;p32"/>
          <p:cNvCxnSpPr/>
          <p:nvPr/>
        </p:nvCxnSpPr>
        <p:spPr>
          <a:xfrm>
            <a:off x="1053709" y="2175886"/>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864" name="Google Shape;864;p32"/>
          <p:cNvCxnSpPr/>
          <p:nvPr/>
        </p:nvCxnSpPr>
        <p:spPr>
          <a:xfrm>
            <a:off x="4052341" y="2175886"/>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865" name="Google Shape;865;p32"/>
          <p:cNvCxnSpPr/>
          <p:nvPr/>
        </p:nvCxnSpPr>
        <p:spPr>
          <a:xfrm>
            <a:off x="7070480" y="2381596"/>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866" name="Google Shape;866;p32"/>
          <p:cNvCxnSpPr/>
          <p:nvPr/>
        </p:nvCxnSpPr>
        <p:spPr>
          <a:xfrm>
            <a:off x="7070480" y="4671453"/>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867" name="Google Shape;867;p32"/>
          <p:cNvCxnSpPr/>
          <p:nvPr/>
        </p:nvCxnSpPr>
        <p:spPr>
          <a:xfrm>
            <a:off x="7070479" y="5645263"/>
            <a:ext cx="2628000" cy="0"/>
          </a:xfrm>
          <a:prstGeom prst="straightConnector1">
            <a:avLst/>
          </a:prstGeom>
          <a:noFill/>
          <a:ln w="9525" cap="flat" cmpd="sng">
            <a:solidFill>
              <a:schemeClr val="dk1"/>
            </a:solidFill>
            <a:prstDash val="solid"/>
            <a:miter lim="8000"/>
            <a:headEnd type="none" w="sm" len="sm"/>
            <a:tailEnd type="none" w="sm" len="sm"/>
          </a:ln>
        </p:spPr>
      </p:cxnSp>
      <p:sp>
        <p:nvSpPr>
          <p:cNvPr id="868" name="Google Shape;868;p32"/>
          <p:cNvSpPr txBox="1"/>
          <p:nvPr/>
        </p:nvSpPr>
        <p:spPr>
          <a:xfrm>
            <a:off x="1007691" y="1015168"/>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広告メディア出稿基準共通概要 </a:t>
            </a:r>
            <a:endParaRPr sz="1400" b="0" i="0" u="none" strike="noStrike" cap="none">
              <a:solidFill>
                <a:srgbClr val="000000"/>
              </a:solidFill>
              <a:latin typeface="Arial"/>
              <a:ea typeface="Arial"/>
              <a:cs typeface="Arial"/>
              <a:sym typeface="Arial"/>
            </a:endParaRPr>
          </a:p>
        </p:txBody>
      </p:sp>
      <p:sp>
        <p:nvSpPr>
          <p:cNvPr id="869" name="Google Shape;869;p32"/>
          <p:cNvSpPr txBox="1"/>
          <p:nvPr/>
        </p:nvSpPr>
        <p:spPr>
          <a:xfrm>
            <a:off x="7027506" y="1015168"/>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紙メディア共通</a:t>
            </a:r>
            <a:endParaRPr sz="1400" b="0" i="0" u="none" strike="noStrike" cap="none">
              <a:solidFill>
                <a:srgbClr val="000000"/>
              </a:solidFill>
              <a:latin typeface="Arial"/>
              <a:ea typeface="Arial"/>
              <a:cs typeface="Arial"/>
              <a:sym typeface="Arial"/>
            </a:endParaRPr>
          </a:p>
        </p:txBody>
      </p:sp>
      <p:sp>
        <p:nvSpPr>
          <p:cNvPr id="870" name="Google Shape;870;p3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grpSp>
        <p:nvGrpSpPr>
          <p:cNvPr id="875" name="Google Shape;875;p33"/>
          <p:cNvGrpSpPr/>
          <p:nvPr/>
        </p:nvGrpSpPr>
        <p:grpSpPr>
          <a:xfrm>
            <a:off x="6762331" y="1030254"/>
            <a:ext cx="3812873" cy="6538800"/>
            <a:chOff x="461866" y="1326004"/>
            <a:chExt cx="3812873" cy="6538800"/>
          </a:xfrm>
        </p:grpSpPr>
        <p:sp>
          <p:nvSpPr>
            <p:cNvPr id="876" name="Google Shape;876;p33"/>
            <p:cNvSpPr txBox="1"/>
            <p:nvPr/>
          </p:nvSpPr>
          <p:spPr>
            <a:xfrm>
              <a:off x="690299" y="1712152"/>
              <a:ext cx="2982858"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納品形態</a:t>
              </a:r>
              <a:endParaRPr sz="1000" b="0" i="0" u="none" strike="noStrike" cap="none">
                <a:solidFill>
                  <a:schemeClr val="dk1"/>
                </a:solidFill>
                <a:latin typeface="Arial"/>
                <a:ea typeface="Arial"/>
                <a:cs typeface="Arial"/>
                <a:sym typeface="Arial"/>
              </a:endParaRPr>
            </a:p>
          </p:txBody>
        </p:sp>
        <p:cxnSp>
          <p:nvCxnSpPr>
            <p:cNvPr id="877" name="Google Shape;877;p33"/>
            <p:cNvCxnSpPr/>
            <p:nvPr/>
          </p:nvCxnSpPr>
          <p:spPr>
            <a:xfrm>
              <a:off x="825949" y="3370430"/>
              <a:ext cx="3118573" cy="0"/>
            </a:xfrm>
            <a:prstGeom prst="straightConnector1">
              <a:avLst/>
            </a:prstGeom>
            <a:noFill/>
            <a:ln w="9525" cap="flat" cmpd="sng">
              <a:solidFill>
                <a:schemeClr val="dk1"/>
              </a:solidFill>
              <a:prstDash val="solid"/>
              <a:miter lim="8000"/>
              <a:headEnd type="none" w="sm" len="sm"/>
              <a:tailEnd type="none" w="sm" len="sm"/>
            </a:ln>
          </p:spPr>
        </p:cxnSp>
        <p:grpSp>
          <p:nvGrpSpPr>
            <p:cNvPr id="878" name="Google Shape;878;p33"/>
            <p:cNvGrpSpPr/>
            <p:nvPr/>
          </p:nvGrpSpPr>
          <p:grpSpPr>
            <a:xfrm>
              <a:off x="748067" y="1326004"/>
              <a:ext cx="3411802" cy="329281"/>
              <a:chOff x="984464" y="1326004"/>
              <a:chExt cx="3411802" cy="329281"/>
            </a:xfrm>
          </p:grpSpPr>
          <p:sp>
            <p:nvSpPr>
              <p:cNvPr id="879" name="Google Shape;879;p33"/>
              <p:cNvSpPr/>
              <p:nvPr/>
            </p:nvSpPr>
            <p:spPr>
              <a:xfrm>
                <a:off x="984464" y="1353939"/>
                <a:ext cx="3411802" cy="277328"/>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80" name="Google Shape;880;p33"/>
              <p:cNvSpPr txBox="1"/>
              <p:nvPr/>
            </p:nvSpPr>
            <p:spPr>
              <a:xfrm>
                <a:off x="1050453" y="1326004"/>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国内線ウェルカムスクリーンアド</a:t>
                </a:r>
                <a:endParaRPr sz="1400" b="0" i="0" u="none" strike="noStrike" cap="none">
                  <a:solidFill>
                    <a:srgbClr val="000000"/>
                  </a:solidFill>
                  <a:latin typeface="Arial"/>
                  <a:ea typeface="Arial"/>
                  <a:cs typeface="Arial"/>
                  <a:sym typeface="Arial"/>
                </a:endParaRPr>
              </a:p>
            </p:txBody>
          </p:sp>
        </p:grpSp>
        <p:sp>
          <p:nvSpPr>
            <p:cNvPr id="881" name="Google Shape;881;p33"/>
            <p:cNvSpPr txBox="1"/>
            <p:nvPr/>
          </p:nvSpPr>
          <p:spPr>
            <a:xfrm>
              <a:off x="690299" y="2030047"/>
              <a:ext cx="3089242" cy="129877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画像ご納品サイズ・形式</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222222"/>
                </a:buClr>
                <a:buSzPts val="800"/>
                <a:buFont typeface="Arial"/>
                <a:buNone/>
              </a:pPr>
              <a:r>
                <a:rPr lang="ja-JP" sz="800" b="0" i="0" u="none" strike="noStrike" cap="none">
                  <a:solidFill>
                    <a:srgbClr val="222222"/>
                  </a:solidFill>
                  <a:latin typeface="Arial"/>
                  <a:ea typeface="Arial"/>
                  <a:cs typeface="Arial"/>
                  <a:sym typeface="Arial"/>
                </a:rPr>
                <a:t>・大きさ　1247×1012</a:t>
              </a:r>
              <a:br>
                <a:rPr lang="ja-JP" sz="800" b="0" i="0" u="none" strike="noStrike" cap="none">
                  <a:solidFill>
                    <a:schemeClr val="dk1"/>
                  </a:solidFill>
                  <a:latin typeface="Arial"/>
                  <a:ea typeface="Arial"/>
                  <a:cs typeface="Arial"/>
                  <a:sym typeface="Arial"/>
                </a:rPr>
              </a:br>
              <a:r>
                <a:rPr lang="ja-JP" sz="800" b="0" i="0" u="none" strike="noStrike" cap="none">
                  <a:solidFill>
                    <a:srgbClr val="222222"/>
                  </a:solidFill>
                  <a:latin typeface="Arial"/>
                  <a:ea typeface="Arial"/>
                  <a:cs typeface="Arial"/>
                  <a:sym typeface="Arial"/>
                </a:rPr>
                <a:t>・水平方向の解像度　350dpi</a:t>
              </a:r>
              <a:br>
                <a:rPr lang="ja-JP" sz="800" b="0" i="0" u="none" strike="noStrike" cap="none">
                  <a:solidFill>
                    <a:schemeClr val="dk1"/>
                  </a:solidFill>
                  <a:latin typeface="Arial"/>
                  <a:ea typeface="Arial"/>
                  <a:cs typeface="Arial"/>
                  <a:sym typeface="Arial"/>
                </a:rPr>
              </a:br>
              <a:r>
                <a:rPr lang="ja-JP" sz="800" b="0" i="0" u="none" strike="noStrike" cap="none">
                  <a:solidFill>
                    <a:srgbClr val="222222"/>
                  </a:solidFill>
                  <a:latin typeface="Arial"/>
                  <a:ea typeface="Arial"/>
                  <a:cs typeface="Arial"/>
                  <a:sym typeface="Arial"/>
                </a:rPr>
                <a:t>・垂直方向の解像度　350dpi</a:t>
              </a:r>
              <a:br>
                <a:rPr lang="ja-JP" sz="800" b="0" i="0" u="none" strike="noStrike" cap="none">
                  <a:solidFill>
                    <a:schemeClr val="dk1"/>
                  </a:solidFill>
                  <a:latin typeface="Arial"/>
                  <a:ea typeface="Arial"/>
                  <a:cs typeface="Arial"/>
                  <a:sym typeface="Arial"/>
                </a:rPr>
              </a:br>
              <a:r>
                <a:rPr lang="ja-JP" sz="800" b="0" i="0" u="none" strike="noStrike" cap="none">
                  <a:solidFill>
                    <a:srgbClr val="222222"/>
                  </a:solidFill>
                  <a:latin typeface="Arial"/>
                  <a:ea typeface="Arial"/>
                  <a:cs typeface="Arial"/>
                  <a:sym typeface="Arial"/>
                </a:rPr>
                <a:t>・ビットの深さ　24</a:t>
              </a:r>
              <a:br>
                <a:rPr lang="ja-JP" sz="800" b="0" i="0" u="none" strike="noStrike" cap="none">
                  <a:solidFill>
                    <a:schemeClr val="dk1"/>
                  </a:solidFill>
                  <a:latin typeface="Arial"/>
                  <a:ea typeface="Arial"/>
                  <a:cs typeface="Arial"/>
                  <a:sym typeface="Arial"/>
                </a:rPr>
              </a:br>
              <a:r>
                <a:rPr lang="ja-JP" sz="800" b="0" i="0" u="none" strike="noStrike" cap="none">
                  <a:solidFill>
                    <a:srgbClr val="222222"/>
                  </a:solidFill>
                  <a:latin typeface="Arial"/>
                  <a:ea typeface="Arial"/>
                  <a:cs typeface="Arial"/>
                  <a:sym typeface="Arial"/>
                </a:rPr>
                <a:t>・４MBほどのサイズ</a:t>
              </a:r>
              <a:br>
                <a:rPr lang="ja-JP" sz="800" b="0" i="0" u="none" strike="noStrike" cap="none">
                  <a:solidFill>
                    <a:schemeClr val="dk1"/>
                  </a:solidFill>
                  <a:latin typeface="Arial"/>
                  <a:ea typeface="Arial"/>
                  <a:cs typeface="Arial"/>
                  <a:sym typeface="Arial"/>
                </a:rPr>
              </a:br>
              <a:r>
                <a:rPr lang="ja-JP" sz="800" b="0" i="0" u="none" strike="noStrike" cap="none">
                  <a:solidFill>
                    <a:srgbClr val="222222"/>
                  </a:solidFill>
                  <a:latin typeface="Arial"/>
                  <a:ea typeface="Arial"/>
                  <a:cs typeface="Arial"/>
                  <a:sym typeface="Arial"/>
                </a:rPr>
                <a:t>・jpeg形式</a:t>
              </a:r>
              <a:endParaRPr sz="800" b="0" i="0" u="none" strike="noStrike" cap="none">
                <a:solidFill>
                  <a:schemeClr val="dk1"/>
                </a:solidFill>
                <a:latin typeface="Arial"/>
                <a:ea typeface="Arial"/>
                <a:cs typeface="Arial"/>
                <a:sym typeface="Arial"/>
              </a:endParaRPr>
            </a:p>
          </p:txBody>
        </p:sp>
        <p:sp>
          <p:nvSpPr>
            <p:cNvPr id="882" name="Google Shape;882;p33"/>
            <p:cNvSpPr txBox="1"/>
            <p:nvPr/>
          </p:nvSpPr>
          <p:spPr>
            <a:xfrm>
              <a:off x="740980" y="3496455"/>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納品素材制作上のご注意 </a:t>
              </a:r>
              <a:endParaRPr sz="1400" b="0" i="0" u="none" strike="noStrike" cap="none">
                <a:solidFill>
                  <a:srgbClr val="000000"/>
                </a:solidFill>
                <a:latin typeface="Arial"/>
                <a:ea typeface="Arial"/>
                <a:cs typeface="Arial"/>
                <a:sym typeface="Arial"/>
              </a:endParaRPr>
            </a:p>
          </p:txBody>
        </p:sp>
        <p:sp>
          <p:nvSpPr>
            <p:cNvPr id="883" name="Google Shape;883;p33"/>
            <p:cNvSpPr txBox="1"/>
            <p:nvPr/>
          </p:nvSpPr>
          <p:spPr>
            <a:xfrm>
              <a:off x="726008" y="3790649"/>
              <a:ext cx="3104213" cy="1471132"/>
            </a:xfrm>
            <a:prstGeom prst="rect">
              <a:avLst/>
            </a:prstGeom>
            <a:noFill/>
            <a:ln>
              <a:noFill/>
            </a:ln>
          </p:spPr>
          <p:txBody>
            <a:bodyPr spcFirstLastPara="1" wrap="square" lIns="91425" tIns="45700" rIns="91425" bIns="45700" anchor="t" anchorCtr="0">
              <a:spAutoFit/>
            </a:bodyPr>
            <a:lstStyle/>
            <a:p>
              <a:pPr marL="171450" marR="0" lvl="0" indent="-171450" algn="l" rtl="0">
                <a:lnSpc>
                  <a:spcPct val="140000"/>
                </a:lnSpc>
                <a:spcBef>
                  <a:spcPts val="0"/>
                </a:spcBef>
                <a:spcAft>
                  <a:spcPts val="0"/>
                </a:spcAft>
                <a:buClr>
                  <a:srgbClr val="CB0003"/>
                </a:buClr>
                <a:buSzPts val="1100"/>
                <a:buFont typeface="Arial"/>
                <a:buChar char="•"/>
              </a:pPr>
              <a:r>
                <a:rPr lang="ja-JP" sz="800" b="0" i="0" u="none" strike="noStrike" cap="none">
                  <a:solidFill>
                    <a:schemeClr val="dk1"/>
                  </a:solidFill>
                  <a:latin typeface="Arial"/>
                  <a:ea typeface="Arial"/>
                  <a:cs typeface="Arial"/>
                  <a:sym typeface="Arial"/>
                </a:rPr>
                <a:t>実際の表示領域は1170×955ほどとなります。下図のとおり、赤色の部分は機内搭載時に自動的にトリミングがされます。そのため、重要な情報やデザインは1170×955の中に配置するようお願いいたします。</a:t>
              </a:r>
              <a:endParaRPr sz="800" b="0" i="0" u="none" strike="noStrike" cap="none">
                <a:solidFill>
                  <a:schemeClr val="dk1"/>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1100"/>
                <a:buFont typeface="Arial"/>
                <a:buChar char="•"/>
              </a:pPr>
              <a:r>
                <a:rPr lang="ja-JP" sz="800" b="0" i="0" u="none" strike="noStrike" cap="none">
                  <a:solidFill>
                    <a:schemeClr val="dk1"/>
                  </a:solidFill>
                  <a:latin typeface="Arial"/>
                  <a:ea typeface="Arial"/>
                  <a:cs typeface="Arial"/>
                  <a:sym typeface="Arial"/>
                </a:rPr>
                <a:t>タップ後の素材に二次元コードを挿入する場合は、コード部分だけで150x150を担保、可能な限り簡略なコードとしてください。なお、外部サイトへの遷移はお客さまがご自身の端末をWi-Fiに接続された後でのみ可能です。</a:t>
              </a:r>
              <a:endParaRPr sz="800" b="0" i="0" u="none" strike="noStrike" cap="none">
                <a:solidFill>
                  <a:schemeClr val="dk1"/>
                </a:solidFill>
                <a:latin typeface="Arial"/>
                <a:ea typeface="Arial"/>
                <a:cs typeface="Arial"/>
                <a:sym typeface="Arial"/>
              </a:endParaRPr>
            </a:p>
          </p:txBody>
        </p:sp>
        <p:grpSp>
          <p:nvGrpSpPr>
            <p:cNvPr id="884" name="Google Shape;884;p33"/>
            <p:cNvGrpSpPr/>
            <p:nvPr/>
          </p:nvGrpSpPr>
          <p:grpSpPr>
            <a:xfrm>
              <a:off x="461866" y="5231308"/>
              <a:ext cx="3812873" cy="2633496"/>
              <a:chOff x="6697072" y="5383582"/>
              <a:chExt cx="3812873" cy="2633496"/>
            </a:xfrm>
          </p:grpSpPr>
          <p:grpSp>
            <p:nvGrpSpPr>
              <p:cNvPr id="885" name="Google Shape;885;p33"/>
              <p:cNvGrpSpPr/>
              <p:nvPr/>
            </p:nvGrpSpPr>
            <p:grpSpPr>
              <a:xfrm>
                <a:off x="7014820" y="5383582"/>
                <a:ext cx="3495125" cy="2633496"/>
                <a:chOff x="5246498" y="3337056"/>
                <a:chExt cx="5408920" cy="4719794"/>
              </a:xfrm>
            </p:grpSpPr>
            <p:pic>
              <p:nvPicPr>
                <p:cNvPr id="886" name="Google Shape;886;p33" descr="建物の間の道路&#10;&#10;低い精度で自動的に生成された説明"/>
                <p:cNvPicPr preferRelativeResize="0"/>
                <p:nvPr/>
              </p:nvPicPr>
              <p:blipFill rotWithShape="1">
                <a:blip r:embed="rId3">
                  <a:alphaModFix/>
                </a:blip>
                <a:srcRect/>
                <a:stretch/>
              </p:blipFill>
              <p:spPr>
                <a:xfrm>
                  <a:off x="5511838" y="4017422"/>
                  <a:ext cx="4098211" cy="3325893"/>
                </a:xfrm>
                <a:prstGeom prst="rect">
                  <a:avLst/>
                </a:prstGeom>
                <a:noFill/>
                <a:ln>
                  <a:noFill/>
                </a:ln>
              </p:spPr>
            </p:pic>
            <p:sp>
              <p:nvSpPr>
                <p:cNvPr id="887" name="Google Shape;887;p33"/>
                <p:cNvSpPr/>
                <p:nvPr/>
              </p:nvSpPr>
              <p:spPr>
                <a:xfrm>
                  <a:off x="5511838" y="3720843"/>
                  <a:ext cx="4098211" cy="593157"/>
                </a:xfrm>
                <a:prstGeom prst="arc">
                  <a:avLst>
                    <a:gd name="adj1" fmla="val 10818961"/>
                    <a:gd name="adj2" fmla="val 0"/>
                  </a:avLst>
                </a:pr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88" name="Google Shape;888;p33"/>
                <p:cNvSpPr/>
                <p:nvPr/>
              </p:nvSpPr>
              <p:spPr>
                <a:xfrm rot="5400000">
                  <a:off x="7945330" y="5413260"/>
                  <a:ext cx="3325893" cy="534218"/>
                </a:xfrm>
                <a:prstGeom prst="arc">
                  <a:avLst>
                    <a:gd name="adj1" fmla="val 10818961"/>
                    <a:gd name="adj2" fmla="val 39926"/>
                  </a:avLst>
                </a:pr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89" name="Google Shape;889;p33"/>
                <p:cNvSpPr txBox="1"/>
                <p:nvPr/>
              </p:nvSpPr>
              <p:spPr>
                <a:xfrm>
                  <a:off x="7095582" y="3337056"/>
                  <a:ext cx="1452645"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Arial"/>
                      <a:ea typeface="Arial"/>
                      <a:cs typeface="Arial"/>
                      <a:sym typeface="Arial"/>
                    </a:rPr>
                    <a:t>1247</a:t>
                  </a:r>
                  <a:endParaRPr sz="1000" b="0" i="0" u="none" strike="noStrike" cap="none">
                    <a:solidFill>
                      <a:schemeClr val="dk1"/>
                    </a:solidFill>
                    <a:latin typeface="Arial"/>
                    <a:ea typeface="Arial"/>
                    <a:cs typeface="Arial"/>
                    <a:sym typeface="Arial"/>
                  </a:endParaRPr>
                </a:p>
              </p:txBody>
            </p:sp>
            <p:sp>
              <p:nvSpPr>
                <p:cNvPr id="890" name="Google Shape;890;p33"/>
                <p:cNvSpPr txBox="1"/>
                <p:nvPr/>
              </p:nvSpPr>
              <p:spPr>
                <a:xfrm>
                  <a:off x="9772130" y="5664354"/>
                  <a:ext cx="883288"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Arial"/>
                      <a:ea typeface="Arial"/>
                      <a:cs typeface="Arial"/>
                      <a:sym typeface="Arial"/>
                    </a:rPr>
                    <a:t>1012</a:t>
                  </a:r>
                  <a:endParaRPr sz="1000" b="0" i="0" u="none" strike="noStrike" cap="none">
                    <a:solidFill>
                      <a:schemeClr val="dk1"/>
                    </a:solidFill>
                    <a:latin typeface="Arial"/>
                    <a:ea typeface="Arial"/>
                    <a:cs typeface="Arial"/>
                    <a:sym typeface="Arial"/>
                  </a:endParaRPr>
                </a:p>
              </p:txBody>
            </p:sp>
            <p:sp>
              <p:nvSpPr>
                <p:cNvPr id="891" name="Google Shape;891;p33"/>
                <p:cNvSpPr/>
                <p:nvPr/>
              </p:nvSpPr>
              <p:spPr>
                <a:xfrm rot="10800000">
                  <a:off x="5542661" y="7106443"/>
                  <a:ext cx="3819287" cy="494523"/>
                </a:xfrm>
                <a:prstGeom prst="arc">
                  <a:avLst>
                    <a:gd name="adj1" fmla="val 10818961"/>
                    <a:gd name="adj2" fmla="val 0"/>
                  </a:avLst>
                </a:prstGeom>
                <a:noFill/>
                <a:ln w="9525" cap="flat" cmpd="sng">
                  <a:solidFill>
                    <a:srgbClr val="EB000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92" name="Google Shape;892;p33"/>
                <p:cNvSpPr/>
                <p:nvPr/>
              </p:nvSpPr>
              <p:spPr>
                <a:xfrm rot="-5400000">
                  <a:off x="3942453" y="5503180"/>
                  <a:ext cx="3144178" cy="536088"/>
                </a:xfrm>
                <a:prstGeom prst="arc">
                  <a:avLst>
                    <a:gd name="adj1" fmla="val 10818961"/>
                    <a:gd name="adj2" fmla="val 0"/>
                  </a:avLst>
                </a:prstGeom>
                <a:noFill/>
                <a:ln w="9525" cap="flat" cmpd="sng">
                  <a:solidFill>
                    <a:srgbClr val="EB000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93" name="Google Shape;893;p33"/>
                <p:cNvSpPr txBox="1"/>
                <p:nvPr/>
              </p:nvSpPr>
              <p:spPr>
                <a:xfrm>
                  <a:off x="7218905" y="7615640"/>
                  <a:ext cx="1726535"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00"/>
                    <a:buFont typeface="Arial"/>
                    <a:buNone/>
                  </a:pPr>
                  <a:r>
                    <a:rPr lang="ja-JP" sz="1000" b="0" i="0" u="none" strike="noStrike" cap="none">
                      <a:solidFill>
                        <a:srgbClr val="FF0000"/>
                      </a:solidFill>
                      <a:latin typeface="Arial"/>
                      <a:ea typeface="Arial"/>
                      <a:cs typeface="Arial"/>
                      <a:sym typeface="Arial"/>
                    </a:rPr>
                    <a:t>1170</a:t>
                  </a:r>
                  <a:endParaRPr sz="1000" b="0" i="0" u="none" strike="noStrike" cap="none">
                    <a:solidFill>
                      <a:srgbClr val="FF0000"/>
                    </a:solidFill>
                    <a:latin typeface="Arial"/>
                    <a:ea typeface="Arial"/>
                    <a:cs typeface="Arial"/>
                    <a:sym typeface="Arial"/>
                  </a:endParaRPr>
                </a:p>
              </p:txBody>
            </p:sp>
          </p:grpSp>
          <p:sp>
            <p:nvSpPr>
              <p:cNvPr id="894" name="Google Shape;894;p33"/>
              <p:cNvSpPr txBox="1"/>
              <p:nvPr/>
            </p:nvSpPr>
            <p:spPr>
              <a:xfrm>
                <a:off x="6697072" y="6682141"/>
                <a:ext cx="39626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00"/>
                  <a:buFont typeface="Arial"/>
                  <a:buNone/>
                </a:pPr>
                <a:r>
                  <a:rPr lang="ja-JP" sz="1000" b="0" i="0" u="none" strike="noStrike" cap="none">
                    <a:solidFill>
                      <a:srgbClr val="FF0000"/>
                    </a:solidFill>
                    <a:latin typeface="Arial"/>
                    <a:ea typeface="Arial"/>
                    <a:cs typeface="Arial"/>
                    <a:sym typeface="Arial"/>
                  </a:rPr>
                  <a:t>955</a:t>
                </a:r>
                <a:endParaRPr sz="1000" b="0" i="0" u="none" strike="noStrike" cap="none">
                  <a:solidFill>
                    <a:srgbClr val="FF0000"/>
                  </a:solidFill>
                  <a:latin typeface="Arial"/>
                  <a:ea typeface="Arial"/>
                  <a:cs typeface="Arial"/>
                  <a:sym typeface="Arial"/>
                </a:endParaRPr>
              </a:p>
            </p:txBody>
          </p:sp>
        </p:grpSp>
      </p:grpSp>
      <p:sp>
        <p:nvSpPr>
          <p:cNvPr id="895" name="Google Shape;895;p33"/>
          <p:cNvSpPr/>
          <p:nvPr/>
        </p:nvSpPr>
        <p:spPr>
          <a:xfrm>
            <a:off x="984464" y="1058188"/>
            <a:ext cx="5777867"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96" name="Google Shape;896;p33"/>
          <p:cNvSpPr txBox="1"/>
          <p:nvPr/>
        </p:nvSpPr>
        <p:spPr>
          <a:xfrm>
            <a:off x="1071087" y="1025220"/>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映像メディア共通</a:t>
            </a:r>
            <a:endParaRPr sz="1400" b="0" i="0" u="none" strike="noStrike" cap="none">
              <a:solidFill>
                <a:srgbClr val="000000"/>
              </a:solidFill>
              <a:latin typeface="Arial"/>
              <a:ea typeface="Arial"/>
              <a:cs typeface="Arial"/>
              <a:sym typeface="Arial"/>
            </a:endParaRPr>
          </a:p>
        </p:txBody>
      </p:sp>
      <p:sp>
        <p:nvSpPr>
          <p:cNvPr id="897" name="Google Shape;897;p33"/>
          <p:cNvSpPr txBox="1"/>
          <p:nvPr/>
        </p:nvSpPr>
        <p:spPr>
          <a:xfrm>
            <a:off x="1025558" y="1461540"/>
            <a:ext cx="2982858"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お申込みに際しての留意点</a:t>
            </a:r>
            <a:endParaRPr sz="1000" b="0" i="0" u="none" strike="noStrike" cap="none">
              <a:solidFill>
                <a:schemeClr val="dk1"/>
              </a:solidFill>
              <a:latin typeface="Arial"/>
              <a:ea typeface="Arial"/>
              <a:cs typeface="Arial"/>
              <a:sym typeface="Arial"/>
            </a:endParaRPr>
          </a:p>
        </p:txBody>
      </p:sp>
      <p:sp>
        <p:nvSpPr>
          <p:cNvPr id="898" name="Google Shape;898;p33"/>
          <p:cNvSpPr txBox="1"/>
          <p:nvPr/>
        </p:nvSpPr>
        <p:spPr>
          <a:xfrm>
            <a:off x="1025558" y="1750682"/>
            <a:ext cx="2745251" cy="1126422"/>
          </a:xfrm>
          <a:prstGeom prst="rect">
            <a:avLst/>
          </a:prstGeom>
          <a:noFill/>
          <a:ln>
            <a:noFill/>
          </a:ln>
        </p:spPr>
        <p:txBody>
          <a:bodyPr spcFirstLastPara="1" wrap="square" lIns="91425" tIns="45700" rIns="91425" bIns="45700" anchor="t" anchorCtr="0">
            <a:spAutoFit/>
          </a:bodyPr>
          <a:lstStyle/>
          <a:p>
            <a:pPr marL="171450" marR="0" lvl="0" indent="-17145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CM上映の順番指定はお受けできません。</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CM上映対象便は日本航空便（時刻表上JL表記のある便）のみとなります。不定期便は含まれません。</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上映期間は毎月1日~末日を予定していますが、</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諸事情により前後する場合があります。</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あらかじめご了承ください。</a:t>
            </a:r>
            <a:endParaRPr sz="800" b="0" i="0" u="none" strike="noStrike" cap="none">
              <a:solidFill>
                <a:schemeClr val="dk1"/>
              </a:solidFill>
              <a:latin typeface="Arial"/>
              <a:ea typeface="Arial"/>
              <a:cs typeface="Arial"/>
              <a:sym typeface="Arial"/>
            </a:endParaRPr>
          </a:p>
        </p:txBody>
      </p:sp>
      <p:sp>
        <p:nvSpPr>
          <p:cNvPr id="899" name="Google Shape;899;p33"/>
          <p:cNvSpPr txBox="1"/>
          <p:nvPr/>
        </p:nvSpPr>
        <p:spPr>
          <a:xfrm>
            <a:off x="1025558" y="3028040"/>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納品素材制作上のご注意 </a:t>
            </a:r>
            <a:endParaRPr sz="1400" b="0" i="0" u="none" strike="noStrike" cap="none">
              <a:solidFill>
                <a:srgbClr val="000000"/>
              </a:solidFill>
              <a:latin typeface="Arial"/>
              <a:ea typeface="Arial"/>
              <a:cs typeface="Arial"/>
              <a:sym typeface="Arial"/>
            </a:endParaRPr>
          </a:p>
        </p:txBody>
      </p:sp>
      <p:sp>
        <p:nvSpPr>
          <p:cNvPr id="900" name="Google Shape;900;p33"/>
          <p:cNvSpPr txBox="1"/>
          <p:nvPr/>
        </p:nvSpPr>
        <p:spPr>
          <a:xfrm>
            <a:off x="1025558" y="3337276"/>
            <a:ext cx="2842905" cy="3957646"/>
          </a:xfrm>
          <a:prstGeom prst="rect">
            <a:avLst/>
          </a:prstGeom>
          <a:noFill/>
          <a:ln>
            <a:noFill/>
          </a:ln>
        </p:spPr>
        <p:txBody>
          <a:bodyPr spcFirstLastPara="1" wrap="square" lIns="91425" tIns="45700" rIns="91425" bIns="45700" anchor="t" anchorCtr="0">
            <a:spAutoFit/>
          </a:bodyPr>
          <a:lstStyle/>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前方スクリーンは一部航空機を除き、4：3の画面で上映されます。16：9の映像は上下に黒味（余白）が入ります。</a:t>
            </a:r>
            <a:endParaRPr sz="780" b="0" i="0" u="none" strike="noStrike" cap="none">
              <a:solidFill>
                <a:schemeClr val="dk1"/>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個人モニターは一部航空機を除き、16：9の画面で上映されます。 4：3の映像は左右に黒味（余白）が入ります。</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音声はモノラル・ステレオのいずれも可能ですが、1音声です。</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タイトル、言語、尺、タイムコード、サイズ等を記載</a:t>
            </a:r>
            <a:endParaRPr sz="78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780"/>
              <a:buFont typeface="Arial"/>
              <a:buNone/>
            </a:pPr>
            <a:r>
              <a:rPr lang="ja-JP" sz="780" b="0" i="0" u="none" strike="noStrike" cap="none">
                <a:solidFill>
                  <a:schemeClr val="dk1"/>
                </a:solidFill>
                <a:latin typeface="Arial"/>
                <a:ea typeface="Arial"/>
                <a:cs typeface="Arial"/>
                <a:sym typeface="Arial"/>
              </a:rPr>
              <a:t>　　したジョブシートを素材と併せてご提出ください。</a:t>
            </a:r>
            <a:endParaRPr sz="78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780"/>
              <a:buFont typeface="Arial"/>
              <a:buNone/>
            </a:pPr>
            <a:r>
              <a:rPr lang="ja-JP" sz="780" b="0" i="0" u="none" strike="noStrike" cap="none">
                <a:solidFill>
                  <a:schemeClr val="dk1"/>
                </a:solidFill>
                <a:latin typeface="Arial"/>
                <a:ea typeface="Arial"/>
                <a:cs typeface="Arial"/>
                <a:sym typeface="Arial"/>
              </a:rPr>
              <a:t>　　（データでの納品時は不要）</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データまたは納品テープのフォーマット指定が</a:t>
            </a:r>
            <a:endParaRPr sz="78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780"/>
              <a:buFont typeface="Arial"/>
              <a:buNone/>
            </a:pPr>
            <a:r>
              <a:rPr lang="ja-JP" sz="780" b="0" i="0" u="none" strike="noStrike" cap="none">
                <a:solidFill>
                  <a:schemeClr val="dk1"/>
                </a:solidFill>
                <a:latin typeface="Arial"/>
                <a:ea typeface="Arial"/>
                <a:cs typeface="Arial"/>
                <a:sym typeface="Arial"/>
              </a:rPr>
              <a:t>　　ありますのでお問い合わせください。</a:t>
            </a:r>
            <a:endParaRPr sz="780" b="0" i="0" u="none" strike="noStrike" cap="none">
              <a:solidFill>
                <a:schemeClr val="dk1"/>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機内エンターテインメントシステム等の不具合により、CMが上映されない場合、返金・値引き・補塡の対応は致しかねます。あらかじめご了承ください。</a:t>
            </a:r>
            <a:endParaRPr sz="780" b="0" i="0" u="none" strike="noStrike" cap="none">
              <a:solidFill>
                <a:schemeClr val="dk1"/>
              </a:solidFill>
              <a:latin typeface="Arial"/>
              <a:ea typeface="Arial"/>
              <a:cs typeface="Arial"/>
              <a:sym typeface="Arial"/>
            </a:endParaRPr>
          </a:p>
          <a:p>
            <a:pPr marL="171450" marR="0" lvl="0" indent="-171450" algn="l" rtl="0">
              <a:lnSpc>
                <a:spcPct val="140000"/>
              </a:lnSpc>
              <a:spcBef>
                <a:spcPts val="0"/>
              </a:spcBef>
              <a:spcAft>
                <a:spcPts val="0"/>
              </a:spcAft>
              <a:buClr>
                <a:srgbClr val="CB0003"/>
              </a:buClr>
              <a:buSzPts val="780"/>
              <a:buFont typeface="Noto Sans Symbols"/>
              <a:buChar char="●"/>
            </a:pPr>
            <a:r>
              <a:rPr lang="ja-JP" sz="780" b="0" i="0" u="none" strike="noStrike" cap="none">
                <a:solidFill>
                  <a:schemeClr val="dk1"/>
                </a:solidFill>
                <a:latin typeface="Arial"/>
                <a:ea typeface="Arial"/>
                <a:cs typeface="Arial"/>
                <a:sym typeface="Arial"/>
              </a:rPr>
              <a:t>タップ後の素材に二次元コードを挿入する場合は、コード部分だけで150x150を担保、可能な限り簡略なコードとしてください。なお、外部サイトへの遷移はお客さまがご自身の端末をWi-Fiに接続された後でのみ可能です。ただ、一部の旧機材（MAGIC4）では、画質の都合上、二次元コードを挿入しても基本的に読み取りができません。あらかじめご了承ください。</a:t>
            </a:r>
            <a:endParaRPr sz="780" b="0" i="0" u="none" strike="noStrike" cap="none">
              <a:solidFill>
                <a:schemeClr val="dk1"/>
              </a:solidFill>
              <a:latin typeface="Arial"/>
              <a:ea typeface="Arial"/>
              <a:cs typeface="Arial"/>
              <a:sym typeface="Arial"/>
            </a:endParaRPr>
          </a:p>
        </p:txBody>
      </p:sp>
      <p:sp>
        <p:nvSpPr>
          <p:cNvPr id="901" name="Google Shape;901;p33"/>
          <p:cNvSpPr txBox="1"/>
          <p:nvPr/>
        </p:nvSpPr>
        <p:spPr>
          <a:xfrm>
            <a:off x="4008416" y="1461540"/>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納品形態 </a:t>
            </a:r>
            <a:endParaRPr sz="1400" b="0" i="0" u="none" strike="noStrike" cap="none">
              <a:solidFill>
                <a:srgbClr val="000000"/>
              </a:solidFill>
              <a:latin typeface="Arial"/>
              <a:ea typeface="Arial"/>
              <a:cs typeface="Arial"/>
              <a:sym typeface="Arial"/>
            </a:endParaRPr>
          </a:p>
        </p:txBody>
      </p:sp>
      <p:sp>
        <p:nvSpPr>
          <p:cNvPr id="902" name="Google Shape;902;p33"/>
          <p:cNvSpPr txBox="1"/>
          <p:nvPr/>
        </p:nvSpPr>
        <p:spPr>
          <a:xfrm>
            <a:off x="4008416" y="1750682"/>
            <a:ext cx="3089242" cy="214539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①国内線CM</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・納品用データファイル</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・考査用WMVファイルまたはMP4</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②映画前CM/ビデオ前CM</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・納品用データファイル</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・考査用WMVファイルまたはMP4</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③プロモーション（PR）番組</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・納品用データファイル</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・考査用WMVファイルまたはMP4</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ja-JP" sz="800" b="0" i="0" u="none" strike="noStrike" cap="none">
                <a:solidFill>
                  <a:schemeClr val="dk1"/>
                </a:solidFill>
                <a:latin typeface="Arial"/>
                <a:ea typeface="Arial"/>
                <a:cs typeface="Arial"/>
                <a:sym typeface="Arial"/>
              </a:rPr>
              <a:t>④ビデオプログラム</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・納品用データファイルまたはHDカム1本</a:t>
            </a: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・考査用WMVファイルまたはMP4</a:t>
            </a:r>
            <a:endParaRPr sz="800" b="0" i="0" u="none" strike="noStrike" cap="none">
              <a:solidFill>
                <a:schemeClr val="dk1"/>
              </a:solidFill>
              <a:latin typeface="Arial"/>
              <a:ea typeface="Arial"/>
              <a:cs typeface="Arial"/>
              <a:sym typeface="Arial"/>
            </a:endParaRPr>
          </a:p>
        </p:txBody>
      </p:sp>
      <p:cxnSp>
        <p:nvCxnSpPr>
          <p:cNvPr id="903" name="Google Shape;903;p33"/>
          <p:cNvCxnSpPr/>
          <p:nvPr/>
        </p:nvCxnSpPr>
        <p:spPr>
          <a:xfrm>
            <a:off x="1071087" y="2940432"/>
            <a:ext cx="2699722" cy="0"/>
          </a:xfrm>
          <a:prstGeom prst="straightConnector1">
            <a:avLst/>
          </a:prstGeom>
          <a:noFill/>
          <a:ln w="9525" cap="flat" cmpd="sng">
            <a:solidFill>
              <a:schemeClr val="dk1"/>
            </a:solidFill>
            <a:prstDash val="solid"/>
            <a:miter lim="8000"/>
            <a:headEnd type="none" w="sm" len="sm"/>
            <a:tailEnd type="none" w="sm" len="sm"/>
          </a:ln>
        </p:spPr>
      </p:cxnSp>
      <p:cxnSp>
        <p:nvCxnSpPr>
          <p:cNvPr id="904" name="Google Shape;904;p33"/>
          <p:cNvCxnSpPr/>
          <p:nvPr/>
        </p:nvCxnSpPr>
        <p:spPr>
          <a:xfrm>
            <a:off x="4215377" y="4031747"/>
            <a:ext cx="2578912" cy="0"/>
          </a:xfrm>
          <a:prstGeom prst="straightConnector1">
            <a:avLst/>
          </a:prstGeom>
          <a:noFill/>
          <a:ln w="9525" cap="flat" cmpd="sng">
            <a:solidFill>
              <a:schemeClr val="dk1"/>
            </a:solidFill>
            <a:prstDash val="solid"/>
            <a:miter lim="8000"/>
            <a:headEnd type="none" w="sm" len="sm"/>
            <a:tailEnd type="none" w="sm" len="sm"/>
          </a:ln>
        </p:spPr>
      </p:cxnSp>
      <p:sp>
        <p:nvSpPr>
          <p:cNvPr id="905" name="Google Shape;905;p3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24</a:t>
            </a:fld>
            <a:endParaRPr/>
          </a:p>
        </p:txBody>
      </p:sp>
      <p:sp>
        <p:nvSpPr>
          <p:cNvPr id="906" name="Google Shape;906;p33"/>
          <p:cNvSpPr/>
          <p:nvPr/>
        </p:nvSpPr>
        <p:spPr>
          <a:xfrm>
            <a:off x="118470" y="99758"/>
            <a:ext cx="263236" cy="1977062"/>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7" name="Google Shape;907;p33"/>
          <p:cNvSpPr txBox="1"/>
          <p:nvPr/>
        </p:nvSpPr>
        <p:spPr>
          <a:xfrm rot="5400000">
            <a:off x="-738443" y="924855"/>
            <a:ext cx="197706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広告出稿に関する注意事項</a:t>
            </a:r>
            <a:endParaRPr sz="1400" b="0" i="0" u="none" strike="noStrike" cap="none">
              <a:solidFill>
                <a:srgbClr val="000000"/>
              </a:solidFill>
              <a:latin typeface="Arial"/>
              <a:ea typeface="Arial"/>
              <a:cs typeface="Arial"/>
              <a:sym typeface="Arial"/>
            </a:endParaRPr>
          </a:p>
        </p:txBody>
      </p:sp>
      <p:sp>
        <p:nvSpPr>
          <p:cNvPr id="908" name="Google Shape;908;p33"/>
          <p:cNvSpPr txBox="1"/>
          <p:nvPr/>
        </p:nvSpPr>
        <p:spPr>
          <a:xfrm>
            <a:off x="1027053" y="315161"/>
            <a:ext cx="9523330"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広告ご出稿に関するご注意②　【納品形態・納品サイズ規定を含む】</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20"/>
          <p:cNvSpPr txBox="1"/>
          <p:nvPr/>
        </p:nvSpPr>
        <p:spPr>
          <a:xfrm>
            <a:off x="860017" y="441610"/>
            <a:ext cx="842284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広告ご出稿に関するご注意③</a:t>
            </a:r>
            <a:r>
              <a:rPr lang="ja-JP" sz="1800" b="1" i="0" u="none" strike="noStrike" cap="none">
                <a:solidFill>
                  <a:schemeClr val="dk1"/>
                </a:solidFill>
                <a:latin typeface="Arial"/>
                <a:ea typeface="Arial"/>
                <a:cs typeface="Arial"/>
                <a:sym typeface="Arial"/>
              </a:rPr>
              <a:t> </a:t>
            </a:r>
            <a:r>
              <a:rPr lang="ja-JP" sz="2000" b="1" i="0" u="none" strike="noStrike" cap="none">
                <a:solidFill>
                  <a:schemeClr val="dk1"/>
                </a:solidFill>
                <a:latin typeface="Arial"/>
                <a:ea typeface="Arial"/>
                <a:cs typeface="Arial"/>
                <a:sym typeface="Arial"/>
              </a:rPr>
              <a:t>【納品形態・納品サイズ規定を含む】</a:t>
            </a:r>
            <a:endParaRPr sz="1400" b="0" i="0" u="none" strike="noStrike" cap="none">
              <a:solidFill>
                <a:srgbClr val="000000"/>
              </a:solidFill>
              <a:latin typeface="Arial"/>
              <a:ea typeface="Arial"/>
              <a:cs typeface="Arial"/>
              <a:sym typeface="Arial"/>
            </a:endParaRPr>
          </a:p>
        </p:txBody>
      </p:sp>
      <p:sp>
        <p:nvSpPr>
          <p:cNvPr id="914" name="Google Shape;914;p20"/>
          <p:cNvSpPr txBox="1"/>
          <p:nvPr/>
        </p:nvSpPr>
        <p:spPr>
          <a:xfrm>
            <a:off x="7355819" y="7257441"/>
            <a:ext cx="3048347" cy="29311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その他、ご不明点はお気軽にお問い合わせください。</a:t>
            </a:r>
            <a:endParaRPr sz="900" b="0" i="0" u="none" strike="noStrike" cap="none">
              <a:solidFill>
                <a:schemeClr val="dk1"/>
              </a:solidFill>
              <a:latin typeface="Arial"/>
              <a:ea typeface="Arial"/>
              <a:cs typeface="Arial"/>
              <a:sym typeface="Arial"/>
            </a:endParaRPr>
          </a:p>
        </p:txBody>
      </p:sp>
      <p:sp>
        <p:nvSpPr>
          <p:cNvPr id="915" name="Google Shape;915;p20"/>
          <p:cNvSpPr/>
          <p:nvPr/>
        </p:nvSpPr>
        <p:spPr>
          <a:xfrm>
            <a:off x="118470" y="99758"/>
            <a:ext cx="263236" cy="1977062"/>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6" name="Google Shape;916;p20"/>
          <p:cNvSpPr txBox="1"/>
          <p:nvPr/>
        </p:nvSpPr>
        <p:spPr>
          <a:xfrm rot="5400000">
            <a:off x="-738443" y="924855"/>
            <a:ext cx="197706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ja-JP" sz="1100" b="0" i="0" u="none" strike="noStrike" cap="none">
                <a:solidFill>
                  <a:schemeClr val="lt1"/>
                </a:solidFill>
                <a:latin typeface="Arial"/>
                <a:ea typeface="Arial"/>
                <a:cs typeface="Arial"/>
                <a:sym typeface="Arial"/>
              </a:rPr>
              <a:t>広告出稿に関する注意事項</a:t>
            </a:r>
            <a:endParaRPr sz="1400" b="0" i="0" u="none" strike="noStrike" cap="none">
              <a:solidFill>
                <a:srgbClr val="000000"/>
              </a:solidFill>
              <a:latin typeface="Arial"/>
              <a:ea typeface="Arial"/>
              <a:cs typeface="Arial"/>
              <a:sym typeface="Arial"/>
            </a:endParaRPr>
          </a:p>
        </p:txBody>
      </p:sp>
      <p:grpSp>
        <p:nvGrpSpPr>
          <p:cNvPr id="917" name="Google Shape;917;p20"/>
          <p:cNvGrpSpPr/>
          <p:nvPr/>
        </p:nvGrpSpPr>
        <p:grpSpPr>
          <a:xfrm>
            <a:off x="704978" y="1019907"/>
            <a:ext cx="9556004" cy="643781"/>
            <a:chOff x="4068252" y="1319624"/>
            <a:chExt cx="9711530" cy="643781"/>
          </a:xfrm>
        </p:grpSpPr>
        <p:sp>
          <p:nvSpPr>
            <p:cNvPr id="918" name="Google Shape;918;p20"/>
            <p:cNvSpPr txBox="1"/>
            <p:nvPr/>
          </p:nvSpPr>
          <p:spPr>
            <a:xfrm>
              <a:off x="4068252" y="1673967"/>
              <a:ext cx="2982858" cy="289438"/>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納品形態</a:t>
              </a:r>
              <a:endParaRPr sz="1000" b="0" i="0" u="none" strike="noStrike" cap="none">
                <a:solidFill>
                  <a:schemeClr val="dk1"/>
                </a:solidFill>
                <a:latin typeface="Arial"/>
                <a:ea typeface="Arial"/>
                <a:cs typeface="Arial"/>
                <a:sym typeface="Arial"/>
              </a:endParaRPr>
            </a:p>
          </p:txBody>
        </p:sp>
        <p:grpSp>
          <p:nvGrpSpPr>
            <p:cNvPr id="919" name="Google Shape;919;p20"/>
            <p:cNvGrpSpPr/>
            <p:nvPr/>
          </p:nvGrpSpPr>
          <p:grpSpPr>
            <a:xfrm>
              <a:off x="4068252" y="1319624"/>
              <a:ext cx="9711530" cy="329281"/>
              <a:chOff x="4618696" y="1322139"/>
              <a:chExt cx="9063327" cy="329281"/>
            </a:xfrm>
          </p:grpSpPr>
          <p:sp>
            <p:nvSpPr>
              <p:cNvPr id="920" name="Google Shape;920;p20"/>
              <p:cNvSpPr/>
              <p:nvPr/>
            </p:nvSpPr>
            <p:spPr>
              <a:xfrm>
                <a:off x="4618696" y="1355530"/>
                <a:ext cx="9063327"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1" name="Google Shape;921;p20"/>
              <p:cNvSpPr txBox="1"/>
              <p:nvPr/>
            </p:nvSpPr>
            <p:spPr>
              <a:xfrm>
                <a:off x="4684685" y="1322139"/>
                <a:ext cx="4175170"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国内線バナーアド / ポップアップバナーアド</a:t>
                </a:r>
                <a:endParaRPr sz="1400" b="0" i="0" u="none" strike="noStrike" cap="none">
                  <a:solidFill>
                    <a:schemeClr val="lt1"/>
                  </a:solidFill>
                  <a:latin typeface="Arial"/>
                  <a:ea typeface="Arial"/>
                  <a:cs typeface="Arial"/>
                  <a:sym typeface="Arial"/>
                </a:endParaRPr>
              </a:p>
            </p:txBody>
          </p:sp>
        </p:grpSp>
      </p:grpSp>
      <p:sp>
        <p:nvSpPr>
          <p:cNvPr id="922" name="Google Shape;922;p2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25</a:t>
            </a:fld>
            <a:endParaRPr/>
          </a:p>
        </p:txBody>
      </p:sp>
      <p:grpSp>
        <p:nvGrpSpPr>
          <p:cNvPr id="923" name="Google Shape;923;p20"/>
          <p:cNvGrpSpPr/>
          <p:nvPr/>
        </p:nvGrpSpPr>
        <p:grpSpPr>
          <a:xfrm>
            <a:off x="732167" y="3613204"/>
            <a:ext cx="9528815" cy="278013"/>
            <a:chOff x="4618695" y="1351498"/>
            <a:chExt cx="4890422" cy="278013"/>
          </a:xfrm>
        </p:grpSpPr>
        <p:sp>
          <p:nvSpPr>
            <p:cNvPr id="924" name="Google Shape;924;p20"/>
            <p:cNvSpPr/>
            <p:nvPr/>
          </p:nvSpPr>
          <p:spPr>
            <a:xfrm>
              <a:off x="4618695" y="1355530"/>
              <a:ext cx="4890422"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5" name="Google Shape;925;p20"/>
            <p:cNvSpPr txBox="1"/>
            <p:nvPr/>
          </p:nvSpPr>
          <p:spPr>
            <a:xfrm>
              <a:off x="4632215" y="1351498"/>
              <a:ext cx="261203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国際線バナーアド / ポスターアド / ワイドスクリーンアド</a:t>
              </a:r>
              <a:endParaRPr sz="1100" b="0" i="0" u="none" strike="noStrike" cap="none">
                <a:solidFill>
                  <a:schemeClr val="lt1"/>
                </a:solidFill>
                <a:latin typeface="Arial"/>
                <a:ea typeface="Arial"/>
                <a:cs typeface="Arial"/>
                <a:sym typeface="Arial"/>
              </a:endParaRPr>
            </a:p>
          </p:txBody>
        </p:sp>
      </p:grpSp>
      <p:grpSp>
        <p:nvGrpSpPr>
          <p:cNvPr id="926" name="Google Shape;926;p20"/>
          <p:cNvGrpSpPr/>
          <p:nvPr/>
        </p:nvGrpSpPr>
        <p:grpSpPr>
          <a:xfrm>
            <a:off x="7134485" y="1360670"/>
            <a:ext cx="3240797" cy="2606243"/>
            <a:chOff x="7643835" y="1230091"/>
            <a:chExt cx="3240797" cy="2606243"/>
          </a:xfrm>
        </p:grpSpPr>
        <p:sp>
          <p:nvSpPr>
            <p:cNvPr id="927" name="Google Shape;927;p20"/>
            <p:cNvSpPr txBox="1"/>
            <p:nvPr/>
          </p:nvSpPr>
          <p:spPr>
            <a:xfrm>
              <a:off x="7681090" y="1230091"/>
              <a:ext cx="3203542" cy="288797"/>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納品素材制作上のご注意 </a:t>
              </a:r>
              <a:endParaRPr sz="1400" b="0" i="0" u="none" strike="noStrike" cap="none">
                <a:solidFill>
                  <a:srgbClr val="000000"/>
                </a:solidFill>
                <a:latin typeface="Arial"/>
                <a:ea typeface="Arial"/>
                <a:cs typeface="Arial"/>
                <a:sym typeface="Arial"/>
              </a:endParaRPr>
            </a:p>
          </p:txBody>
        </p:sp>
        <p:sp>
          <p:nvSpPr>
            <p:cNvPr id="928" name="Google Shape;928;p20"/>
            <p:cNvSpPr txBox="1"/>
            <p:nvPr/>
          </p:nvSpPr>
          <p:spPr>
            <a:xfrm>
              <a:off x="7643835" y="1546434"/>
              <a:ext cx="3147000" cy="22899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タップ前画像のデザインや色味の指定はありませんが、</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a:t>
              </a:r>
              <a:r>
                <a:rPr lang="ja-JP" sz="800" b="0" i="0" u="none" strike="noStrike" cap="none">
                  <a:solidFill>
                    <a:srgbClr val="FF0000"/>
                  </a:solidFill>
                  <a:latin typeface="Arial"/>
                  <a:ea typeface="Arial"/>
                  <a:cs typeface="Arial"/>
                  <a:sym typeface="Arial"/>
                </a:rPr>
                <a:t>白やグレー背景</a:t>
              </a:r>
              <a:r>
                <a:rPr lang="ja-JP" sz="800" b="0" i="0" u="none" strike="noStrike" cap="none">
                  <a:solidFill>
                    <a:schemeClr val="dk1"/>
                  </a:solidFill>
                  <a:latin typeface="Arial"/>
                  <a:ea typeface="Arial"/>
                  <a:cs typeface="Arial"/>
                  <a:sym typeface="Arial"/>
                </a:rPr>
                <a:t>ですと存在が際立ちません。</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文字サイズは、30pixel以上を推奨します。</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タップ前画像において、タップを促す文言の挿入を推奨します。</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タップ後の素材に</a:t>
              </a:r>
              <a:r>
                <a:rPr lang="ja-JP" sz="800" b="0" i="0" u="none" strike="noStrike" cap="none">
                  <a:solidFill>
                    <a:srgbClr val="222222"/>
                  </a:solidFill>
                  <a:latin typeface="Arial"/>
                  <a:ea typeface="Arial"/>
                  <a:cs typeface="Arial"/>
                  <a:sym typeface="Arial"/>
                </a:rPr>
                <a:t>二次元コードを挿入する場合は、</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コード部分だけで150x150を担保し、可能な限り簡略な</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コードとしてください。なお、外部サイトへの遷移は</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お客さまがご自身の端末をWi-Fiに接続された後でのみ</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可能です。</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endParaRPr sz="800" b="0" i="0" u="none" strike="noStrike" cap="none">
                <a:solidFill>
                  <a:schemeClr val="dk1"/>
                </a:solidFill>
                <a:latin typeface="Arial"/>
                <a:ea typeface="Arial"/>
                <a:cs typeface="Arial"/>
                <a:sym typeface="Arial"/>
              </a:endParaRPr>
            </a:p>
            <a:p>
              <a:pPr marL="228600" marR="0" lvl="0" indent="-158750" algn="l" rtl="0">
                <a:lnSpc>
                  <a:spcPct val="140000"/>
                </a:lnSpc>
                <a:spcBef>
                  <a:spcPts val="0"/>
                </a:spcBef>
                <a:spcAft>
                  <a:spcPts val="0"/>
                </a:spcAft>
                <a:buClr>
                  <a:srgbClr val="CB0003"/>
                </a:buClr>
                <a:buSzPts val="1100"/>
                <a:buFont typeface="Noto Sans Symbols"/>
                <a:buNone/>
              </a:pPr>
              <a:endParaRPr sz="1400" b="0" i="0" u="none" strike="noStrike" cap="none">
                <a:solidFill>
                  <a:srgbClr val="000000"/>
                </a:solidFill>
                <a:latin typeface="Arial"/>
                <a:ea typeface="Arial"/>
                <a:cs typeface="Arial"/>
                <a:sym typeface="Arial"/>
              </a:endParaRPr>
            </a:p>
          </p:txBody>
        </p:sp>
      </p:grpSp>
      <p:grpSp>
        <p:nvGrpSpPr>
          <p:cNvPr id="929" name="Google Shape;929;p20"/>
          <p:cNvGrpSpPr/>
          <p:nvPr/>
        </p:nvGrpSpPr>
        <p:grpSpPr>
          <a:xfrm>
            <a:off x="7142856" y="3954126"/>
            <a:ext cx="3261310" cy="2646038"/>
            <a:chOff x="7623322" y="1257637"/>
            <a:chExt cx="3261310" cy="2646038"/>
          </a:xfrm>
        </p:grpSpPr>
        <p:sp>
          <p:nvSpPr>
            <p:cNvPr id="930" name="Google Shape;930;p20"/>
            <p:cNvSpPr txBox="1"/>
            <p:nvPr/>
          </p:nvSpPr>
          <p:spPr>
            <a:xfrm>
              <a:off x="7681090" y="1257637"/>
              <a:ext cx="3203542" cy="288797"/>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納品素材制作上のご注意 </a:t>
              </a:r>
              <a:endParaRPr sz="1400" b="0" i="0" u="none" strike="noStrike" cap="none">
                <a:solidFill>
                  <a:srgbClr val="000000"/>
                </a:solidFill>
                <a:latin typeface="Arial"/>
                <a:ea typeface="Arial"/>
                <a:cs typeface="Arial"/>
                <a:sym typeface="Arial"/>
              </a:endParaRPr>
            </a:p>
          </p:txBody>
        </p:sp>
        <p:sp>
          <p:nvSpPr>
            <p:cNvPr id="931" name="Google Shape;931;p20"/>
            <p:cNvSpPr txBox="1"/>
            <p:nvPr/>
          </p:nvSpPr>
          <p:spPr>
            <a:xfrm>
              <a:off x="7623322" y="1613858"/>
              <a:ext cx="3147010" cy="228981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タップ前画像のデザインや色味の指定はありませんが、</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a:t>
              </a:r>
              <a:r>
                <a:rPr lang="ja-JP" sz="800" b="0" i="0" u="none" strike="noStrike" cap="none">
                  <a:solidFill>
                    <a:srgbClr val="FF0000"/>
                  </a:solidFill>
                  <a:latin typeface="Arial"/>
                  <a:ea typeface="Arial"/>
                  <a:cs typeface="Arial"/>
                  <a:sym typeface="Arial"/>
                </a:rPr>
                <a:t>黒背景</a:t>
              </a:r>
              <a:r>
                <a:rPr lang="ja-JP" sz="800" b="0" i="0" u="none" strike="noStrike" cap="none">
                  <a:solidFill>
                    <a:schemeClr val="dk1"/>
                  </a:solidFill>
                  <a:latin typeface="Arial"/>
                  <a:ea typeface="Arial"/>
                  <a:cs typeface="Arial"/>
                  <a:sym typeface="Arial"/>
                </a:rPr>
                <a:t>ですと存在が際立ちません。</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文字サイズは、30pixel以上を推奨します。</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タップ前画像において、タップを促す文言の挿入を推奨します。</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タップ後の素材に</a:t>
              </a:r>
              <a:r>
                <a:rPr lang="ja-JP" sz="800" b="0" i="0" u="none" strike="noStrike" cap="none">
                  <a:solidFill>
                    <a:srgbClr val="222222"/>
                  </a:solidFill>
                  <a:latin typeface="Arial"/>
                  <a:ea typeface="Arial"/>
                  <a:cs typeface="Arial"/>
                  <a:sym typeface="Arial"/>
                </a:rPr>
                <a:t>二次元コードを挿入する場合は、</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コード部分だけで150x150を担保し、可能な限り簡略な</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コードとしてください。なお、外部サイトへの遷移は</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お客さまがご自身の端末をWi-Fiに接続された後でのみ</a:t>
              </a:r>
              <a:endParaRPr sz="800" b="0" i="0" u="none" strike="noStrike" cap="none">
                <a:solidFill>
                  <a:srgbClr val="222222"/>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ja-JP" sz="800" b="0" i="0" u="none" strike="noStrike" cap="none">
                  <a:solidFill>
                    <a:srgbClr val="222222"/>
                  </a:solidFill>
                  <a:latin typeface="Arial"/>
                  <a:ea typeface="Arial"/>
                  <a:cs typeface="Arial"/>
                  <a:sym typeface="Arial"/>
                </a:rPr>
                <a:t>　　 可能です。</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endParaRPr sz="800" b="0" i="0" u="none" strike="noStrike" cap="none">
                <a:solidFill>
                  <a:schemeClr val="dk1"/>
                </a:solidFill>
                <a:latin typeface="Arial"/>
                <a:ea typeface="Arial"/>
                <a:cs typeface="Arial"/>
                <a:sym typeface="Arial"/>
              </a:endParaRPr>
            </a:p>
            <a:p>
              <a:pPr marL="228600" marR="0" lvl="0" indent="-158750" algn="l" rtl="0">
                <a:lnSpc>
                  <a:spcPct val="140000"/>
                </a:lnSpc>
                <a:spcBef>
                  <a:spcPts val="0"/>
                </a:spcBef>
                <a:spcAft>
                  <a:spcPts val="0"/>
                </a:spcAft>
                <a:buClr>
                  <a:srgbClr val="CB0003"/>
                </a:buClr>
                <a:buSzPts val="1100"/>
                <a:buFont typeface="Noto Sans Symbols"/>
                <a:buNone/>
              </a:pPr>
              <a:endParaRPr sz="1400" b="0" i="0" u="none" strike="noStrike" cap="none">
                <a:solidFill>
                  <a:srgbClr val="000000"/>
                </a:solidFill>
                <a:latin typeface="Arial"/>
                <a:ea typeface="Arial"/>
                <a:cs typeface="Arial"/>
                <a:sym typeface="Arial"/>
              </a:endParaRPr>
            </a:p>
          </p:txBody>
        </p:sp>
      </p:grpSp>
      <p:graphicFrame>
        <p:nvGraphicFramePr>
          <p:cNvPr id="932" name="Google Shape;932;p20"/>
          <p:cNvGraphicFramePr/>
          <p:nvPr/>
        </p:nvGraphicFramePr>
        <p:xfrm>
          <a:off x="746551" y="1968471"/>
          <a:ext cx="3000000" cy="3000000"/>
        </p:xfrm>
        <a:graphic>
          <a:graphicData uri="http://schemas.openxmlformats.org/drawingml/2006/table">
            <a:tbl>
              <a:tblPr>
                <a:noFill/>
                <a:tableStyleId>{9F864265-01E8-450C-AFAD-191B07B7B0A7}</a:tableStyleId>
              </a:tblPr>
              <a:tblGrid>
                <a:gridCol w="891750">
                  <a:extLst>
                    <a:ext uri="{9D8B030D-6E8A-4147-A177-3AD203B41FA5}">
                      <a16:colId xmlns:a16="http://schemas.microsoft.com/office/drawing/2014/main" val="20000"/>
                    </a:ext>
                  </a:extLst>
                </a:gridCol>
                <a:gridCol w="2442200">
                  <a:extLst>
                    <a:ext uri="{9D8B030D-6E8A-4147-A177-3AD203B41FA5}">
                      <a16:colId xmlns:a16="http://schemas.microsoft.com/office/drawing/2014/main" val="20001"/>
                    </a:ext>
                  </a:extLst>
                </a:gridCol>
                <a:gridCol w="2958450">
                  <a:extLst>
                    <a:ext uri="{9D8B030D-6E8A-4147-A177-3AD203B41FA5}">
                      <a16:colId xmlns:a16="http://schemas.microsoft.com/office/drawing/2014/main" val="20002"/>
                    </a:ext>
                  </a:extLst>
                </a:gridCol>
              </a:tblGrid>
              <a:tr h="238300">
                <a:tc rowSpan="2">
                  <a:txBody>
                    <a:bodyPr/>
                    <a:lstStyle/>
                    <a:p>
                      <a:pPr marL="0" marR="0" lvl="0" indent="0" algn="ctr" rtl="0">
                        <a:lnSpc>
                          <a:spcPct val="100000"/>
                        </a:lnSpc>
                        <a:spcBef>
                          <a:spcPts val="0"/>
                        </a:spcBef>
                        <a:spcAft>
                          <a:spcPts val="0"/>
                        </a:spcAft>
                        <a:buClr>
                          <a:srgbClr val="000000"/>
                        </a:buClr>
                        <a:buSzPts val="1800"/>
                        <a:buFont typeface="Arial"/>
                        <a:buNone/>
                      </a:pPr>
                      <a:r>
                        <a:rPr lang="ja-JP" sz="1050" b="1" u="none" strike="noStrike" cap="none">
                          <a:solidFill>
                            <a:schemeClr val="lt1"/>
                          </a:solidFill>
                          <a:latin typeface="Arial"/>
                          <a:ea typeface="Arial"/>
                          <a:cs typeface="Arial"/>
                          <a:sym typeface="Arial"/>
                        </a:rPr>
                        <a:t>タップ前</a:t>
                      </a:r>
                      <a:endParaRPr sz="105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050" b="1" u="none" strike="noStrike" cap="none">
                          <a:solidFill>
                            <a:srgbClr val="FFFFFF"/>
                          </a:solidFill>
                          <a:latin typeface="Arial"/>
                          <a:ea typeface="Arial"/>
                          <a:cs typeface="Arial"/>
                          <a:sym typeface="Arial"/>
                        </a:rPr>
                        <a:t>メニュー名</a:t>
                      </a:r>
                      <a:endParaRPr sz="1050" b="1" u="none" strike="noStrike" cap="none">
                        <a:solidFill>
                          <a:srgbClr val="FFFFFF"/>
                        </a:solidFill>
                        <a:latin typeface="Arial"/>
                        <a:ea typeface="Arial"/>
                        <a:cs typeface="Arial"/>
                        <a:sym typeface="Arial"/>
                      </a:endParaRPr>
                    </a:p>
                  </a:txBody>
                  <a:tcPr marL="28575" marR="28575" marT="19050" marB="19050" anchor="ctr">
                    <a:lnB w="12700" cap="flat" cmpd="sng">
                      <a:solidFill>
                        <a:schemeClr val="dk1"/>
                      </a:solidFill>
                      <a:prstDash val="solid"/>
                      <a:round/>
                      <a:headEnd type="none" w="sm" len="sm"/>
                      <a:tailEnd type="none" w="sm" len="sm"/>
                    </a:lnB>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050" b="1" u="none" strike="noStrike" cap="none">
                          <a:solidFill>
                            <a:srgbClr val="FFFFFF"/>
                          </a:solidFill>
                          <a:latin typeface="Arial"/>
                          <a:ea typeface="Arial"/>
                          <a:cs typeface="Arial"/>
                          <a:sym typeface="Arial"/>
                        </a:rPr>
                        <a:t>バナーサイズ（ﾋﾟｸｾﾙ）　＊jpeg形式</a:t>
                      </a:r>
                      <a:endParaRPr sz="1050" b="1" u="none" strike="noStrike" cap="none">
                        <a:solidFill>
                          <a:srgbClr val="FFFFFF"/>
                        </a:solidFill>
                        <a:latin typeface="Arial"/>
                        <a:ea typeface="Arial"/>
                        <a:cs typeface="Arial"/>
                        <a:sym typeface="Arial"/>
                      </a:endParaRPr>
                    </a:p>
                  </a:txBody>
                  <a:tcPr marL="0" marR="0" marT="19050" marB="19050" anchor="ctr">
                    <a:lnB w="12700" cap="flat" cmpd="sng">
                      <a:solidFill>
                        <a:schemeClr val="dk1"/>
                      </a:solidFill>
                      <a:prstDash val="solid"/>
                      <a:round/>
                      <a:headEnd type="none" w="sm" len="sm"/>
                      <a:tailEnd type="none" w="sm" len="sm"/>
                    </a:lnB>
                    <a:solidFill>
                      <a:srgbClr val="767171"/>
                    </a:solidFill>
                  </a:tcPr>
                </a:tc>
                <a:extLst>
                  <a:ext uri="{0D108BD9-81ED-4DB2-BD59-A6C34878D82A}">
                    <a16:rowId xmlns:a16="http://schemas.microsoft.com/office/drawing/2014/main" val="10000"/>
                  </a:ext>
                </a:extLst>
              </a:tr>
              <a:tr h="300275">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50"/>
                        <a:buFont typeface="Arial"/>
                        <a:buNone/>
                      </a:pPr>
                      <a:r>
                        <a:rPr lang="ja-JP" sz="1050" u="none" strike="noStrike" cap="none">
                          <a:latin typeface="Arial"/>
                          <a:ea typeface="Arial"/>
                          <a:cs typeface="Arial"/>
                          <a:sym typeface="Arial"/>
                        </a:rPr>
                        <a:t>国内線 バナーアド</a:t>
                      </a:r>
                      <a:endParaRPr sz="105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rgbClr val="000000"/>
                          </a:solidFill>
                          <a:latin typeface="Arial"/>
                          <a:ea typeface="Arial"/>
                          <a:cs typeface="Arial"/>
                          <a:sym typeface="Arial"/>
                        </a:rPr>
                        <a:t>国内線 ポップアップバナーアド</a:t>
                      </a:r>
                      <a:endParaRPr sz="1050" u="none" strike="noStrike" cap="none"/>
                    </a:p>
                  </a:txBody>
                  <a:tcPr marL="91450" marR="91450" marT="45725" marB="45725">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dirty="0">
                          <a:latin typeface="Arial"/>
                          <a:ea typeface="Arial"/>
                          <a:cs typeface="Arial"/>
                          <a:sym typeface="Arial"/>
                        </a:rPr>
                        <a:t>970 ｘ 90</a:t>
                      </a:r>
                      <a:endParaRPr sz="1050" u="none" strike="noStrike" cap="none" dirty="0">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933" name="Google Shape;933;p20"/>
          <p:cNvGraphicFramePr/>
          <p:nvPr/>
        </p:nvGraphicFramePr>
        <p:xfrm>
          <a:off x="746551" y="2680689"/>
          <a:ext cx="3000000" cy="3000000"/>
        </p:xfrm>
        <a:graphic>
          <a:graphicData uri="http://schemas.openxmlformats.org/drawingml/2006/table">
            <a:tbl>
              <a:tblPr>
                <a:noFill/>
                <a:tableStyleId>{9F864265-01E8-450C-AFAD-191B07B7B0A7}</a:tableStyleId>
              </a:tblPr>
              <a:tblGrid>
                <a:gridCol w="888450">
                  <a:extLst>
                    <a:ext uri="{9D8B030D-6E8A-4147-A177-3AD203B41FA5}">
                      <a16:colId xmlns:a16="http://schemas.microsoft.com/office/drawing/2014/main" val="20000"/>
                    </a:ext>
                  </a:extLst>
                </a:gridCol>
                <a:gridCol w="2445500">
                  <a:extLst>
                    <a:ext uri="{9D8B030D-6E8A-4147-A177-3AD203B41FA5}">
                      <a16:colId xmlns:a16="http://schemas.microsoft.com/office/drawing/2014/main" val="20001"/>
                    </a:ext>
                  </a:extLst>
                </a:gridCol>
                <a:gridCol w="2958450">
                  <a:extLst>
                    <a:ext uri="{9D8B030D-6E8A-4147-A177-3AD203B41FA5}">
                      <a16:colId xmlns:a16="http://schemas.microsoft.com/office/drawing/2014/main" val="20002"/>
                    </a:ext>
                  </a:extLst>
                </a:gridCol>
              </a:tblGrid>
              <a:tr h="283625">
                <a:tc rowSpan="2">
                  <a:txBody>
                    <a:bodyPr/>
                    <a:lstStyle/>
                    <a:p>
                      <a:pPr marL="0" marR="0" lvl="0" indent="0" algn="ctr" rtl="0">
                        <a:lnSpc>
                          <a:spcPct val="100000"/>
                        </a:lnSpc>
                        <a:spcBef>
                          <a:spcPts val="0"/>
                        </a:spcBef>
                        <a:spcAft>
                          <a:spcPts val="0"/>
                        </a:spcAft>
                        <a:buClr>
                          <a:srgbClr val="000000"/>
                        </a:buClr>
                        <a:buSzPts val="1800"/>
                        <a:buFont typeface="Arial"/>
                        <a:buNone/>
                      </a:pPr>
                      <a:r>
                        <a:rPr lang="ja-JP" sz="1200" b="1" u="none" strike="noStrike" cap="none">
                          <a:solidFill>
                            <a:schemeClr val="lt1"/>
                          </a:solidFill>
                        </a:rPr>
                        <a:t>タップ後   </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静止画を表示させる場合</a:t>
                      </a:r>
                      <a:endParaRPr sz="1050" u="none" strike="noStrike" cap="none">
                        <a:latin typeface="Arial"/>
                        <a:ea typeface="Arial"/>
                        <a:cs typeface="Arial"/>
                        <a:sym typeface="Arial"/>
                      </a:endParaRPr>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1920</a:t>
                      </a:r>
                      <a:r>
                        <a:rPr lang="ja-JP" sz="1050" u="none" strike="noStrike" cap="none">
                          <a:latin typeface="Arial"/>
                          <a:ea typeface="Arial"/>
                          <a:cs typeface="Arial"/>
                          <a:sym typeface="Arial"/>
                        </a:rPr>
                        <a:t> ｘ </a:t>
                      </a:r>
                      <a:r>
                        <a:rPr lang="ja-JP" sz="1050" u="none" strike="noStrike" cap="none"/>
                        <a:t>1080</a:t>
                      </a:r>
                      <a:endParaRPr sz="1050" u="none" strike="noStrike" cap="none">
                        <a:latin typeface="Arial"/>
                        <a:ea typeface="Arial"/>
                        <a:cs typeface="Arial"/>
                        <a:sym typeface="Arial"/>
                      </a:endParaRPr>
                    </a:p>
                  </a:txBody>
                  <a:tcPr marL="28575" marR="28575" marT="19050" marB="19050" anchor="ctr"/>
                </a:tc>
                <a:extLst>
                  <a:ext uri="{0D108BD9-81ED-4DB2-BD59-A6C34878D82A}">
                    <a16:rowId xmlns:a16="http://schemas.microsoft.com/office/drawing/2014/main" val="10000"/>
                  </a:ext>
                </a:extLst>
              </a:tr>
              <a:tr h="420925">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動画を表示させる場合</a:t>
                      </a:r>
                      <a:endParaRPr sz="1050" u="none" strike="noStrike" cap="none">
                        <a:latin typeface="Arial"/>
                        <a:ea typeface="Arial"/>
                        <a:cs typeface="Arial"/>
                        <a:sym typeface="Arial"/>
                      </a:endParaRPr>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別途各営業担当より</a:t>
                      </a:r>
                      <a:endParaRPr sz="1000" u="none" strike="noStrike" cap="none" dirty="0"/>
                    </a:p>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「機内掲出素材納品のご案内」を</a:t>
                      </a:r>
                      <a:endParaRPr sz="1000" u="none" strike="noStrike" cap="none" dirty="0"/>
                    </a:p>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お渡しいたします。</a:t>
                      </a:r>
                      <a:endParaRPr sz="1050" u="none" strike="noStrike" cap="none" dirty="0"/>
                    </a:p>
                  </a:txBody>
                  <a:tcPr marL="28575" marR="28575" marT="19050" marB="19050" anchor="ctr"/>
                </a:tc>
                <a:extLst>
                  <a:ext uri="{0D108BD9-81ED-4DB2-BD59-A6C34878D82A}">
                    <a16:rowId xmlns:a16="http://schemas.microsoft.com/office/drawing/2014/main" val="10001"/>
                  </a:ext>
                </a:extLst>
              </a:tr>
            </a:tbl>
          </a:graphicData>
        </a:graphic>
      </p:graphicFrame>
      <p:sp>
        <p:nvSpPr>
          <p:cNvPr id="934" name="Google Shape;934;p20"/>
          <p:cNvSpPr txBox="1"/>
          <p:nvPr/>
        </p:nvSpPr>
        <p:spPr>
          <a:xfrm>
            <a:off x="720208" y="1697841"/>
            <a:ext cx="4093182" cy="26464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以下のとおり、</a:t>
            </a:r>
            <a:r>
              <a:rPr lang="ja-JP" sz="800" b="0" i="0" u="none" strike="noStrike" cap="none">
                <a:solidFill>
                  <a:srgbClr val="FF0000"/>
                </a:solidFill>
                <a:latin typeface="Arial"/>
                <a:ea typeface="Arial"/>
                <a:cs typeface="Arial"/>
                <a:sym typeface="Arial"/>
              </a:rPr>
              <a:t>タップ前・タップ後、両方の素材</a:t>
            </a:r>
            <a:r>
              <a:rPr lang="ja-JP" sz="800" b="0" i="0" u="none" strike="noStrike" cap="none">
                <a:solidFill>
                  <a:schemeClr val="dk1"/>
                </a:solidFill>
                <a:latin typeface="Arial"/>
                <a:ea typeface="Arial"/>
                <a:cs typeface="Arial"/>
                <a:sym typeface="Arial"/>
              </a:rPr>
              <a:t>をご用意ください。</a:t>
            </a:r>
            <a:endParaRPr sz="800" b="0" i="0" u="none" strike="noStrike" cap="none">
              <a:solidFill>
                <a:srgbClr val="222222"/>
              </a:solidFill>
              <a:latin typeface="Arial"/>
              <a:ea typeface="Arial"/>
              <a:cs typeface="Arial"/>
              <a:sym typeface="Arial"/>
            </a:endParaRPr>
          </a:p>
        </p:txBody>
      </p:sp>
      <p:graphicFrame>
        <p:nvGraphicFramePr>
          <p:cNvPr id="935" name="Google Shape;935;p20"/>
          <p:cNvGraphicFramePr/>
          <p:nvPr/>
        </p:nvGraphicFramePr>
        <p:xfrm>
          <a:off x="705319" y="4496730"/>
          <a:ext cx="3000000" cy="3000000"/>
        </p:xfrm>
        <a:graphic>
          <a:graphicData uri="http://schemas.openxmlformats.org/drawingml/2006/table">
            <a:tbl>
              <a:tblPr>
                <a:noFill/>
                <a:tableStyleId>{9F864265-01E8-450C-AFAD-191B07B7B0A7}</a:tableStyleId>
              </a:tblPr>
              <a:tblGrid>
                <a:gridCol w="870725">
                  <a:extLst>
                    <a:ext uri="{9D8B030D-6E8A-4147-A177-3AD203B41FA5}">
                      <a16:colId xmlns:a16="http://schemas.microsoft.com/office/drawing/2014/main" val="20000"/>
                    </a:ext>
                  </a:extLst>
                </a:gridCol>
                <a:gridCol w="2492700">
                  <a:extLst>
                    <a:ext uri="{9D8B030D-6E8A-4147-A177-3AD203B41FA5}">
                      <a16:colId xmlns:a16="http://schemas.microsoft.com/office/drawing/2014/main" val="20001"/>
                    </a:ext>
                  </a:extLst>
                </a:gridCol>
                <a:gridCol w="2970225">
                  <a:extLst>
                    <a:ext uri="{9D8B030D-6E8A-4147-A177-3AD203B41FA5}">
                      <a16:colId xmlns:a16="http://schemas.microsoft.com/office/drawing/2014/main" val="20002"/>
                    </a:ext>
                  </a:extLst>
                </a:gridCol>
              </a:tblGrid>
              <a:tr h="240275">
                <a:tc rowSpan="7">
                  <a:txBody>
                    <a:bodyPr/>
                    <a:lstStyle/>
                    <a:p>
                      <a:pPr marL="0" marR="0" lvl="0" indent="0" algn="ctr" rtl="0">
                        <a:lnSpc>
                          <a:spcPct val="100000"/>
                        </a:lnSpc>
                        <a:spcBef>
                          <a:spcPts val="0"/>
                        </a:spcBef>
                        <a:spcAft>
                          <a:spcPts val="0"/>
                        </a:spcAft>
                        <a:buClr>
                          <a:srgbClr val="000000"/>
                        </a:buClr>
                        <a:buSzPts val="1800"/>
                        <a:buFont typeface="Arial"/>
                        <a:buNone/>
                      </a:pPr>
                      <a:r>
                        <a:rPr lang="ja-JP" sz="1200" b="1" u="none" strike="noStrike" cap="none">
                          <a:solidFill>
                            <a:schemeClr val="lt1"/>
                          </a:solidFill>
                          <a:latin typeface="Arial"/>
                          <a:ea typeface="Arial"/>
                          <a:cs typeface="Arial"/>
                          <a:sym typeface="Arial"/>
                        </a:rPr>
                        <a:t>タップ前</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100" b="1" u="none" strike="noStrike" cap="none">
                          <a:solidFill>
                            <a:srgbClr val="FFFFFF"/>
                          </a:solidFill>
                          <a:latin typeface="Arial"/>
                          <a:ea typeface="Arial"/>
                          <a:cs typeface="Arial"/>
                          <a:sym typeface="Arial"/>
                        </a:rPr>
                        <a:t>メニュー名</a:t>
                      </a:r>
                      <a:endParaRPr sz="1100" b="1" u="none" strike="noStrike" cap="none">
                        <a:solidFill>
                          <a:srgbClr val="FFFFFF"/>
                        </a:solidFill>
                        <a:latin typeface="Arial"/>
                        <a:ea typeface="Arial"/>
                        <a:cs typeface="Arial"/>
                        <a:sym typeface="Arial"/>
                      </a:endParaRPr>
                    </a:p>
                  </a:txBody>
                  <a:tcPr marL="28575" marR="28575" marT="19050" marB="19050" anchor="ctr">
                    <a:lnB w="12700" cap="flat" cmpd="sng">
                      <a:solidFill>
                        <a:schemeClr val="dk1"/>
                      </a:solidFill>
                      <a:prstDash val="solid"/>
                      <a:round/>
                      <a:headEnd type="none" w="sm" len="sm"/>
                      <a:tailEnd type="none" w="sm" len="sm"/>
                    </a:lnB>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ja-JP" sz="1100" b="1" u="none" strike="noStrike" cap="none">
                          <a:solidFill>
                            <a:srgbClr val="FFFFFF"/>
                          </a:solidFill>
                          <a:latin typeface="Arial"/>
                          <a:ea typeface="Arial"/>
                          <a:cs typeface="Arial"/>
                          <a:sym typeface="Arial"/>
                        </a:rPr>
                        <a:t>バナーサイズ（ﾋﾟｸｾﾙ）　＊jpeg形式</a:t>
                      </a:r>
                      <a:endParaRPr sz="1100" b="1" u="none" strike="noStrike" cap="none">
                        <a:solidFill>
                          <a:srgbClr val="FFFFFF"/>
                        </a:solidFill>
                        <a:latin typeface="Arial"/>
                        <a:ea typeface="Arial"/>
                        <a:cs typeface="Arial"/>
                        <a:sym typeface="Arial"/>
                      </a:endParaRPr>
                    </a:p>
                  </a:txBody>
                  <a:tcPr marL="0" marR="0" marT="19050" marB="19050" anchor="ctr">
                    <a:lnB w="12700" cap="flat" cmpd="sng">
                      <a:solidFill>
                        <a:schemeClr val="dk1"/>
                      </a:solidFill>
                      <a:prstDash val="solid"/>
                      <a:round/>
                      <a:headEnd type="none" w="sm" len="sm"/>
                      <a:tailEnd type="none" w="sm" len="sm"/>
                    </a:lnB>
                    <a:solidFill>
                      <a:srgbClr val="767171"/>
                    </a:solidFill>
                  </a:tcPr>
                </a:tc>
                <a:extLst>
                  <a:ext uri="{0D108BD9-81ED-4DB2-BD59-A6C34878D82A}">
                    <a16:rowId xmlns:a16="http://schemas.microsoft.com/office/drawing/2014/main" val="10000"/>
                  </a:ext>
                </a:extLst>
              </a:tr>
              <a:tr h="286100">
                <a:tc vMerge="1">
                  <a:txBody>
                    <a:bodyPr/>
                    <a:lstStyle/>
                    <a:p>
                      <a:endParaRPr lang="ja-JP"/>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latin typeface="Arial"/>
                          <a:ea typeface="Arial"/>
                          <a:cs typeface="Arial"/>
                          <a:sym typeface="Arial"/>
                        </a:rPr>
                        <a:t>国際線 バナーアド</a:t>
                      </a:r>
                      <a:br>
                        <a:rPr lang="ja-JP" sz="1050" u="none" strike="noStrike" cap="none">
                          <a:latin typeface="Arial"/>
                          <a:ea typeface="Arial"/>
                          <a:cs typeface="Arial"/>
                          <a:sym typeface="Arial"/>
                        </a:rPr>
                      </a:br>
                      <a:r>
                        <a:rPr lang="ja-JP" sz="1000" u="none" strike="noStrike" cap="none">
                          <a:latin typeface="Arial"/>
                          <a:ea typeface="Arial"/>
                          <a:cs typeface="Arial"/>
                          <a:sym typeface="Arial"/>
                        </a:rPr>
                        <a:t>※2種類ご用意ください</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latin typeface="Arial"/>
                          <a:ea typeface="Arial"/>
                          <a:cs typeface="Arial"/>
                          <a:sym typeface="Arial"/>
                        </a:rPr>
                        <a:t>1456 ｘ 180</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latin typeface="Arial"/>
                          <a:ea typeface="Arial"/>
                          <a:cs typeface="Arial"/>
                          <a:sym typeface="Arial"/>
                        </a:rPr>
                        <a:t>1940 ｘ 180</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86100">
                <a:tc vMerge="1">
                  <a:txBody>
                    <a:bodyPr/>
                    <a:lstStyle/>
                    <a:p>
                      <a:endParaRPr lang="ja-JP"/>
                    </a:p>
                  </a:txBody>
                  <a:tcPr/>
                </a:tc>
                <a:tc rowSpan="3">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latin typeface="Arial"/>
                          <a:ea typeface="Arial"/>
                          <a:cs typeface="Arial"/>
                          <a:sym typeface="Arial"/>
                        </a:rPr>
                        <a:t>国際線 ポスターアド</a:t>
                      </a:r>
                      <a:endParaRPr sz="105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000" u="none" strike="noStrike" cap="none">
                          <a:latin typeface="Arial"/>
                          <a:ea typeface="Arial"/>
                          <a:cs typeface="Arial"/>
                          <a:sym typeface="Arial"/>
                        </a:rPr>
                        <a:t>※3種類ご用意ください</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00" u="none" strike="noStrike" cap="none">
                          <a:latin typeface="Arial"/>
                          <a:ea typeface="Arial"/>
                          <a:cs typeface="Arial"/>
                          <a:sym typeface="Arial"/>
                        </a:rPr>
                        <a:t>映画作品選択画面用：　　　 　</a:t>
                      </a:r>
                      <a:r>
                        <a:rPr lang="ja-JP" sz="1050" u="none" strike="noStrike" cap="none">
                          <a:latin typeface="Arial"/>
                          <a:ea typeface="Arial"/>
                          <a:cs typeface="Arial"/>
                          <a:sym typeface="Arial"/>
                        </a:rPr>
                        <a:t>504 ｘ 756</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00" u="none" strike="noStrike" cap="none">
                          <a:latin typeface="Arial"/>
                          <a:ea typeface="Arial"/>
                          <a:cs typeface="Arial"/>
                          <a:sym typeface="Arial"/>
                        </a:rPr>
                        <a:t>TV番組作品選択画面用：　　　</a:t>
                      </a:r>
                      <a:r>
                        <a:rPr lang="ja-JP" sz="1050" u="none" strike="noStrike" cap="none">
                          <a:latin typeface="Arial"/>
                          <a:ea typeface="Arial"/>
                          <a:cs typeface="Arial"/>
                          <a:sym typeface="Arial"/>
                        </a:rPr>
                        <a:t>692 ｘ 388</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00" u="none" strike="noStrike" cap="none">
                          <a:latin typeface="Arial"/>
                          <a:ea typeface="Arial"/>
                          <a:cs typeface="Arial"/>
                          <a:sym typeface="Arial"/>
                        </a:rPr>
                        <a:t>オーディオ作品選択画面用：　 </a:t>
                      </a:r>
                      <a:r>
                        <a:rPr lang="ja-JP" sz="1050" u="none" strike="noStrike" cap="none">
                          <a:latin typeface="Arial"/>
                          <a:ea typeface="Arial"/>
                          <a:cs typeface="Arial"/>
                          <a:sym typeface="Arial"/>
                        </a:rPr>
                        <a:t>504 ｘ 504</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861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latin typeface="Arial"/>
                          <a:ea typeface="Arial"/>
                          <a:cs typeface="Arial"/>
                          <a:sym typeface="Arial"/>
                        </a:rPr>
                        <a:t>国際線 ワイドスクリーンアド</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dirty="0">
                          <a:latin typeface="Arial"/>
                          <a:ea typeface="Arial"/>
                          <a:cs typeface="Arial"/>
                          <a:sym typeface="Arial"/>
                        </a:rPr>
                        <a:t>2632 ｘ 1480</a:t>
                      </a:r>
                      <a:endParaRPr sz="1050" u="none" strike="noStrike" cap="none" dirty="0">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6"/>
                  </a:ext>
                </a:extLst>
              </a:tr>
            </a:tbl>
          </a:graphicData>
        </a:graphic>
      </p:graphicFrame>
      <p:graphicFrame>
        <p:nvGraphicFramePr>
          <p:cNvPr id="936" name="Google Shape;936;p20"/>
          <p:cNvGraphicFramePr/>
          <p:nvPr/>
        </p:nvGraphicFramePr>
        <p:xfrm>
          <a:off x="705319" y="6494780"/>
          <a:ext cx="3000000" cy="3000000"/>
        </p:xfrm>
        <a:graphic>
          <a:graphicData uri="http://schemas.openxmlformats.org/drawingml/2006/table">
            <a:tbl>
              <a:tblPr>
                <a:noFill/>
                <a:tableStyleId>{9F864265-01E8-450C-AFAD-191B07B7B0A7}</a:tableStyleId>
              </a:tblPr>
              <a:tblGrid>
                <a:gridCol w="878000">
                  <a:extLst>
                    <a:ext uri="{9D8B030D-6E8A-4147-A177-3AD203B41FA5}">
                      <a16:colId xmlns:a16="http://schemas.microsoft.com/office/drawing/2014/main" val="20000"/>
                    </a:ext>
                  </a:extLst>
                </a:gridCol>
                <a:gridCol w="2492700">
                  <a:extLst>
                    <a:ext uri="{9D8B030D-6E8A-4147-A177-3AD203B41FA5}">
                      <a16:colId xmlns:a16="http://schemas.microsoft.com/office/drawing/2014/main" val="20001"/>
                    </a:ext>
                  </a:extLst>
                </a:gridCol>
                <a:gridCol w="2962950">
                  <a:extLst>
                    <a:ext uri="{9D8B030D-6E8A-4147-A177-3AD203B41FA5}">
                      <a16:colId xmlns:a16="http://schemas.microsoft.com/office/drawing/2014/main" val="20002"/>
                    </a:ext>
                  </a:extLst>
                </a:gridCol>
              </a:tblGrid>
              <a:tr h="284525">
                <a:tc rowSpan="2">
                  <a:txBody>
                    <a:bodyPr/>
                    <a:lstStyle/>
                    <a:p>
                      <a:pPr marL="0" marR="0" lvl="0" indent="0" algn="ctr" rtl="0">
                        <a:lnSpc>
                          <a:spcPct val="100000"/>
                        </a:lnSpc>
                        <a:spcBef>
                          <a:spcPts val="0"/>
                        </a:spcBef>
                        <a:spcAft>
                          <a:spcPts val="0"/>
                        </a:spcAft>
                        <a:buClr>
                          <a:srgbClr val="000000"/>
                        </a:buClr>
                        <a:buSzPts val="1800"/>
                        <a:buFont typeface="Arial"/>
                        <a:buNone/>
                      </a:pPr>
                      <a:r>
                        <a:rPr lang="ja-JP" sz="1200" b="1" u="none" strike="noStrike" cap="none">
                          <a:solidFill>
                            <a:schemeClr val="lt1"/>
                          </a:solidFill>
                        </a:rPr>
                        <a:t>タップ後   </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静止画を表示させる場合</a:t>
                      </a:r>
                      <a:endParaRPr sz="1050" u="none" strike="noStrike" cap="none">
                        <a:latin typeface="Arial"/>
                        <a:ea typeface="Arial"/>
                        <a:cs typeface="Arial"/>
                        <a:sym typeface="Arial"/>
                      </a:endParaRPr>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3840</a:t>
                      </a:r>
                      <a:r>
                        <a:rPr lang="ja-JP" sz="1050" u="none" strike="noStrike" cap="none">
                          <a:latin typeface="Arial"/>
                          <a:ea typeface="Arial"/>
                          <a:cs typeface="Arial"/>
                          <a:sym typeface="Arial"/>
                        </a:rPr>
                        <a:t> ｘ </a:t>
                      </a:r>
                      <a:r>
                        <a:rPr lang="ja-JP" sz="1050" u="none" strike="noStrike" cap="none"/>
                        <a:t>2160</a:t>
                      </a:r>
                      <a:endParaRPr sz="1050" u="none" strike="noStrike" cap="none">
                        <a:latin typeface="Arial"/>
                        <a:ea typeface="Arial"/>
                        <a:cs typeface="Arial"/>
                        <a:sym typeface="Arial"/>
                      </a:endParaRPr>
                    </a:p>
                  </a:txBody>
                  <a:tcPr marL="28575" marR="28575" marT="19050" marB="19050" anchor="ctr"/>
                </a:tc>
                <a:extLst>
                  <a:ext uri="{0D108BD9-81ED-4DB2-BD59-A6C34878D82A}">
                    <a16:rowId xmlns:a16="http://schemas.microsoft.com/office/drawing/2014/main" val="10000"/>
                  </a:ext>
                </a:extLst>
              </a:tr>
              <a:tr h="500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050" u="none" strike="noStrike" cap="none"/>
                        <a:t>動画を表示させる場合</a:t>
                      </a:r>
                      <a:endParaRPr sz="1050" u="none" strike="noStrike" cap="none">
                        <a:latin typeface="Arial"/>
                        <a:ea typeface="Arial"/>
                        <a:cs typeface="Arial"/>
                        <a:sym typeface="Arial"/>
                      </a:endParaRPr>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別途各営業担当より</a:t>
                      </a:r>
                      <a:endParaRPr sz="1000" u="none" strike="noStrike" cap="none" dirty="0"/>
                    </a:p>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「機内掲出素材納品のご案内」を</a:t>
                      </a:r>
                      <a:endParaRPr sz="1000" u="none" strike="noStrike" cap="none" dirty="0"/>
                    </a:p>
                    <a:p>
                      <a:pPr marL="0" marR="0" lvl="0" indent="0" algn="l" rtl="0">
                        <a:lnSpc>
                          <a:spcPct val="100000"/>
                        </a:lnSpc>
                        <a:spcBef>
                          <a:spcPts val="0"/>
                        </a:spcBef>
                        <a:spcAft>
                          <a:spcPts val="0"/>
                        </a:spcAft>
                        <a:buClr>
                          <a:srgbClr val="000000"/>
                        </a:buClr>
                        <a:buSzPts val="1200"/>
                        <a:buFont typeface="Arial"/>
                        <a:buNone/>
                      </a:pPr>
                      <a:r>
                        <a:rPr lang="ja-JP" sz="1000" u="none" strike="noStrike" cap="none" dirty="0"/>
                        <a:t>お渡しいたします。</a:t>
                      </a:r>
                      <a:endParaRPr sz="1050" u="none" strike="noStrike" cap="none" dirty="0"/>
                    </a:p>
                  </a:txBody>
                  <a:tcPr marL="28575" marR="28575" marT="19050" marB="19050" anchor="ctr"/>
                </a:tc>
                <a:extLst>
                  <a:ext uri="{0D108BD9-81ED-4DB2-BD59-A6C34878D82A}">
                    <a16:rowId xmlns:a16="http://schemas.microsoft.com/office/drawing/2014/main" val="10001"/>
                  </a:ext>
                </a:extLst>
              </a:tr>
            </a:tbl>
          </a:graphicData>
        </a:graphic>
      </p:graphicFrame>
      <p:sp>
        <p:nvSpPr>
          <p:cNvPr id="937" name="Google Shape;937;p20"/>
          <p:cNvSpPr txBox="1"/>
          <p:nvPr/>
        </p:nvSpPr>
        <p:spPr>
          <a:xfrm>
            <a:off x="720208" y="3953645"/>
            <a:ext cx="2982858" cy="289438"/>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納品形態</a:t>
            </a:r>
            <a:endParaRPr sz="1000" b="0" i="0" u="none" strike="noStrike" cap="none">
              <a:solidFill>
                <a:schemeClr val="dk1"/>
              </a:solidFill>
              <a:latin typeface="Arial"/>
              <a:ea typeface="Arial"/>
              <a:cs typeface="Arial"/>
              <a:sym typeface="Arial"/>
            </a:endParaRPr>
          </a:p>
        </p:txBody>
      </p:sp>
      <p:sp>
        <p:nvSpPr>
          <p:cNvPr id="938" name="Google Shape;938;p20"/>
          <p:cNvSpPr txBox="1"/>
          <p:nvPr/>
        </p:nvSpPr>
        <p:spPr>
          <a:xfrm>
            <a:off x="684019" y="4221451"/>
            <a:ext cx="4093182" cy="26464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ja-JP" sz="800" b="0" i="0" u="none" strike="noStrike" cap="none">
                <a:solidFill>
                  <a:schemeClr val="dk1"/>
                </a:solidFill>
                <a:latin typeface="Arial"/>
                <a:ea typeface="Arial"/>
                <a:cs typeface="Arial"/>
                <a:sym typeface="Arial"/>
              </a:rPr>
              <a:t>以下のとおり、</a:t>
            </a:r>
            <a:r>
              <a:rPr lang="ja-JP" sz="800" b="0" i="0" u="none" strike="noStrike" cap="none">
                <a:solidFill>
                  <a:srgbClr val="FF0000"/>
                </a:solidFill>
                <a:latin typeface="Arial"/>
                <a:ea typeface="Arial"/>
                <a:cs typeface="Arial"/>
                <a:sym typeface="Arial"/>
              </a:rPr>
              <a:t>タップ前・タップ後、両方の素材</a:t>
            </a:r>
            <a:r>
              <a:rPr lang="ja-JP" sz="800" b="0" i="0" u="none" strike="noStrike" cap="none">
                <a:solidFill>
                  <a:schemeClr val="dk1"/>
                </a:solidFill>
                <a:latin typeface="Arial"/>
                <a:ea typeface="Arial"/>
                <a:cs typeface="Arial"/>
                <a:sym typeface="Arial"/>
              </a:rPr>
              <a:t>をご用意ください。</a:t>
            </a:r>
            <a:endParaRPr sz="800" b="0" i="0" u="none" strike="noStrike" cap="none">
              <a:solidFill>
                <a:srgbClr val="222222"/>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pic>
        <p:nvPicPr>
          <p:cNvPr id="943" name="Google Shape;943;p53"/>
          <p:cNvPicPr preferRelativeResize="0"/>
          <p:nvPr/>
        </p:nvPicPr>
        <p:blipFill rotWithShape="1">
          <a:blip r:embed="rId3">
            <a:alphaModFix/>
          </a:blip>
          <a:srcRect/>
          <a:stretch/>
        </p:blipFill>
        <p:spPr>
          <a:xfrm flipH="1">
            <a:off x="0" y="0"/>
            <a:ext cx="10691343" cy="1815973"/>
          </a:xfrm>
          <a:prstGeom prst="rect">
            <a:avLst/>
          </a:prstGeom>
          <a:noFill/>
          <a:ln>
            <a:noFill/>
          </a:ln>
        </p:spPr>
      </p:pic>
      <p:pic>
        <p:nvPicPr>
          <p:cNvPr id="944" name="Google Shape;944;p53"/>
          <p:cNvPicPr preferRelativeResize="0"/>
          <p:nvPr/>
        </p:nvPicPr>
        <p:blipFill rotWithShape="1">
          <a:blip r:embed="rId4">
            <a:alphaModFix/>
          </a:blip>
          <a:srcRect/>
          <a:stretch/>
        </p:blipFill>
        <p:spPr>
          <a:xfrm rot="10800000" flipH="1">
            <a:off x="-1" y="-1"/>
            <a:ext cx="10691343" cy="7559676"/>
          </a:xfrm>
          <a:prstGeom prst="rect">
            <a:avLst/>
          </a:prstGeom>
          <a:noFill/>
          <a:ln>
            <a:noFill/>
          </a:ln>
        </p:spPr>
      </p:pic>
      <p:sp>
        <p:nvSpPr>
          <p:cNvPr id="945" name="Google Shape;945;p53"/>
          <p:cNvSpPr txBox="1"/>
          <p:nvPr/>
        </p:nvSpPr>
        <p:spPr>
          <a:xfrm>
            <a:off x="2653344" y="3975558"/>
            <a:ext cx="177805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CONTACT</a:t>
            </a:r>
            <a:endParaRPr sz="2400" b="1" i="0" u="none" strike="noStrike" cap="none">
              <a:solidFill>
                <a:schemeClr val="dk1"/>
              </a:solidFill>
              <a:latin typeface="Arial"/>
              <a:ea typeface="Arial"/>
              <a:cs typeface="Arial"/>
              <a:sym typeface="Arial"/>
            </a:endParaRPr>
          </a:p>
        </p:txBody>
      </p:sp>
      <p:sp>
        <p:nvSpPr>
          <p:cNvPr id="946" name="Google Shape;946;p53"/>
          <p:cNvSpPr txBox="1"/>
          <p:nvPr/>
        </p:nvSpPr>
        <p:spPr>
          <a:xfrm>
            <a:off x="4971811" y="3953849"/>
            <a:ext cx="3538556" cy="1036440"/>
          </a:xfrm>
          <a:prstGeom prst="rect">
            <a:avLst/>
          </a:prstGeom>
          <a:noFill/>
          <a:ln>
            <a:noFill/>
          </a:ln>
        </p:spPr>
        <p:txBody>
          <a:bodyPr spcFirstLastPara="1" wrap="square" lIns="89750" tIns="44875" rIns="89750" bIns="44875" anchor="t" anchorCtr="0">
            <a:noAutofit/>
          </a:bodyPr>
          <a:lstStyle/>
          <a:p>
            <a:pPr marL="0" marR="0" lvl="0" indent="0" algn="l" rtl="0">
              <a:lnSpc>
                <a:spcPct val="160000"/>
              </a:lnSpc>
              <a:spcBef>
                <a:spcPts val="0"/>
              </a:spcBef>
              <a:spcAft>
                <a:spcPts val="0"/>
              </a:spcAft>
              <a:buClr>
                <a:srgbClr val="000000"/>
              </a:buClr>
              <a:buSzPts val="1300"/>
              <a:buFont typeface="Arial"/>
              <a:buNone/>
            </a:pPr>
            <a:r>
              <a:rPr lang="ja-JP" sz="1300" b="0" i="0" u="none" strike="noStrike" cap="none">
                <a:solidFill>
                  <a:schemeClr val="dk1"/>
                </a:solidFill>
                <a:latin typeface="Arial"/>
                <a:ea typeface="Arial"/>
                <a:cs typeface="Arial"/>
                <a:sym typeface="Arial"/>
              </a:rPr>
              <a:t>〒140-8637 東京都品川区東品川2-4-11</a:t>
            </a:r>
            <a:endParaRPr sz="1300" b="0" i="0" u="none" strike="noStrike" cap="none">
              <a:solidFill>
                <a:schemeClr val="dk1"/>
              </a:solidFill>
              <a:latin typeface="Arial"/>
              <a:ea typeface="Arial"/>
              <a:cs typeface="Arial"/>
              <a:sym typeface="Arial"/>
            </a:endParaRPr>
          </a:p>
          <a:p>
            <a:pPr marL="0" marR="0" lvl="0" indent="0" algn="l" rtl="0">
              <a:lnSpc>
                <a:spcPct val="160000"/>
              </a:lnSpc>
              <a:spcBef>
                <a:spcPts val="0"/>
              </a:spcBef>
              <a:spcAft>
                <a:spcPts val="0"/>
              </a:spcAft>
              <a:buClr>
                <a:srgbClr val="000000"/>
              </a:buClr>
              <a:buSzPts val="1300"/>
              <a:buFont typeface="Arial"/>
              <a:buNone/>
            </a:pPr>
            <a:r>
              <a:rPr lang="ja-JP" sz="1300" b="0" i="0" u="none" strike="noStrike" cap="none">
                <a:solidFill>
                  <a:schemeClr val="dk1"/>
                </a:solidFill>
                <a:latin typeface="Arial"/>
                <a:ea typeface="Arial"/>
                <a:cs typeface="Arial"/>
                <a:sym typeface="Arial"/>
              </a:rPr>
              <a:t>                          野村不動産天王洲ビル</a:t>
            </a:r>
            <a:endParaRPr sz="1300" b="0" i="0" u="none" strike="noStrike" cap="none">
              <a:solidFill>
                <a:schemeClr val="dk1"/>
              </a:solidFill>
              <a:latin typeface="Arial"/>
              <a:ea typeface="Arial"/>
              <a:cs typeface="Arial"/>
              <a:sym typeface="Arial"/>
            </a:endParaRPr>
          </a:p>
          <a:p>
            <a:pPr marL="0" marR="0" lvl="0" indent="0" algn="l" rtl="0">
              <a:lnSpc>
                <a:spcPct val="160000"/>
              </a:lnSpc>
              <a:spcBef>
                <a:spcPts val="0"/>
              </a:spcBef>
              <a:spcAft>
                <a:spcPts val="0"/>
              </a:spcAft>
              <a:buClr>
                <a:srgbClr val="000000"/>
              </a:buClr>
              <a:buSzPts val="1300"/>
              <a:buFont typeface="Arial"/>
              <a:buNone/>
            </a:pPr>
            <a:r>
              <a:rPr lang="ja-JP" sz="1300" b="0" i="0" u="none" strike="noStrike" cap="none">
                <a:solidFill>
                  <a:schemeClr val="dk1"/>
                </a:solidFill>
                <a:latin typeface="Arial"/>
                <a:ea typeface="Arial"/>
                <a:cs typeface="Arial"/>
                <a:sym typeface="Arial"/>
              </a:rPr>
              <a:t>Email：jbc_ad@jal.com</a:t>
            </a:r>
            <a:endParaRPr sz="1300" b="0" i="0" u="none" strike="noStrike" cap="none">
              <a:solidFill>
                <a:schemeClr val="dk1"/>
              </a:solidFill>
              <a:latin typeface="Arial"/>
              <a:ea typeface="Arial"/>
              <a:cs typeface="Arial"/>
              <a:sym typeface="Arial"/>
            </a:endParaRPr>
          </a:p>
        </p:txBody>
      </p:sp>
      <p:sp>
        <p:nvSpPr>
          <p:cNvPr id="947" name="Google Shape;947;p53"/>
          <p:cNvSpPr txBox="1"/>
          <p:nvPr/>
        </p:nvSpPr>
        <p:spPr>
          <a:xfrm>
            <a:off x="4971811" y="3594047"/>
            <a:ext cx="3538557" cy="336717"/>
          </a:xfrm>
          <a:prstGeom prst="rect">
            <a:avLst/>
          </a:prstGeom>
          <a:noFill/>
          <a:ln>
            <a:noFill/>
          </a:ln>
        </p:spPr>
        <p:txBody>
          <a:bodyPr spcFirstLastPara="1" wrap="square" lIns="89750" tIns="44875" rIns="89750" bIns="448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株式会社JALブランドコミュニケーション</a:t>
            </a:r>
            <a:endParaRPr sz="1400" b="0" i="0" u="none" strike="noStrike" cap="none">
              <a:solidFill>
                <a:srgbClr val="000000"/>
              </a:solidFill>
              <a:latin typeface="Arial"/>
              <a:ea typeface="Arial"/>
              <a:cs typeface="Arial"/>
              <a:sym typeface="Arial"/>
            </a:endParaRPr>
          </a:p>
        </p:txBody>
      </p:sp>
      <p:pic>
        <p:nvPicPr>
          <p:cNvPr id="948" name="Google Shape;948;p53"/>
          <p:cNvPicPr preferRelativeResize="0"/>
          <p:nvPr/>
        </p:nvPicPr>
        <p:blipFill rotWithShape="1">
          <a:blip r:embed="rId5">
            <a:alphaModFix/>
          </a:blip>
          <a:srcRect/>
          <a:stretch/>
        </p:blipFill>
        <p:spPr>
          <a:xfrm>
            <a:off x="8061306" y="7018680"/>
            <a:ext cx="2335297" cy="2971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aphicFrame>
        <p:nvGraphicFramePr>
          <p:cNvPr id="91" name="Google Shape;91;p17"/>
          <p:cNvGraphicFramePr/>
          <p:nvPr/>
        </p:nvGraphicFramePr>
        <p:xfrm>
          <a:off x="5172075" y="1272987"/>
          <a:ext cx="3000000" cy="3000000"/>
        </p:xfrm>
        <a:graphic>
          <a:graphicData uri="http://schemas.openxmlformats.org/drawingml/2006/table">
            <a:tbl>
              <a:tblPr firstCol="1" bandRow="1">
                <a:noFill/>
                <a:tableStyleId>{F831CE32-CC2C-42E0-AB3D-7EEEFE07A6D1}</a:tableStyleId>
              </a:tblPr>
              <a:tblGrid>
                <a:gridCol w="1157650">
                  <a:extLst>
                    <a:ext uri="{9D8B030D-6E8A-4147-A177-3AD203B41FA5}">
                      <a16:colId xmlns:a16="http://schemas.microsoft.com/office/drawing/2014/main" val="20000"/>
                    </a:ext>
                  </a:extLst>
                </a:gridCol>
                <a:gridCol w="4250125">
                  <a:extLst>
                    <a:ext uri="{9D8B030D-6E8A-4147-A177-3AD203B41FA5}">
                      <a16:colId xmlns:a16="http://schemas.microsoft.com/office/drawing/2014/main" val="20001"/>
                    </a:ext>
                  </a:extLst>
                </a:gridCol>
              </a:tblGrid>
              <a:tr h="71350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上映メディア</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国内線前方スクリーン </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solidFill>
                            <a:srgbClr val="FF0000"/>
                          </a:solidFill>
                          <a:latin typeface="Arial"/>
                          <a:ea typeface="Arial"/>
                          <a:cs typeface="Arial"/>
                          <a:sym typeface="Arial"/>
                        </a:rPr>
                        <a:t>※機内でのイヤホン配布はございません。</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ja-JP" sz="800" u="none" strike="noStrike" cap="none">
                          <a:solidFill>
                            <a:srgbClr val="FF0000"/>
                          </a:solidFill>
                          <a:latin typeface="Arial"/>
                          <a:ea typeface="Arial"/>
                          <a:cs typeface="Arial"/>
                          <a:sym typeface="Arial"/>
                        </a:rPr>
                        <a:t>※上映設備の無い機材（Airbus A350-900・Boeing 787-8等）では上映されません。</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55915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上映期間 </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※機材繰りなどの諸事情により上映開始日および終了日が前後する場合があります。</a:t>
                      </a:r>
                      <a:endParaRPr sz="800" u="none" strike="noStrike" cap="none"/>
                    </a:p>
                  </a:txBody>
                  <a:tcPr marL="180000" marR="180000" marT="108000" marB="108000" anchor="ctr"/>
                </a:tc>
                <a:extLst>
                  <a:ext uri="{0D108BD9-81ED-4DB2-BD59-A6C34878D82A}">
                    <a16:rowId xmlns:a16="http://schemas.microsoft.com/office/drawing/2014/main" val="10001"/>
                  </a:ext>
                </a:extLst>
              </a:tr>
              <a:tr h="55912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上映秒数</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15秒/30秒/60秒/90秒　</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※上映順はお任せいただきます。 </a:t>
                      </a:r>
                      <a:r>
                        <a:rPr lang="ja-JP" sz="800" u="none" strike="noStrike" cap="none">
                          <a:solidFill>
                            <a:schemeClr val="dk1"/>
                          </a:solidFill>
                          <a:latin typeface="Arial"/>
                          <a:ea typeface="Arial"/>
                          <a:cs typeface="Arial"/>
                          <a:sym typeface="Arial"/>
                        </a:rPr>
                        <a:t>1社最大135秒分まで要相談にて購入できます。 </a:t>
                      </a:r>
                      <a:endParaRPr sz="80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2"/>
                  </a:ext>
                </a:extLst>
              </a:tr>
              <a:tr h="54695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上映便数</a:t>
                      </a:r>
                      <a:endParaRPr sz="1000" b="1" u="none" strike="noStrike" cap="none"/>
                    </a:p>
                  </a:txBody>
                  <a:tcPr marL="88250" marR="88250" marT="44125" marB="44125" anchor="ctr">
                    <a:solidFill>
                      <a:srgbClr val="CB0003"/>
                    </a:solidFill>
                  </a:tcPr>
                </a:tc>
                <a:tc>
                  <a:txBody>
                    <a:bodyPr/>
                    <a:lstStyle/>
                    <a:p>
                      <a:pPr marL="0" marR="0" lvl="0" indent="0" algn="l" rtl="0">
                        <a:lnSpc>
                          <a:spcPct val="125000"/>
                        </a:lnSpc>
                        <a:spcBef>
                          <a:spcPts val="0"/>
                        </a:spcBef>
                        <a:spcAft>
                          <a:spcPts val="0"/>
                        </a:spcAft>
                        <a:buClr>
                          <a:schemeClr val="dk1"/>
                        </a:buClr>
                        <a:buSzPts val="1200"/>
                        <a:buFont typeface="Arial"/>
                        <a:buNone/>
                      </a:pPr>
                      <a:r>
                        <a:rPr lang="ja-JP" sz="1000" u="none" strike="noStrike" cap="none">
                          <a:latin typeface="Arial"/>
                          <a:ea typeface="Arial"/>
                          <a:cs typeface="Arial"/>
                          <a:sym typeface="Arial"/>
                        </a:rPr>
                        <a:t>約</a:t>
                      </a:r>
                      <a:r>
                        <a:rPr lang="ja-JP" sz="1000" u="none" strike="noStrike" cap="none">
                          <a:solidFill>
                            <a:schemeClr val="dk1"/>
                          </a:solidFill>
                          <a:latin typeface="Arial"/>
                          <a:ea typeface="Arial"/>
                          <a:cs typeface="Arial"/>
                          <a:sym typeface="Arial"/>
                        </a:rPr>
                        <a:t>8,300便/月</a:t>
                      </a:r>
                      <a:r>
                        <a:rPr lang="ja-JP" sz="1000" u="none" strike="noStrike" cap="none">
                          <a:solidFill>
                            <a:srgbClr val="FF0000"/>
                          </a:solidFill>
                          <a:latin typeface="Arial"/>
                          <a:ea typeface="Arial"/>
                          <a:cs typeface="Arial"/>
                          <a:sym typeface="Arial"/>
                        </a:rPr>
                        <a:t> </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25000"/>
                        </a:lnSpc>
                        <a:spcBef>
                          <a:spcPts val="0"/>
                        </a:spcBef>
                        <a:spcAft>
                          <a:spcPts val="0"/>
                        </a:spcAft>
                        <a:buClr>
                          <a:schemeClr val="dk1"/>
                        </a:buClr>
                        <a:buSzPts val="1200"/>
                        <a:buFont typeface="Arial"/>
                        <a:buNone/>
                      </a:pPr>
                      <a:r>
                        <a:rPr lang="ja-JP" sz="800" u="none" strike="noStrike" cap="none">
                          <a:latin typeface="Arial"/>
                          <a:ea typeface="Arial"/>
                          <a:cs typeface="Arial"/>
                          <a:sym typeface="Arial"/>
                        </a:rPr>
                        <a:t>※別途、チャーターを含む臨時便でも上映される場合があります。</a:t>
                      </a:r>
                      <a:endParaRPr sz="1400" u="none" strike="noStrike" cap="none"/>
                    </a:p>
                  </a:txBody>
                  <a:tcPr marL="180000" marR="180000" marT="108000" marB="108000" anchor="ctr"/>
                </a:tc>
                <a:extLst>
                  <a:ext uri="{0D108BD9-81ED-4DB2-BD59-A6C34878D82A}">
                    <a16:rowId xmlns:a16="http://schemas.microsoft.com/office/drawing/2014/main" val="10003"/>
                  </a:ext>
                </a:extLst>
              </a:tr>
              <a:tr h="45647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上映路線</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国内線</a:t>
                      </a:r>
                      <a:r>
                        <a:rPr lang="ja-JP" sz="1000" b="0" u="none" strike="noStrike" cap="none">
                          <a:latin typeface="Arial"/>
                          <a:ea typeface="Arial"/>
                          <a:cs typeface="Arial"/>
                          <a:sym typeface="Arial"/>
                        </a:rPr>
                        <a:t>JAL運航</a:t>
                      </a:r>
                      <a:r>
                        <a:rPr lang="ja-JP" sz="1000" u="none" strike="noStrike" cap="none">
                          <a:latin typeface="Arial"/>
                          <a:ea typeface="Arial"/>
                          <a:cs typeface="Arial"/>
                          <a:sym typeface="Arial"/>
                        </a:rPr>
                        <a:t>路線 </a:t>
                      </a:r>
                      <a:r>
                        <a:rPr lang="ja-JP" sz="1000" u="none" strike="noStrike" cap="none" baseline="30000">
                          <a:latin typeface="Arial"/>
                          <a:ea typeface="Arial"/>
                          <a:cs typeface="Arial"/>
                          <a:sym typeface="Arial"/>
                        </a:rPr>
                        <a:t>※2</a:t>
                      </a:r>
                      <a:endParaRPr sz="1000" u="none" strike="noStrike" cap="none" baseline="3000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55915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納品日</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dirty="0">
                          <a:solidFill>
                            <a:srgbClr val="000000"/>
                          </a:solidFill>
                          <a:latin typeface="Arial"/>
                          <a:ea typeface="Arial"/>
                          <a:cs typeface="Arial"/>
                          <a:sym typeface="Arial"/>
                        </a:rPr>
                        <a:t>上映開始の前月5日頃</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dirty="0">
                          <a:solidFill>
                            <a:srgbClr val="000000"/>
                          </a:solidFill>
                          <a:latin typeface="Arial"/>
                          <a:ea typeface="Arial"/>
                          <a:cs typeface="Arial"/>
                          <a:sym typeface="Arial"/>
                        </a:rPr>
                        <a:t>※具体的な日付はお問い合わせください。</a:t>
                      </a:r>
                      <a:endParaRPr sz="1400" u="none" strike="noStrike" cap="none" dirty="0"/>
                    </a:p>
                  </a:txBody>
                  <a:tcPr marL="180000" marR="180000" marT="108000" marB="108000" anchor="ctr"/>
                </a:tc>
                <a:extLst>
                  <a:ext uri="{0D108BD9-81ED-4DB2-BD59-A6C34878D82A}">
                    <a16:rowId xmlns:a16="http://schemas.microsoft.com/office/drawing/2014/main" val="10005"/>
                  </a:ext>
                </a:extLst>
              </a:tr>
            </a:tbl>
          </a:graphicData>
        </a:graphic>
      </p:graphicFrame>
      <p:graphicFrame>
        <p:nvGraphicFramePr>
          <p:cNvPr id="92" name="Google Shape;92;p17"/>
          <p:cNvGraphicFramePr/>
          <p:nvPr/>
        </p:nvGraphicFramePr>
        <p:xfrm>
          <a:off x="5172100" y="4671568"/>
          <a:ext cx="3000000" cy="3000000"/>
        </p:xfrm>
        <a:graphic>
          <a:graphicData uri="http://schemas.openxmlformats.org/drawingml/2006/table">
            <a:tbl>
              <a:tblPr firstCol="1" bandRow="1">
                <a:noFill/>
                <a:tableStyleId>{F831CE32-CC2C-42E0-AB3D-7EEEFE07A6D1}</a:tableStyleId>
              </a:tblPr>
              <a:tblGrid>
                <a:gridCol w="1157575">
                  <a:extLst>
                    <a:ext uri="{9D8B030D-6E8A-4147-A177-3AD203B41FA5}">
                      <a16:colId xmlns:a16="http://schemas.microsoft.com/office/drawing/2014/main" val="20000"/>
                    </a:ext>
                  </a:extLst>
                </a:gridCol>
                <a:gridCol w="997925">
                  <a:extLst>
                    <a:ext uri="{9D8B030D-6E8A-4147-A177-3AD203B41FA5}">
                      <a16:colId xmlns:a16="http://schemas.microsoft.com/office/drawing/2014/main" val="20001"/>
                    </a:ext>
                  </a:extLst>
                </a:gridCol>
                <a:gridCol w="1077750">
                  <a:extLst>
                    <a:ext uri="{9D8B030D-6E8A-4147-A177-3AD203B41FA5}">
                      <a16:colId xmlns:a16="http://schemas.microsoft.com/office/drawing/2014/main" val="20002"/>
                    </a:ext>
                  </a:extLst>
                </a:gridCol>
                <a:gridCol w="1077750">
                  <a:extLst>
                    <a:ext uri="{9D8B030D-6E8A-4147-A177-3AD203B41FA5}">
                      <a16:colId xmlns:a16="http://schemas.microsoft.com/office/drawing/2014/main" val="20003"/>
                    </a:ext>
                  </a:extLst>
                </a:gridCol>
                <a:gridCol w="1077750">
                  <a:extLst>
                    <a:ext uri="{9D8B030D-6E8A-4147-A177-3AD203B41FA5}">
                      <a16:colId xmlns:a16="http://schemas.microsoft.com/office/drawing/2014/main" val="20004"/>
                    </a:ext>
                  </a:extLst>
                </a:gridCol>
              </a:tblGrid>
              <a:tr h="283250">
                <a:tc>
                  <a:txBody>
                    <a:bodyPr/>
                    <a:lstStyle/>
                    <a:p>
                      <a:pPr marL="0" marR="0" lvl="0" indent="0" algn="ctr" rtl="0">
                        <a:lnSpc>
                          <a:spcPct val="10000"/>
                        </a:lnSpc>
                        <a:spcBef>
                          <a:spcPts val="0"/>
                        </a:spcBef>
                        <a:spcAft>
                          <a:spcPts val="0"/>
                        </a:spcAft>
                        <a:buClr>
                          <a:schemeClr val="lt1"/>
                        </a:buClr>
                        <a:buSzPts val="1050"/>
                        <a:buFont typeface="Arial"/>
                        <a:buNone/>
                      </a:pPr>
                      <a:r>
                        <a:rPr lang="ja-JP" sz="900" b="1" i="0" u="none" strike="noStrike" cap="none">
                          <a:solidFill>
                            <a:schemeClr val="lt1"/>
                          </a:solidFill>
                          <a:latin typeface="Arial"/>
                          <a:ea typeface="Arial"/>
                          <a:cs typeface="Arial"/>
                          <a:sym typeface="Arial"/>
                        </a:rPr>
                        <a:t>料金表</a:t>
                      </a:r>
                      <a:endParaRPr sz="9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1050"/>
                        <a:buFont typeface="Arial"/>
                        <a:buNone/>
                      </a:pPr>
                      <a:r>
                        <a:rPr lang="ja-JP" sz="900" b="1" i="0" u="none" strike="noStrike" cap="none">
                          <a:solidFill>
                            <a:schemeClr val="lt1"/>
                          </a:solidFill>
                          <a:latin typeface="Arial"/>
                          <a:ea typeface="Arial"/>
                          <a:cs typeface="Arial"/>
                          <a:sym typeface="Arial"/>
                        </a:rPr>
                        <a:t>15秒</a:t>
                      </a:r>
                      <a:endParaRPr sz="9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1050"/>
                        <a:buFont typeface="Arial"/>
                        <a:buNone/>
                      </a:pPr>
                      <a:r>
                        <a:rPr lang="ja-JP" sz="900" b="1" i="0" u="none" strike="noStrike" cap="none">
                          <a:solidFill>
                            <a:schemeClr val="lt1"/>
                          </a:solidFill>
                          <a:latin typeface="Arial"/>
                          <a:ea typeface="Arial"/>
                          <a:cs typeface="Arial"/>
                          <a:sym typeface="Arial"/>
                        </a:rPr>
                        <a:t>30秒</a:t>
                      </a:r>
                      <a:endParaRPr sz="9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1050"/>
                        <a:buFont typeface="Arial"/>
                        <a:buNone/>
                      </a:pPr>
                      <a:r>
                        <a:rPr lang="ja-JP" sz="900" b="1" i="0" u="none" strike="noStrike" cap="none">
                          <a:solidFill>
                            <a:schemeClr val="lt1"/>
                          </a:solidFill>
                          <a:latin typeface="Arial"/>
                          <a:ea typeface="Arial"/>
                          <a:cs typeface="Arial"/>
                          <a:sym typeface="Arial"/>
                        </a:rPr>
                        <a:t>60秒</a:t>
                      </a:r>
                      <a:endParaRPr sz="9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tc>
                  <a:txBody>
                    <a:bodyPr/>
                    <a:lstStyle/>
                    <a:p>
                      <a:pPr marL="0" marR="0" lvl="0" indent="0" algn="ctr" rtl="0">
                        <a:lnSpc>
                          <a:spcPct val="10000"/>
                        </a:lnSpc>
                        <a:spcBef>
                          <a:spcPts val="0"/>
                        </a:spcBef>
                        <a:spcAft>
                          <a:spcPts val="0"/>
                        </a:spcAft>
                        <a:buClr>
                          <a:schemeClr val="lt1"/>
                        </a:buClr>
                        <a:buSzPts val="1000"/>
                        <a:buFont typeface="Arial"/>
                        <a:buNone/>
                      </a:pPr>
                      <a:r>
                        <a:rPr lang="ja-JP" sz="800" b="1" i="0" u="none" strike="noStrike" cap="none">
                          <a:solidFill>
                            <a:schemeClr val="lt1"/>
                          </a:solidFill>
                          <a:latin typeface="Arial"/>
                          <a:ea typeface="Arial"/>
                          <a:cs typeface="Arial"/>
                          <a:sym typeface="Arial"/>
                        </a:rPr>
                        <a:t>90秒</a:t>
                      </a:r>
                      <a:endParaRPr sz="800" b="1" i="0" u="none" strike="noStrike" cap="none">
                        <a:solidFill>
                          <a:schemeClr val="lt1"/>
                        </a:solidFill>
                        <a:latin typeface="Arial"/>
                        <a:ea typeface="Arial"/>
                        <a:cs typeface="Arial"/>
                        <a:sym typeface="Arial"/>
                      </a:endParaRPr>
                    </a:p>
                  </a:txBody>
                  <a:tcPr marL="216000" marR="216000" marT="108000" marB="0" anchor="ctr">
                    <a:solidFill>
                      <a:srgbClr val="CB0003"/>
                    </a:solidFill>
                  </a:tcPr>
                </a:tc>
                <a:extLst>
                  <a:ext uri="{0D108BD9-81ED-4DB2-BD59-A6C34878D82A}">
                    <a16:rowId xmlns:a16="http://schemas.microsoft.com/office/drawing/2014/main" val="10000"/>
                  </a:ext>
                </a:extLst>
              </a:tr>
              <a:tr h="578775">
                <a:tc>
                  <a:txBody>
                    <a:bodyPr/>
                    <a:lstStyle/>
                    <a:p>
                      <a:pPr marL="0" marR="0" lvl="0" indent="0" algn="ctr" rtl="0">
                        <a:lnSpc>
                          <a:spcPct val="10000"/>
                        </a:lnSpc>
                        <a:spcBef>
                          <a:spcPts val="0"/>
                        </a:spcBef>
                        <a:spcAft>
                          <a:spcPts val="0"/>
                        </a:spcAft>
                        <a:buClr>
                          <a:schemeClr val="dk1"/>
                        </a:buClr>
                        <a:buSzPts val="1000"/>
                        <a:buFont typeface="Arial"/>
                        <a:buNone/>
                      </a:pPr>
                      <a:r>
                        <a:rPr lang="ja-JP" sz="800" b="0" i="0" u="none" strike="noStrike" cap="none">
                          <a:solidFill>
                            <a:schemeClr val="dk1"/>
                          </a:solidFill>
                          <a:latin typeface="Arial"/>
                          <a:ea typeface="Arial"/>
                          <a:cs typeface="Arial"/>
                          <a:sym typeface="Arial"/>
                        </a:rPr>
                        <a:t>税抜</a:t>
                      </a: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br>
                        <a:rPr lang="ja-JP" sz="8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（枠/月）</a:t>
                      </a:r>
                      <a:endParaRPr sz="800" b="0" i="0" u="none" strike="noStrike" cap="none">
                        <a:solidFill>
                          <a:schemeClr val="dk1"/>
                        </a:solidFill>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10000"/>
                        </a:lnSpc>
                        <a:spcBef>
                          <a:spcPts val="0"/>
                        </a:spcBef>
                        <a:spcAft>
                          <a:spcPts val="0"/>
                        </a:spcAft>
                        <a:buClr>
                          <a:schemeClr val="dk1"/>
                        </a:buClr>
                        <a:buSzPts val="1000"/>
                        <a:buFont typeface="Arial"/>
                        <a:buNone/>
                      </a:pPr>
                      <a:r>
                        <a:rPr lang="ja-JP" sz="800" u="none" strike="noStrike" cap="none">
                          <a:latin typeface="Arial"/>
                          <a:ea typeface="Arial"/>
                          <a:cs typeface="Arial"/>
                          <a:sym typeface="Arial"/>
                        </a:rPr>
                        <a:t>1,200,000円</a:t>
                      </a:r>
                      <a:endParaRPr sz="800" u="none" strike="noStrike" cap="none">
                        <a:latin typeface="Arial"/>
                        <a:ea typeface="Arial"/>
                        <a:cs typeface="Arial"/>
                        <a:sym typeface="Arial"/>
                      </a:endParaRPr>
                    </a:p>
                    <a:p>
                      <a:pPr marL="0" marR="0" lvl="0" indent="0" algn="ctr" rtl="0">
                        <a:lnSpc>
                          <a:spcPct val="10000"/>
                        </a:lnSpc>
                        <a:spcBef>
                          <a:spcPts val="0"/>
                        </a:spcBef>
                        <a:spcAft>
                          <a:spcPts val="0"/>
                        </a:spcAft>
                        <a:buClr>
                          <a:schemeClr val="dk1"/>
                        </a:buClr>
                        <a:buSzPts val="1000"/>
                        <a:buFont typeface="Arial"/>
                        <a:buNone/>
                      </a:pPr>
                      <a:endParaRPr sz="800" u="none" strike="noStrike" cap="none">
                        <a:latin typeface="Arial"/>
                        <a:ea typeface="Arial"/>
                        <a:cs typeface="Arial"/>
                        <a:sym typeface="Arial"/>
                      </a:endParaRPr>
                    </a:p>
                    <a:p>
                      <a:pPr marL="0" marR="0" lvl="0" indent="0" algn="ctr" rtl="0">
                        <a:lnSpc>
                          <a:spcPct val="10000"/>
                        </a:lnSpc>
                        <a:spcBef>
                          <a:spcPts val="0"/>
                        </a:spcBef>
                        <a:spcAft>
                          <a:spcPts val="0"/>
                        </a:spcAft>
                        <a:buClr>
                          <a:schemeClr val="dk1"/>
                        </a:buClr>
                        <a:buSzPts val="10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ja-JP" sz="800" u="none" strike="noStrike" cap="none">
                          <a:latin typeface="Arial"/>
                          <a:ea typeface="Arial"/>
                          <a:cs typeface="Arial"/>
                          <a:sym typeface="Arial"/>
                        </a:rPr>
                        <a:t>1,800,000円</a:t>
                      </a:r>
                      <a:endParaRPr sz="800" u="none" strike="noStrike" cap="none">
                        <a:latin typeface="Arial"/>
                        <a:ea typeface="Arial"/>
                        <a:cs typeface="Arial"/>
                        <a:sym typeface="Arial"/>
                      </a:endParaRPr>
                    </a:p>
                    <a:p>
                      <a:pPr marL="0" marR="0" lvl="0" indent="0" algn="ctr" rtl="0">
                        <a:lnSpc>
                          <a:spcPct val="10000"/>
                        </a:lnSpc>
                        <a:spcBef>
                          <a:spcPts val="0"/>
                        </a:spcBef>
                        <a:spcAft>
                          <a:spcPts val="0"/>
                        </a:spcAft>
                        <a:buClr>
                          <a:schemeClr val="dk1"/>
                        </a:buClr>
                        <a:buSzPts val="10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ja-JP" sz="800" u="none" strike="noStrike" cap="none">
                          <a:latin typeface="Arial"/>
                          <a:ea typeface="Arial"/>
                          <a:cs typeface="Arial"/>
                          <a:sym typeface="Arial"/>
                        </a:rPr>
                        <a:t>2,640,000円</a:t>
                      </a:r>
                      <a:endParaRPr sz="800" u="none" strike="noStrike" cap="none">
                        <a:latin typeface="Arial"/>
                        <a:ea typeface="Arial"/>
                        <a:cs typeface="Arial"/>
                        <a:sym typeface="Arial"/>
                      </a:endParaRPr>
                    </a:p>
                    <a:p>
                      <a:pPr marL="0" marR="0" lvl="0" indent="0" algn="ctr" rtl="0">
                        <a:lnSpc>
                          <a:spcPct val="10000"/>
                        </a:lnSpc>
                        <a:spcBef>
                          <a:spcPts val="0"/>
                        </a:spcBef>
                        <a:spcAft>
                          <a:spcPts val="0"/>
                        </a:spcAft>
                        <a:buClr>
                          <a:schemeClr val="dk1"/>
                        </a:buClr>
                        <a:buSzPts val="10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ja-JP" sz="800" u="none" strike="noStrike" cap="none" dirty="0">
                          <a:latin typeface="Arial"/>
                          <a:ea typeface="Arial"/>
                          <a:cs typeface="Arial"/>
                          <a:sym typeface="Arial"/>
                        </a:rPr>
                        <a:t>3,240,000円</a:t>
                      </a:r>
                      <a:endParaRPr sz="800" u="none" strike="noStrike" cap="none" dirty="0">
                        <a:latin typeface="Arial"/>
                        <a:ea typeface="Arial"/>
                        <a:cs typeface="Arial"/>
                        <a:sym typeface="Arial"/>
                      </a:endParaRPr>
                    </a:p>
                    <a:p>
                      <a:pPr marL="0" marR="0" lvl="0" indent="0" algn="ctr" rtl="0">
                        <a:lnSpc>
                          <a:spcPct val="10000"/>
                        </a:lnSpc>
                        <a:spcBef>
                          <a:spcPts val="0"/>
                        </a:spcBef>
                        <a:spcAft>
                          <a:spcPts val="0"/>
                        </a:spcAft>
                        <a:buClr>
                          <a:schemeClr val="dk1"/>
                        </a:buClr>
                        <a:buSzPts val="1000"/>
                        <a:buFont typeface="Arial"/>
                        <a:buNone/>
                      </a:pPr>
                      <a:endParaRPr sz="800" u="none" strike="noStrike" cap="none" dirty="0">
                        <a:latin typeface="Arial"/>
                        <a:ea typeface="Arial"/>
                        <a:cs typeface="Arial"/>
                        <a:sym typeface="Arial"/>
                      </a:endParaRPr>
                    </a:p>
                  </a:txBody>
                  <a:tcPr marL="216000" marR="216000" marT="108000" marB="0" anchor="ctr"/>
                </a:tc>
                <a:extLst>
                  <a:ext uri="{0D108BD9-81ED-4DB2-BD59-A6C34878D82A}">
                    <a16:rowId xmlns:a16="http://schemas.microsoft.com/office/drawing/2014/main" val="10001"/>
                  </a:ext>
                </a:extLst>
              </a:tr>
            </a:tbl>
          </a:graphicData>
        </a:graphic>
      </p:graphicFrame>
      <p:sp>
        <p:nvSpPr>
          <p:cNvPr id="93" name="Google Shape;93;p17"/>
          <p:cNvSpPr txBox="1"/>
          <p:nvPr/>
        </p:nvSpPr>
        <p:spPr>
          <a:xfrm>
            <a:off x="5191100" y="6120261"/>
            <a:ext cx="5369750" cy="1255688"/>
          </a:xfrm>
          <a:prstGeom prst="rect">
            <a:avLst/>
          </a:prstGeom>
          <a:noFill/>
          <a:ln>
            <a:noFill/>
          </a:ln>
        </p:spPr>
        <p:txBody>
          <a:bodyPr spcFirstLastPara="1" wrap="square" lIns="91425" tIns="45700" rIns="91425" bIns="45700" anchor="t" anchorCtr="0">
            <a:spAutoFit/>
          </a:bodyPr>
          <a:lstStyle/>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※1</a:t>
            </a:r>
            <a:r>
              <a:rPr lang="ja-JP" sz="800" b="0" i="0" u="none" strike="noStrike" cap="none">
                <a:solidFill>
                  <a:srgbClr val="000000"/>
                </a:solidFill>
                <a:latin typeface="Arial"/>
                <a:ea typeface="Arial"/>
                <a:cs typeface="Arial"/>
                <a:sym typeface="Arial"/>
              </a:rPr>
              <a:t>: 25年4月～26年3月平均（JAL保有データ）</a:t>
            </a:r>
            <a:endParaRPr sz="800" b="0" i="0" u="none" strike="noStrike" cap="none">
              <a:solidFill>
                <a:srgbClr val="000000"/>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 ①飛行時間70分以下の路線（羽田＝伊丹・関西・秋田・小松・岡山・徳島・高松 合計約1,390便/月）では</a:t>
            </a:r>
            <a:endParaRPr sz="800" b="0" i="0" u="none" strike="noStrike" cap="none">
              <a:solidFill>
                <a:schemeClr val="dk1"/>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　　サービス時間の関係上、上映されない場合もあります。</a:t>
            </a:r>
            <a:endParaRPr sz="800" b="0" i="0" u="none" strike="noStrike" cap="none">
              <a:solidFill>
                <a:srgbClr val="000000"/>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　    ②Airbus A350-900・Boeing787-8運航路線（羽田＝伊丹・新千歳・福岡・那覇、伊丹＝那覇 線など）では</a:t>
            </a:r>
            <a:endParaRPr sz="800" b="0" i="0" u="none" strike="noStrike" cap="none">
              <a:solidFill>
                <a:srgbClr val="000000"/>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　　上映されません（一部で上映される場合があります）。</a:t>
            </a:r>
            <a:endParaRPr sz="800" b="0" i="0" u="none" strike="noStrike" cap="none">
              <a:solidFill>
                <a:srgbClr val="000000"/>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　　③JAL便名であっても、運航がグループ航空会社による場合は上映されません。</a:t>
            </a:r>
            <a:endParaRPr sz="800" b="0" i="0" u="none" strike="noStrike" cap="none">
              <a:solidFill>
                <a:srgbClr val="000000"/>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※3</a:t>
            </a:r>
            <a:r>
              <a:rPr lang="ja-JP" sz="800" b="0" i="0" u="none" strike="noStrike" cap="none">
                <a:solidFill>
                  <a:srgbClr val="000000"/>
                </a:solidFill>
                <a:latin typeface="Arial"/>
                <a:ea typeface="Arial"/>
                <a:cs typeface="Arial"/>
                <a:sym typeface="Arial"/>
              </a:rPr>
              <a:t>: 2026年11月 日本航空独自調査（JMB会員対象）</a:t>
            </a:r>
            <a:endParaRPr sz="800" b="0" i="0" u="none" strike="noStrike" cap="none">
              <a:solidFill>
                <a:srgbClr val="000000"/>
              </a:solidFill>
              <a:latin typeface="Arial"/>
              <a:ea typeface="Arial"/>
              <a:cs typeface="Arial"/>
              <a:sym typeface="Arial"/>
            </a:endParaRPr>
          </a:p>
        </p:txBody>
      </p:sp>
      <p:sp>
        <p:nvSpPr>
          <p:cNvPr id="94" name="Google Shape;94;p17"/>
          <p:cNvSpPr txBox="1"/>
          <p:nvPr/>
        </p:nvSpPr>
        <p:spPr>
          <a:xfrm>
            <a:off x="494914" y="4982347"/>
            <a:ext cx="4869849" cy="544724"/>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国内線CMの上映までの流れ</a:t>
            </a:r>
            <a:r>
              <a:rPr lang="ja-JP" sz="1000" b="0" i="0" u="none" strike="noStrike" cap="none">
                <a:solidFill>
                  <a:schemeClr val="dk1"/>
                </a:solidFill>
                <a:latin typeface="Arial"/>
                <a:ea typeface="Arial"/>
                <a:cs typeface="Arial"/>
                <a:sym typeface="Arial"/>
              </a:rPr>
              <a:t>（離陸後</a:t>
            </a:r>
            <a:r>
              <a:rPr lang="ja-JP" sz="1000" b="1" i="0" u="none" strike="noStrike" cap="none">
                <a:solidFill>
                  <a:srgbClr val="FF0000"/>
                </a:solidFill>
                <a:latin typeface="Arial"/>
                <a:ea typeface="Arial"/>
                <a:cs typeface="Arial"/>
                <a:sym typeface="Arial"/>
              </a:rPr>
              <a:t>2回</a:t>
            </a:r>
            <a:r>
              <a:rPr lang="ja-JP" sz="1000" b="0" i="0" u="none" strike="noStrike" cap="none">
                <a:solidFill>
                  <a:schemeClr val="dk1"/>
                </a:solidFill>
                <a:latin typeface="Arial"/>
                <a:ea typeface="Arial"/>
                <a:cs typeface="Arial"/>
                <a:sym typeface="Arial"/>
              </a:rPr>
              <a:t>上映）</a:t>
            </a:r>
            <a:endParaRPr sz="1000" b="0" i="0" u="none" strike="noStrike" cap="none">
              <a:solidFill>
                <a:schemeClr val="dk1"/>
              </a:solidFill>
              <a:latin typeface="Arial"/>
              <a:ea typeface="Arial"/>
              <a:cs typeface="Arial"/>
              <a:sym typeface="Arial"/>
            </a:endParaRPr>
          </a:p>
          <a:p>
            <a:pPr marL="0" marR="0" lvl="0" indent="0" algn="l" rtl="0">
              <a:lnSpc>
                <a:spcPct val="135000"/>
              </a:lnSpc>
              <a:spcBef>
                <a:spcPts val="0"/>
              </a:spcBef>
              <a:spcAft>
                <a:spcPts val="0"/>
              </a:spcAft>
              <a:buClr>
                <a:srgbClr val="000000"/>
              </a:buClr>
              <a:buSzPts val="1000"/>
              <a:buFont typeface="Arial"/>
              <a:buNone/>
            </a:pPr>
            <a:r>
              <a:rPr lang="ja-JP" sz="1050" b="0" i="0" u="none" strike="noStrike" cap="none">
                <a:solidFill>
                  <a:srgbClr val="000000"/>
                </a:solidFill>
                <a:latin typeface="Arial"/>
                <a:ea typeface="Arial"/>
                <a:cs typeface="Arial"/>
                <a:sym typeface="Arial"/>
              </a:rPr>
              <a:t>「CM1回目」と「CM2回目」は、同じCM素材・放映順となります。</a:t>
            </a:r>
            <a:endParaRPr sz="1400" b="0" i="0" u="none" strike="noStrike" cap="none">
              <a:solidFill>
                <a:srgbClr val="000000"/>
              </a:solidFill>
              <a:latin typeface="Arial"/>
              <a:ea typeface="Arial"/>
              <a:cs typeface="Arial"/>
              <a:sym typeface="Arial"/>
            </a:endParaRPr>
          </a:p>
        </p:txBody>
      </p:sp>
      <p:sp>
        <p:nvSpPr>
          <p:cNvPr id="95" name="Google Shape;95;p17"/>
          <p:cNvSpPr txBox="1"/>
          <p:nvPr/>
        </p:nvSpPr>
        <p:spPr>
          <a:xfrm>
            <a:off x="785056" y="1214191"/>
            <a:ext cx="429962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400"/>
              <a:buFont typeface="Arial"/>
              <a:buNone/>
            </a:pPr>
            <a:r>
              <a:rPr lang="ja-JP" sz="1200" b="0" i="0" u="none" strike="noStrike" cap="none">
                <a:solidFill>
                  <a:schemeClr val="dk1"/>
                </a:solidFill>
                <a:latin typeface="Arial"/>
                <a:ea typeface="Arial"/>
                <a:cs typeface="Arial"/>
                <a:sym typeface="Arial"/>
              </a:rPr>
              <a:t>機内前方スクリーンにてCMを上映、</a:t>
            </a:r>
            <a:endParaRPr sz="1200" b="0" i="0" u="none" strike="noStrike" cap="none">
              <a:solidFill>
                <a:schemeClr val="dk1"/>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400"/>
              <a:buFont typeface="Arial"/>
              <a:buNone/>
            </a:pPr>
            <a:r>
              <a:rPr lang="ja-JP" sz="1200" b="0" i="0" u="none" strike="noStrike" cap="none">
                <a:solidFill>
                  <a:schemeClr val="dk1"/>
                </a:solidFill>
                <a:latin typeface="Arial"/>
                <a:ea typeface="Arial"/>
                <a:cs typeface="Arial"/>
                <a:sym typeface="Arial"/>
              </a:rPr>
              <a:t>自動上映で多くのお客さまに訴求します。</a:t>
            </a:r>
            <a:endParaRPr sz="1200" b="0" i="0" u="none" strike="noStrike" cap="none">
              <a:solidFill>
                <a:schemeClr val="dk1"/>
              </a:solidFill>
              <a:latin typeface="Arial"/>
              <a:ea typeface="Arial"/>
              <a:cs typeface="Arial"/>
              <a:sym typeface="Arial"/>
            </a:endParaRPr>
          </a:p>
        </p:txBody>
      </p:sp>
      <p:sp>
        <p:nvSpPr>
          <p:cNvPr id="96" name="Google Shape;96;p1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3</a:t>
            </a:fld>
            <a:endParaRPr/>
          </a:p>
        </p:txBody>
      </p:sp>
      <p:sp>
        <p:nvSpPr>
          <p:cNvPr id="97" name="Google Shape;97;p17"/>
          <p:cNvSpPr txBox="1"/>
          <p:nvPr/>
        </p:nvSpPr>
        <p:spPr>
          <a:xfrm>
            <a:off x="3529664" y="4854092"/>
            <a:ext cx="1388921" cy="248489"/>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※上記イメージ画像</a:t>
            </a:r>
            <a:endParaRPr sz="1400" b="0" i="0" u="none" strike="noStrike" cap="none">
              <a:solidFill>
                <a:srgbClr val="000000"/>
              </a:solidFill>
              <a:latin typeface="Arial"/>
              <a:ea typeface="Arial"/>
              <a:cs typeface="Arial"/>
              <a:sym typeface="Arial"/>
            </a:endParaRPr>
          </a:p>
        </p:txBody>
      </p:sp>
      <p:grpSp>
        <p:nvGrpSpPr>
          <p:cNvPr id="98" name="Google Shape;98;p17"/>
          <p:cNvGrpSpPr/>
          <p:nvPr/>
        </p:nvGrpSpPr>
        <p:grpSpPr>
          <a:xfrm>
            <a:off x="699435" y="1732296"/>
            <a:ext cx="3843989" cy="627824"/>
            <a:chOff x="790556" y="2207400"/>
            <a:chExt cx="3843989" cy="627824"/>
          </a:xfrm>
        </p:grpSpPr>
        <p:sp>
          <p:nvSpPr>
            <p:cNvPr id="99" name="Google Shape;99;p17"/>
            <p:cNvSpPr txBox="1"/>
            <p:nvPr/>
          </p:nvSpPr>
          <p:spPr>
            <a:xfrm>
              <a:off x="790556" y="2443816"/>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月間視聴可能者数</a:t>
              </a:r>
              <a:endParaRPr sz="1400" b="0" i="0" u="none" strike="noStrike" cap="none" baseline="30000">
                <a:solidFill>
                  <a:schemeClr val="dk1"/>
                </a:solidFill>
                <a:latin typeface="Arial"/>
                <a:ea typeface="Arial"/>
                <a:cs typeface="Arial"/>
                <a:sym typeface="Arial"/>
              </a:endParaRPr>
            </a:p>
          </p:txBody>
        </p:sp>
        <p:sp>
          <p:nvSpPr>
            <p:cNvPr id="100" name="Google Shape;100;p17"/>
            <p:cNvSpPr txBox="1"/>
            <p:nvPr/>
          </p:nvSpPr>
          <p:spPr>
            <a:xfrm>
              <a:off x="3137410" y="2207400"/>
              <a:ext cx="1497135"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133</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101" name="Google Shape;101;p17"/>
            <p:cNvSpPr txBox="1"/>
            <p:nvPr/>
          </p:nvSpPr>
          <p:spPr>
            <a:xfrm>
              <a:off x="2492035" y="2474595"/>
              <a:ext cx="81938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  約</a:t>
              </a:r>
              <a:endParaRPr sz="1000" b="0" i="0" u="none" strike="noStrike" cap="none" baseline="30000">
                <a:solidFill>
                  <a:schemeClr val="dk1"/>
                </a:solidFill>
                <a:latin typeface="Arial"/>
                <a:ea typeface="Arial"/>
                <a:cs typeface="Arial"/>
                <a:sym typeface="Arial"/>
              </a:endParaRPr>
            </a:p>
          </p:txBody>
        </p:sp>
      </p:grpSp>
      <p:graphicFrame>
        <p:nvGraphicFramePr>
          <p:cNvPr id="102" name="Google Shape;102;p17"/>
          <p:cNvGraphicFramePr/>
          <p:nvPr/>
        </p:nvGraphicFramePr>
        <p:xfrm>
          <a:off x="5172075" y="5546273"/>
          <a:ext cx="3000000" cy="3000000"/>
        </p:xfrm>
        <a:graphic>
          <a:graphicData uri="http://schemas.openxmlformats.org/drawingml/2006/table">
            <a:tbl>
              <a:tblPr firstCol="1" bandRow="1">
                <a:noFill/>
                <a:tableStyleId>{F831CE32-CC2C-42E0-AB3D-7EEEFE07A6D1}</a:tableStyleId>
              </a:tblPr>
              <a:tblGrid>
                <a:gridCol w="1158375">
                  <a:extLst>
                    <a:ext uri="{9D8B030D-6E8A-4147-A177-3AD203B41FA5}">
                      <a16:colId xmlns:a16="http://schemas.microsoft.com/office/drawing/2014/main" val="20000"/>
                    </a:ext>
                  </a:extLst>
                </a:gridCol>
                <a:gridCol w="4249400">
                  <a:extLst>
                    <a:ext uri="{9D8B030D-6E8A-4147-A177-3AD203B41FA5}">
                      <a16:colId xmlns:a16="http://schemas.microsoft.com/office/drawing/2014/main" val="20001"/>
                    </a:ext>
                  </a:extLst>
                </a:gridCol>
              </a:tblGrid>
              <a:tr h="45647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料金適用期間</a:t>
                      </a:r>
                      <a:endParaRPr sz="1000" b="1"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dirty="0">
                          <a:solidFill>
                            <a:schemeClr val="dk1"/>
                          </a:solidFill>
                          <a:latin typeface="Arial"/>
                          <a:ea typeface="Arial"/>
                          <a:cs typeface="Arial"/>
                          <a:sym typeface="Arial"/>
                        </a:rPr>
                        <a:t>2026年4月～2027年3月上映分</a:t>
                      </a:r>
                      <a:endParaRPr sz="1400" u="none" strike="noStrike" cap="none" dirty="0">
                        <a:solidFill>
                          <a:schemeClr val="dk1"/>
                        </a:solidFill>
                      </a:endParaRPr>
                    </a:p>
                  </a:txBody>
                  <a:tcPr marL="180000" marR="180000" marT="108000" marB="108000" anchor="ctr">
                    <a:solidFill>
                      <a:srgbClr val="E0E0E0"/>
                    </a:solidFill>
                  </a:tcPr>
                </a:tc>
                <a:extLst>
                  <a:ext uri="{0D108BD9-81ED-4DB2-BD59-A6C34878D82A}">
                    <a16:rowId xmlns:a16="http://schemas.microsoft.com/office/drawing/2014/main" val="10000"/>
                  </a:ext>
                </a:extLst>
              </a:tr>
            </a:tbl>
          </a:graphicData>
        </a:graphic>
      </p:graphicFrame>
      <p:grpSp>
        <p:nvGrpSpPr>
          <p:cNvPr id="103" name="Google Shape;103;p17"/>
          <p:cNvGrpSpPr/>
          <p:nvPr/>
        </p:nvGrpSpPr>
        <p:grpSpPr>
          <a:xfrm>
            <a:off x="436272" y="5577232"/>
            <a:ext cx="4754113" cy="1815241"/>
            <a:chOff x="436272" y="5249682"/>
            <a:chExt cx="4754113" cy="1815241"/>
          </a:xfrm>
        </p:grpSpPr>
        <p:grpSp>
          <p:nvGrpSpPr>
            <p:cNvPr id="104" name="Google Shape;104;p17"/>
            <p:cNvGrpSpPr/>
            <p:nvPr/>
          </p:nvGrpSpPr>
          <p:grpSpPr>
            <a:xfrm>
              <a:off x="436272" y="5249682"/>
              <a:ext cx="4754113" cy="1815241"/>
              <a:chOff x="436272" y="5249682"/>
              <a:chExt cx="4754113" cy="1815241"/>
            </a:xfrm>
          </p:grpSpPr>
          <p:grpSp>
            <p:nvGrpSpPr>
              <p:cNvPr id="105" name="Google Shape;105;p17"/>
              <p:cNvGrpSpPr/>
              <p:nvPr/>
            </p:nvGrpSpPr>
            <p:grpSpPr>
              <a:xfrm>
                <a:off x="436272" y="5249682"/>
                <a:ext cx="3145470" cy="1815241"/>
                <a:chOff x="785056" y="5238877"/>
                <a:chExt cx="3145470" cy="1815241"/>
              </a:xfrm>
            </p:grpSpPr>
            <p:grpSp>
              <p:nvGrpSpPr>
                <p:cNvPr id="106" name="Google Shape;106;p17"/>
                <p:cNvGrpSpPr/>
                <p:nvPr/>
              </p:nvGrpSpPr>
              <p:grpSpPr>
                <a:xfrm>
                  <a:off x="785056" y="5757247"/>
                  <a:ext cx="3145470" cy="1296871"/>
                  <a:chOff x="783319" y="5583877"/>
                  <a:chExt cx="3145470" cy="1296871"/>
                </a:xfrm>
              </p:grpSpPr>
              <p:sp>
                <p:nvSpPr>
                  <p:cNvPr id="107" name="Google Shape;107;p17"/>
                  <p:cNvSpPr/>
                  <p:nvPr/>
                </p:nvSpPr>
                <p:spPr>
                  <a:xfrm>
                    <a:off x="826985" y="5583877"/>
                    <a:ext cx="733796" cy="1276061"/>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8" name="Google Shape;108;p17"/>
                  <p:cNvSpPr/>
                  <p:nvPr/>
                </p:nvSpPr>
                <p:spPr>
                  <a:xfrm>
                    <a:off x="1626475" y="5595293"/>
                    <a:ext cx="625555" cy="1262409"/>
                  </a:xfrm>
                  <a:prstGeom prst="rect">
                    <a:avLst/>
                  </a:prstGeom>
                  <a:solidFill>
                    <a:srgbClr val="CB0003">
                      <a:alpha val="1098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09" name="Google Shape;109;p17"/>
                  <p:cNvSpPr/>
                  <p:nvPr/>
                </p:nvSpPr>
                <p:spPr>
                  <a:xfrm>
                    <a:off x="2280780" y="5602087"/>
                    <a:ext cx="996106" cy="1255615"/>
                  </a:xfrm>
                  <a:custGeom>
                    <a:avLst/>
                    <a:gdLst/>
                    <a:ahLst/>
                    <a:cxnLst/>
                    <a:rect l="l" t="t" r="r" b="b"/>
                    <a:pathLst>
                      <a:path w="2100178" h="853200" extrusionOk="0">
                        <a:moveTo>
                          <a:pt x="0" y="0"/>
                        </a:moveTo>
                        <a:lnTo>
                          <a:pt x="1474623" y="0"/>
                        </a:lnTo>
                        <a:lnTo>
                          <a:pt x="1546108" y="0"/>
                        </a:lnTo>
                        <a:lnTo>
                          <a:pt x="2100178" y="0"/>
                        </a:lnTo>
                        <a:lnTo>
                          <a:pt x="2100178" y="853200"/>
                        </a:lnTo>
                        <a:lnTo>
                          <a:pt x="1546108" y="853200"/>
                        </a:lnTo>
                        <a:lnTo>
                          <a:pt x="1474623" y="853200"/>
                        </a:lnTo>
                        <a:lnTo>
                          <a:pt x="0" y="853200"/>
                        </a:lnTo>
                        <a:close/>
                      </a:path>
                    </a:pathLst>
                  </a:cu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10" name="Google Shape;110;p17"/>
                  <p:cNvSpPr/>
                  <p:nvPr/>
                </p:nvSpPr>
                <p:spPr>
                  <a:xfrm>
                    <a:off x="3317807" y="5595293"/>
                    <a:ext cx="537012" cy="1273825"/>
                  </a:xfrm>
                  <a:prstGeom prst="rect">
                    <a:avLst/>
                  </a:prstGeom>
                  <a:solidFill>
                    <a:srgbClr val="CB0003">
                      <a:alpha val="1098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11" name="Google Shape;111;p17"/>
                  <p:cNvSpPr txBox="1"/>
                  <p:nvPr/>
                </p:nvSpPr>
                <p:spPr>
                  <a:xfrm>
                    <a:off x="800586" y="5602087"/>
                    <a:ext cx="782705" cy="315431"/>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離陸前</a:t>
                    </a:r>
                    <a:endParaRPr sz="1400" b="0" i="0" u="none" strike="noStrike" cap="none">
                      <a:solidFill>
                        <a:srgbClr val="000000"/>
                      </a:solidFill>
                      <a:latin typeface="Arial"/>
                      <a:ea typeface="Arial"/>
                      <a:cs typeface="Arial"/>
                      <a:sym typeface="Arial"/>
                    </a:endParaRPr>
                  </a:p>
                </p:txBody>
              </p:sp>
              <p:sp>
                <p:nvSpPr>
                  <p:cNvPr id="112" name="Google Shape;112;p17"/>
                  <p:cNvSpPr txBox="1"/>
                  <p:nvPr/>
                </p:nvSpPr>
                <p:spPr>
                  <a:xfrm>
                    <a:off x="838363" y="5917781"/>
                    <a:ext cx="737586" cy="627824"/>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セーフティ</a:t>
                    </a:r>
                    <a:endParaRPr sz="8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ビデオの</a:t>
                    </a:r>
                    <a:endParaRPr sz="8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上映</a:t>
                    </a:r>
                    <a:endParaRPr sz="1400" b="0" i="0" u="none" strike="noStrike" cap="none">
                      <a:solidFill>
                        <a:srgbClr val="000000"/>
                      </a:solidFill>
                      <a:latin typeface="Arial"/>
                      <a:ea typeface="Arial"/>
                      <a:cs typeface="Arial"/>
                      <a:sym typeface="Arial"/>
                    </a:endParaRPr>
                  </a:p>
                </p:txBody>
              </p:sp>
              <p:sp>
                <p:nvSpPr>
                  <p:cNvPr id="113" name="Google Shape;113;p17"/>
                  <p:cNvSpPr txBox="1"/>
                  <p:nvPr/>
                </p:nvSpPr>
                <p:spPr>
                  <a:xfrm>
                    <a:off x="783319" y="6431435"/>
                    <a:ext cx="868309" cy="44931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｢皆さまの</a:t>
                    </a:r>
                    <a:endParaRPr sz="8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安全のために｣</a:t>
                    </a:r>
                    <a:endParaRPr sz="800" b="0" i="0" u="none" strike="noStrike" cap="none">
                      <a:solidFill>
                        <a:schemeClr val="dk1"/>
                      </a:solidFill>
                      <a:latin typeface="Arial"/>
                      <a:ea typeface="Arial"/>
                      <a:cs typeface="Arial"/>
                      <a:sym typeface="Arial"/>
                    </a:endParaRPr>
                  </a:p>
                </p:txBody>
              </p:sp>
              <p:sp>
                <p:nvSpPr>
                  <p:cNvPr id="114" name="Google Shape;114;p17"/>
                  <p:cNvSpPr txBox="1"/>
                  <p:nvPr/>
                </p:nvSpPr>
                <p:spPr>
                  <a:xfrm>
                    <a:off x="1615633" y="5844836"/>
                    <a:ext cx="620876" cy="895589"/>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シート</a:t>
                    </a:r>
                    <a:endParaRPr sz="9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ベルト</a:t>
                    </a:r>
                    <a:endParaRPr sz="9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サイン</a:t>
                    </a:r>
                    <a:endParaRPr sz="900" b="0" i="0" u="none" strike="noStrike" cap="none">
                      <a:solidFill>
                        <a:schemeClr val="dk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など</a:t>
                    </a:r>
                    <a:endParaRPr sz="1400" b="0" i="0" u="none" strike="noStrike" cap="none">
                      <a:solidFill>
                        <a:srgbClr val="000000"/>
                      </a:solidFill>
                      <a:latin typeface="Arial"/>
                      <a:ea typeface="Arial"/>
                      <a:cs typeface="Arial"/>
                      <a:sym typeface="Arial"/>
                    </a:endParaRPr>
                  </a:p>
                </p:txBody>
              </p:sp>
              <p:sp>
                <p:nvSpPr>
                  <p:cNvPr id="115" name="Google Shape;115;p17"/>
                  <p:cNvSpPr txBox="1"/>
                  <p:nvPr/>
                </p:nvSpPr>
                <p:spPr>
                  <a:xfrm>
                    <a:off x="2282423" y="5916496"/>
                    <a:ext cx="979803" cy="58319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CM</a:t>
                    </a:r>
                    <a:endParaRPr sz="1100" b="1" i="0" u="none" strike="noStrike" cap="none">
                      <a:solidFill>
                        <a:schemeClr val="lt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1回目</a:t>
                    </a:r>
                    <a:endParaRPr sz="1100" b="1" i="0" u="none" strike="noStrike" cap="none">
                      <a:solidFill>
                        <a:schemeClr val="lt1"/>
                      </a:solidFill>
                      <a:latin typeface="Arial"/>
                      <a:ea typeface="Arial"/>
                      <a:cs typeface="Arial"/>
                      <a:sym typeface="Arial"/>
                    </a:endParaRPr>
                  </a:p>
                </p:txBody>
              </p:sp>
              <p:sp>
                <p:nvSpPr>
                  <p:cNvPr id="116" name="Google Shape;116;p17"/>
                  <p:cNvSpPr txBox="1"/>
                  <p:nvPr/>
                </p:nvSpPr>
                <p:spPr>
                  <a:xfrm>
                    <a:off x="3237265" y="6008827"/>
                    <a:ext cx="691524" cy="44931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JALからのお知らせ</a:t>
                    </a:r>
                    <a:endParaRPr sz="1200" b="0" i="0" u="none" strike="noStrike" cap="none">
                      <a:solidFill>
                        <a:srgbClr val="000000"/>
                      </a:solidFill>
                      <a:latin typeface="Arial"/>
                      <a:ea typeface="Arial"/>
                      <a:cs typeface="Arial"/>
                      <a:sym typeface="Arial"/>
                    </a:endParaRPr>
                  </a:p>
                </p:txBody>
              </p:sp>
            </p:grpSp>
            <p:pic>
              <p:nvPicPr>
                <p:cNvPr id="117" name="Google Shape;117;p17"/>
                <p:cNvPicPr preferRelativeResize="0"/>
                <p:nvPr/>
              </p:nvPicPr>
              <p:blipFill rotWithShape="1">
                <a:blip r:embed="rId3">
                  <a:alphaModFix/>
                </a:blip>
                <a:srcRect/>
                <a:stretch/>
              </p:blipFill>
              <p:spPr>
                <a:xfrm rot="-1800000">
                  <a:off x="1666564" y="5301090"/>
                  <a:ext cx="339937" cy="339937"/>
                </a:xfrm>
                <a:prstGeom prst="rect">
                  <a:avLst/>
                </a:prstGeom>
                <a:noFill/>
                <a:ln>
                  <a:noFill/>
                </a:ln>
              </p:spPr>
            </p:pic>
            <p:sp>
              <p:nvSpPr>
                <p:cNvPr id="118" name="Google Shape;118;p17"/>
                <p:cNvSpPr txBox="1"/>
                <p:nvPr/>
              </p:nvSpPr>
              <p:spPr>
                <a:xfrm>
                  <a:off x="1892660" y="5486444"/>
                  <a:ext cx="1095249" cy="270803"/>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離陸（約10分後）</a:t>
                  </a:r>
                  <a:endParaRPr sz="1400" b="0" i="0" u="none" strike="noStrike" cap="none">
                    <a:solidFill>
                      <a:srgbClr val="000000"/>
                    </a:solidFill>
                    <a:latin typeface="Arial"/>
                    <a:ea typeface="Arial"/>
                    <a:cs typeface="Arial"/>
                    <a:sym typeface="Arial"/>
                  </a:endParaRPr>
                </a:p>
              </p:txBody>
            </p:sp>
            <p:cxnSp>
              <p:nvCxnSpPr>
                <p:cNvPr id="119" name="Google Shape;119;p17"/>
                <p:cNvCxnSpPr/>
                <p:nvPr/>
              </p:nvCxnSpPr>
              <p:spPr>
                <a:xfrm>
                  <a:off x="1583291" y="5335638"/>
                  <a:ext cx="11187" cy="1689851"/>
                </a:xfrm>
                <a:prstGeom prst="straightConnector1">
                  <a:avLst/>
                </a:prstGeom>
                <a:noFill/>
                <a:ln w="9525" cap="flat" cmpd="sng">
                  <a:solidFill>
                    <a:schemeClr val="dk1"/>
                  </a:solidFill>
                  <a:prstDash val="solid"/>
                  <a:miter lim="8000"/>
                  <a:headEnd type="none" w="sm" len="sm"/>
                  <a:tailEnd type="none" w="sm" len="sm"/>
                </a:ln>
              </p:spPr>
            </p:cxnSp>
          </p:grpSp>
          <p:sp>
            <p:nvSpPr>
              <p:cNvPr id="120" name="Google Shape;120;p17"/>
              <p:cNvSpPr/>
              <p:nvPr/>
            </p:nvSpPr>
            <p:spPr>
              <a:xfrm>
                <a:off x="4579403" y="5775628"/>
                <a:ext cx="537012" cy="1273825"/>
              </a:xfrm>
              <a:prstGeom prst="rect">
                <a:avLst/>
              </a:prstGeom>
              <a:solidFill>
                <a:srgbClr val="CB0003">
                  <a:alpha val="1098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21" name="Google Shape;121;p17"/>
              <p:cNvSpPr txBox="1"/>
              <p:nvPr/>
            </p:nvSpPr>
            <p:spPr>
              <a:xfrm>
                <a:off x="4498861" y="6189162"/>
                <a:ext cx="691524" cy="44931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JALからのお知らせ</a:t>
                </a:r>
                <a:endParaRPr sz="1200" b="0" i="0" u="none" strike="noStrike" cap="none">
                  <a:solidFill>
                    <a:srgbClr val="000000"/>
                  </a:solidFill>
                  <a:latin typeface="Arial"/>
                  <a:ea typeface="Arial"/>
                  <a:cs typeface="Arial"/>
                  <a:sym typeface="Arial"/>
                </a:endParaRPr>
              </a:p>
            </p:txBody>
          </p:sp>
          <p:sp>
            <p:nvSpPr>
              <p:cNvPr id="122" name="Google Shape;122;p17"/>
              <p:cNvSpPr/>
              <p:nvPr/>
            </p:nvSpPr>
            <p:spPr>
              <a:xfrm>
                <a:off x="3548693" y="5786262"/>
                <a:ext cx="996106" cy="1244981"/>
              </a:xfrm>
              <a:custGeom>
                <a:avLst/>
                <a:gdLst/>
                <a:ahLst/>
                <a:cxnLst/>
                <a:rect l="l" t="t" r="r" b="b"/>
                <a:pathLst>
                  <a:path w="2100178" h="853200" extrusionOk="0">
                    <a:moveTo>
                      <a:pt x="0" y="0"/>
                    </a:moveTo>
                    <a:lnTo>
                      <a:pt x="1474623" y="0"/>
                    </a:lnTo>
                    <a:lnTo>
                      <a:pt x="1546108" y="0"/>
                    </a:lnTo>
                    <a:lnTo>
                      <a:pt x="2100178" y="0"/>
                    </a:lnTo>
                    <a:lnTo>
                      <a:pt x="2100178" y="853200"/>
                    </a:lnTo>
                    <a:lnTo>
                      <a:pt x="1546108" y="853200"/>
                    </a:lnTo>
                    <a:lnTo>
                      <a:pt x="1474623" y="853200"/>
                    </a:lnTo>
                    <a:lnTo>
                      <a:pt x="0" y="853200"/>
                    </a:lnTo>
                    <a:close/>
                  </a:path>
                </a:pathLst>
              </a:cu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grpSp>
        <p:sp>
          <p:nvSpPr>
            <p:cNvPr id="123" name="Google Shape;123;p17"/>
            <p:cNvSpPr txBox="1"/>
            <p:nvPr/>
          </p:nvSpPr>
          <p:spPr>
            <a:xfrm>
              <a:off x="3524915" y="6141594"/>
              <a:ext cx="979803" cy="583196"/>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CM</a:t>
              </a:r>
              <a:endParaRPr sz="1100" b="1" i="0" u="none" strike="noStrike" cap="none">
                <a:solidFill>
                  <a:schemeClr val="lt1"/>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1100"/>
                <a:buFont typeface="Arial"/>
                <a:buNone/>
              </a:pPr>
              <a:r>
                <a:rPr lang="ja-JP" sz="1100" b="1" i="0" u="none" strike="noStrike" cap="none">
                  <a:solidFill>
                    <a:schemeClr val="lt1"/>
                  </a:solidFill>
                  <a:latin typeface="Arial"/>
                  <a:ea typeface="Arial"/>
                  <a:cs typeface="Arial"/>
                  <a:sym typeface="Arial"/>
                </a:rPr>
                <a:t>2回目</a:t>
              </a:r>
              <a:endParaRPr sz="1100" b="1" i="0" u="none" strike="noStrike" cap="none">
                <a:solidFill>
                  <a:schemeClr val="lt1"/>
                </a:solidFill>
                <a:latin typeface="Arial"/>
                <a:ea typeface="Arial"/>
                <a:cs typeface="Arial"/>
                <a:sym typeface="Arial"/>
              </a:endParaRPr>
            </a:p>
          </p:txBody>
        </p:sp>
      </p:grpSp>
      <p:pic>
        <p:nvPicPr>
          <p:cNvPr id="124" name="Google Shape;124;p17"/>
          <p:cNvPicPr preferRelativeResize="0"/>
          <p:nvPr/>
        </p:nvPicPr>
        <p:blipFill rotWithShape="1">
          <a:blip r:embed="rId4">
            <a:alphaModFix/>
          </a:blip>
          <a:srcRect/>
          <a:stretch/>
        </p:blipFill>
        <p:spPr>
          <a:xfrm>
            <a:off x="826985" y="2845173"/>
            <a:ext cx="4091600" cy="1963528"/>
          </a:xfrm>
          <a:prstGeom prst="rect">
            <a:avLst/>
          </a:prstGeom>
          <a:solidFill>
            <a:schemeClr val="lt1"/>
          </a:solidFill>
          <a:ln>
            <a:noFill/>
          </a:ln>
          <a:effectLst>
            <a:outerShdw blurRad="622463" dist="38100" dir="2700000" sx="101000" sy="101000" algn="tl" rotWithShape="0">
              <a:srgbClr val="ACB8CA">
                <a:alpha val="61961"/>
              </a:srgbClr>
            </a:outerShdw>
          </a:effectLst>
        </p:spPr>
      </p:pic>
      <p:sp>
        <p:nvSpPr>
          <p:cNvPr id="125" name="Google Shape;125;p17"/>
          <p:cNvSpPr txBox="1"/>
          <p:nvPr/>
        </p:nvSpPr>
        <p:spPr>
          <a:xfrm>
            <a:off x="833076" y="558680"/>
            <a:ext cx="3665785"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none" strike="noStrike" cap="none">
                <a:solidFill>
                  <a:srgbClr val="000000"/>
                </a:solidFill>
                <a:latin typeface="Arial"/>
                <a:ea typeface="Arial"/>
                <a:cs typeface="Arial"/>
                <a:sym typeface="Arial"/>
              </a:rPr>
              <a:t>前方スクリーンCM</a:t>
            </a:r>
            <a:endParaRPr sz="2000" b="1" i="0" u="none" strike="noStrike" cap="none">
              <a:solidFill>
                <a:srgbClr val="000000"/>
              </a:solidFill>
              <a:latin typeface="Arial"/>
              <a:ea typeface="Arial"/>
              <a:cs typeface="Arial"/>
              <a:sym typeface="Arial"/>
            </a:endParaRPr>
          </a:p>
        </p:txBody>
      </p:sp>
      <p:cxnSp>
        <p:nvCxnSpPr>
          <p:cNvPr id="126" name="Google Shape;126;p17"/>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127" name="Google Shape;127;p17"/>
          <p:cNvSpPr txBox="1"/>
          <p:nvPr/>
        </p:nvSpPr>
        <p:spPr>
          <a:xfrm>
            <a:off x="1255567" y="2321183"/>
            <a:ext cx="118396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月間視認率</a:t>
            </a:r>
            <a:endParaRPr sz="1400" b="0" i="0" u="none" strike="noStrike" cap="none">
              <a:solidFill>
                <a:srgbClr val="000000"/>
              </a:solidFill>
              <a:latin typeface="Arial"/>
              <a:ea typeface="Arial"/>
              <a:cs typeface="Arial"/>
              <a:sym typeface="Arial"/>
            </a:endParaRPr>
          </a:p>
        </p:txBody>
      </p:sp>
      <p:sp>
        <p:nvSpPr>
          <p:cNvPr id="128" name="Google Shape;128;p17"/>
          <p:cNvSpPr txBox="1"/>
          <p:nvPr/>
        </p:nvSpPr>
        <p:spPr>
          <a:xfrm>
            <a:off x="2400914" y="2371798"/>
            <a:ext cx="81938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  約</a:t>
            </a:r>
            <a:endParaRPr sz="1000" b="0" i="0" u="none" strike="noStrike" cap="none" baseline="30000">
              <a:solidFill>
                <a:schemeClr val="dk1"/>
              </a:solidFill>
              <a:latin typeface="Arial"/>
              <a:ea typeface="Arial"/>
              <a:cs typeface="Arial"/>
              <a:sym typeface="Arial"/>
            </a:endParaRPr>
          </a:p>
        </p:txBody>
      </p:sp>
      <p:sp>
        <p:nvSpPr>
          <p:cNvPr id="129" name="Google Shape;129;p17"/>
          <p:cNvSpPr txBox="1"/>
          <p:nvPr/>
        </p:nvSpPr>
        <p:spPr>
          <a:xfrm>
            <a:off x="3053051" y="2145830"/>
            <a:ext cx="973070"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64</a:t>
            </a:r>
            <a:r>
              <a:rPr lang="ja-JP" sz="1200" b="0" i="0" u="none" strike="noStrike" cap="none">
                <a:solidFill>
                  <a:schemeClr val="dk1"/>
                </a:solidFill>
                <a:latin typeface="Arial"/>
                <a:ea typeface="Arial"/>
                <a:cs typeface="Arial"/>
                <a:sym typeface="Arial"/>
              </a:rPr>
              <a:t>%</a:t>
            </a:r>
            <a:r>
              <a:rPr lang="ja-JP" sz="1200" b="0" i="0" u="none" strike="noStrike" cap="none" baseline="30000">
                <a:solidFill>
                  <a:schemeClr val="dk1"/>
                </a:solidFill>
                <a:latin typeface="Arial"/>
                <a:ea typeface="Arial"/>
                <a:cs typeface="Arial"/>
                <a:sym typeface="Arial"/>
              </a:rPr>
              <a:t>※3</a:t>
            </a:r>
            <a:endParaRPr sz="2000" b="0" i="0" u="none" strike="noStrike" cap="none" baseline="30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pSp>
        <p:nvGrpSpPr>
          <p:cNvPr id="135" name="Google Shape;135;p6"/>
          <p:cNvGrpSpPr/>
          <p:nvPr/>
        </p:nvGrpSpPr>
        <p:grpSpPr>
          <a:xfrm>
            <a:off x="688677" y="1940486"/>
            <a:ext cx="3776318" cy="627824"/>
            <a:chOff x="790556" y="2185702"/>
            <a:chExt cx="3776318" cy="627824"/>
          </a:xfrm>
        </p:grpSpPr>
        <p:sp>
          <p:nvSpPr>
            <p:cNvPr id="136" name="Google Shape;136;p6"/>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137" name="Google Shape;137;p6"/>
            <p:cNvSpPr txBox="1"/>
            <p:nvPr/>
          </p:nvSpPr>
          <p:spPr>
            <a:xfrm>
              <a:off x="3286392" y="2185702"/>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85.7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138" name="Google Shape;138;p6"/>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国内線新型機 約</a:t>
              </a:r>
              <a:endParaRPr sz="1000" b="0" i="0" u="none" strike="noStrike" cap="none" baseline="30000">
                <a:solidFill>
                  <a:srgbClr val="000000"/>
                </a:solidFill>
                <a:latin typeface="Arial"/>
                <a:ea typeface="Arial"/>
                <a:cs typeface="Arial"/>
                <a:sym typeface="Arial"/>
              </a:endParaRPr>
            </a:p>
          </p:txBody>
        </p:sp>
      </p:grpSp>
      <p:sp>
        <p:nvSpPr>
          <p:cNvPr id="139" name="Google Shape;139;p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4</a:t>
            </a:fld>
            <a:endParaRPr sz="1000" b="0" i="0" u="none" strike="noStrike" cap="none">
              <a:solidFill>
                <a:srgbClr val="000000"/>
              </a:solidFill>
            </a:endParaRPr>
          </a:p>
        </p:txBody>
      </p:sp>
      <p:sp>
        <p:nvSpPr>
          <p:cNvPr id="140" name="Google Shape;140;p6"/>
          <p:cNvSpPr txBox="1"/>
          <p:nvPr/>
        </p:nvSpPr>
        <p:spPr>
          <a:xfrm>
            <a:off x="5496865" y="6799541"/>
            <a:ext cx="5018481" cy="720157"/>
          </a:xfrm>
          <a:prstGeom prst="rect">
            <a:avLst/>
          </a:prstGeom>
          <a:noFill/>
          <a:ln>
            <a:noFill/>
          </a:ln>
        </p:spPr>
        <p:txBody>
          <a:bodyPr spcFirstLastPara="1" wrap="square" lIns="91425" tIns="45700" rIns="91425" bIns="45700" anchor="t" anchorCtr="0">
            <a:spAutoFit/>
          </a:bodyPr>
          <a:lstStyle/>
          <a:p>
            <a:pPr marL="0" marR="0" lvl="0" indent="0" algn="l" rtl="0">
              <a:lnSpc>
                <a:spcPct val="13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※1：</a:t>
            </a:r>
            <a:r>
              <a:rPr lang="ja-JP" sz="800" b="0" i="0" u="none" strike="noStrike" cap="none">
                <a:solidFill>
                  <a:srgbClr val="000000"/>
                </a:solidFill>
                <a:latin typeface="Arial"/>
                <a:ea typeface="Arial"/>
                <a:cs typeface="Arial"/>
                <a:sym typeface="Arial"/>
              </a:rPr>
              <a:t>25年4月～26年3月平均（JAL保有データ）</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※しばらく操作がない場合は、モニターはスリープモード（暗転）となります。</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rgbClr val="000000"/>
                </a:solidFill>
                <a:latin typeface="Arial"/>
                <a:ea typeface="Arial"/>
                <a:cs typeface="Arial"/>
                <a:sym typeface="Arial"/>
              </a:rPr>
              <a:t>※座席ごとに画像が切り替わるタイミングがずれる場合があります（表示秒数に影響はありません）。</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※納品サイズが特殊です。「広告ご出稿に関するご注意③」をご確認ください。</a:t>
            </a:r>
            <a:endParaRPr sz="800" b="0" i="0" u="none" strike="noStrike" cap="none">
              <a:solidFill>
                <a:srgbClr val="FF0000"/>
              </a:solidFill>
              <a:latin typeface="Arial"/>
              <a:ea typeface="Arial"/>
              <a:cs typeface="Arial"/>
              <a:sym typeface="Arial"/>
            </a:endParaRPr>
          </a:p>
        </p:txBody>
      </p:sp>
      <p:sp>
        <p:nvSpPr>
          <p:cNvPr id="141" name="Google Shape;141;p6"/>
          <p:cNvSpPr txBox="1"/>
          <p:nvPr/>
        </p:nvSpPr>
        <p:spPr>
          <a:xfrm>
            <a:off x="709867" y="1239907"/>
            <a:ext cx="482245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全席設置の個人用モニターで表示する広告枠です。</a:t>
            </a:r>
            <a:endParaRPr sz="12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お客さまが着席時に最初に見られる画面で、効果的に訴求します。</a:t>
            </a:r>
            <a:endParaRPr sz="1200" b="0" i="0" u="none" strike="noStrike" cap="none">
              <a:solidFill>
                <a:srgbClr val="000000"/>
              </a:solidFill>
              <a:latin typeface="Arial"/>
              <a:ea typeface="Arial"/>
              <a:cs typeface="Arial"/>
              <a:sym typeface="Arial"/>
            </a:endParaRPr>
          </a:p>
        </p:txBody>
      </p:sp>
      <p:sp>
        <p:nvSpPr>
          <p:cNvPr id="142" name="Google Shape;142;p6"/>
          <p:cNvSpPr txBox="1"/>
          <p:nvPr/>
        </p:nvSpPr>
        <p:spPr>
          <a:xfrm>
            <a:off x="2737704" y="4867404"/>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※上記はAirbus A350-900型機機材</a:t>
            </a:r>
            <a:endParaRPr sz="800" b="0" i="0" u="none" strike="noStrike" cap="none">
              <a:solidFill>
                <a:srgbClr val="000000"/>
              </a:solidFill>
              <a:latin typeface="Arial"/>
              <a:ea typeface="Arial"/>
              <a:cs typeface="Arial"/>
              <a:sym typeface="Arial"/>
            </a:endParaRPr>
          </a:p>
        </p:txBody>
      </p:sp>
      <p:pic>
        <p:nvPicPr>
          <p:cNvPr id="143" name="Google Shape;143;p6"/>
          <p:cNvPicPr preferRelativeResize="0"/>
          <p:nvPr/>
        </p:nvPicPr>
        <p:blipFill rotWithShape="1">
          <a:blip r:embed="rId3">
            <a:alphaModFix/>
          </a:blip>
          <a:srcRect/>
          <a:stretch/>
        </p:blipFill>
        <p:spPr>
          <a:xfrm>
            <a:off x="978934" y="2675819"/>
            <a:ext cx="3974199" cy="2227809"/>
          </a:xfrm>
          <a:prstGeom prst="rect">
            <a:avLst/>
          </a:prstGeom>
          <a:noFill/>
          <a:ln>
            <a:noFill/>
          </a:ln>
        </p:spPr>
      </p:pic>
      <p:sp>
        <p:nvSpPr>
          <p:cNvPr id="144" name="Google Shape;144;p6"/>
          <p:cNvSpPr txBox="1"/>
          <p:nvPr/>
        </p:nvSpPr>
        <p:spPr>
          <a:xfrm>
            <a:off x="1798229" y="5363403"/>
            <a:ext cx="3738539" cy="41238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※以下の風景写真はイメージです。また、風景写真は路線ごとに異なります。</a:t>
            </a:r>
            <a:endParaRPr sz="800" b="0" i="0" u="none" strike="noStrike" cap="none">
              <a:solidFill>
                <a:srgbClr val="000000"/>
              </a:solidFill>
              <a:latin typeface="Arial"/>
              <a:ea typeface="Arial"/>
              <a:cs typeface="Arial"/>
              <a:sym typeface="Arial"/>
            </a:endParaRPr>
          </a:p>
          <a:p>
            <a:pPr marL="0" marR="0" lvl="0" indent="0" algn="r" rtl="0">
              <a:lnSpc>
                <a:spcPct val="13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grpSp>
        <p:nvGrpSpPr>
          <p:cNvPr id="145" name="Google Shape;145;p6"/>
          <p:cNvGrpSpPr/>
          <p:nvPr/>
        </p:nvGrpSpPr>
        <p:grpSpPr>
          <a:xfrm>
            <a:off x="449351" y="5570553"/>
            <a:ext cx="4967142" cy="1637361"/>
            <a:chOff x="518753" y="5385155"/>
            <a:chExt cx="4967142" cy="1637361"/>
          </a:xfrm>
        </p:grpSpPr>
        <p:pic>
          <p:nvPicPr>
            <p:cNvPr id="146" name="Google Shape;146;p6"/>
            <p:cNvPicPr preferRelativeResize="0"/>
            <p:nvPr/>
          </p:nvPicPr>
          <p:blipFill rotWithShape="1">
            <a:blip r:embed="rId4">
              <a:alphaModFix/>
            </a:blip>
            <a:srcRect/>
            <a:stretch/>
          </p:blipFill>
          <p:spPr>
            <a:xfrm>
              <a:off x="4413117" y="6316215"/>
              <a:ext cx="1072778" cy="706301"/>
            </a:xfrm>
            <a:prstGeom prst="rect">
              <a:avLst/>
            </a:prstGeom>
            <a:noFill/>
            <a:ln>
              <a:noFill/>
            </a:ln>
          </p:spPr>
        </p:pic>
        <p:grpSp>
          <p:nvGrpSpPr>
            <p:cNvPr id="147" name="Google Shape;147;p6"/>
            <p:cNvGrpSpPr/>
            <p:nvPr/>
          </p:nvGrpSpPr>
          <p:grpSpPr>
            <a:xfrm>
              <a:off x="3634242" y="6137496"/>
              <a:ext cx="1066115" cy="645474"/>
              <a:chOff x="809157" y="5379167"/>
              <a:chExt cx="1066115" cy="645474"/>
            </a:xfrm>
          </p:grpSpPr>
          <p:sp>
            <p:nvSpPr>
              <p:cNvPr id="148" name="Google Shape;148;p6"/>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49" name="Google Shape;149;p6"/>
              <p:cNvSpPr txBox="1"/>
              <p:nvPr/>
            </p:nvSpPr>
            <p:spPr>
              <a:xfrm>
                <a:off x="1042037" y="5522890"/>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AD ③</a:t>
                </a:r>
                <a:endParaRPr sz="2800" b="0" i="0" u="none" strike="noStrike" cap="none">
                  <a:solidFill>
                    <a:srgbClr val="000000"/>
                  </a:solidFill>
                  <a:latin typeface="Arial"/>
                  <a:ea typeface="Arial"/>
                  <a:cs typeface="Arial"/>
                  <a:sym typeface="Arial"/>
                </a:endParaRPr>
              </a:p>
            </p:txBody>
          </p:sp>
        </p:grpSp>
        <p:pic>
          <p:nvPicPr>
            <p:cNvPr id="150" name="Google Shape;150;p6"/>
            <p:cNvPicPr preferRelativeResize="0"/>
            <p:nvPr/>
          </p:nvPicPr>
          <p:blipFill rotWithShape="1">
            <a:blip r:embed="rId5">
              <a:alphaModFix/>
            </a:blip>
            <a:srcRect/>
            <a:stretch/>
          </p:blipFill>
          <p:spPr>
            <a:xfrm>
              <a:off x="2837734" y="5976391"/>
              <a:ext cx="1052788" cy="692974"/>
            </a:xfrm>
            <a:prstGeom prst="rect">
              <a:avLst/>
            </a:prstGeom>
            <a:noFill/>
            <a:ln>
              <a:noFill/>
            </a:ln>
          </p:spPr>
        </p:pic>
        <p:cxnSp>
          <p:nvCxnSpPr>
            <p:cNvPr id="151" name="Google Shape;151;p6"/>
            <p:cNvCxnSpPr/>
            <p:nvPr/>
          </p:nvCxnSpPr>
          <p:spPr>
            <a:xfrm>
              <a:off x="1556131" y="5442693"/>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52" name="Google Shape;152;p6"/>
            <p:cNvCxnSpPr/>
            <p:nvPr/>
          </p:nvCxnSpPr>
          <p:spPr>
            <a:xfrm>
              <a:off x="2331862" y="5652116"/>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53" name="Google Shape;153;p6"/>
            <p:cNvCxnSpPr/>
            <p:nvPr/>
          </p:nvCxnSpPr>
          <p:spPr>
            <a:xfrm>
              <a:off x="3888940" y="5998816"/>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54" name="Google Shape;154;p6"/>
            <p:cNvCxnSpPr/>
            <p:nvPr/>
          </p:nvCxnSpPr>
          <p:spPr>
            <a:xfrm>
              <a:off x="4779406" y="6163249"/>
              <a:ext cx="170100" cy="128700"/>
            </a:xfrm>
            <a:prstGeom prst="bentConnector2">
              <a:avLst/>
            </a:prstGeom>
            <a:noFill/>
            <a:ln w="12700" cap="flat" cmpd="sng">
              <a:solidFill>
                <a:schemeClr val="dk1"/>
              </a:solidFill>
              <a:prstDash val="solid"/>
              <a:miter lim="8000"/>
              <a:headEnd type="none" w="sm" len="sm"/>
              <a:tailEnd type="triangle" w="med" len="med"/>
            </a:ln>
          </p:spPr>
        </p:cxnSp>
        <p:grpSp>
          <p:nvGrpSpPr>
            <p:cNvPr id="155" name="Google Shape;155;p6"/>
            <p:cNvGrpSpPr/>
            <p:nvPr/>
          </p:nvGrpSpPr>
          <p:grpSpPr>
            <a:xfrm>
              <a:off x="2070376" y="5804779"/>
              <a:ext cx="1066115" cy="645474"/>
              <a:chOff x="809157" y="5379167"/>
              <a:chExt cx="1066115" cy="645474"/>
            </a:xfrm>
          </p:grpSpPr>
          <p:sp>
            <p:nvSpPr>
              <p:cNvPr id="156" name="Google Shape;156;p6"/>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7" name="Google Shape;157;p6"/>
              <p:cNvSpPr txBox="1"/>
              <p:nvPr/>
            </p:nvSpPr>
            <p:spPr>
              <a:xfrm>
                <a:off x="1008763" y="5518234"/>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AD ②</a:t>
                </a:r>
                <a:endParaRPr sz="2800" b="0" i="0" u="none" strike="noStrike" cap="none">
                  <a:solidFill>
                    <a:srgbClr val="000000"/>
                  </a:solidFill>
                  <a:latin typeface="Arial"/>
                  <a:ea typeface="Arial"/>
                  <a:cs typeface="Arial"/>
                  <a:sym typeface="Arial"/>
                </a:endParaRPr>
              </a:p>
            </p:txBody>
          </p:sp>
        </p:grpSp>
        <p:pic>
          <p:nvPicPr>
            <p:cNvPr id="158" name="Google Shape;158;p6"/>
            <p:cNvPicPr preferRelativeResize="0"/>
            <p:nvPr/>
          </p:nvPicPr>
          <p:blipFill rotWithShape="1">
            <a:blip r:embed="rId6">
              <a:alphaModFix/>
            </a:blip>
            <a:srcRect/>
            <a:stretch/>
          </p:blipFill>
          <p:spPr>
            <a:xfrm>
              <a:off x="1220234" y="5597321"/>
              <a:ext cx="1052788" cy="692974"/>
            </a:xfrm>
            <a:prstGeom prst="rect">
              <a:avLst/>
            </a:prstGeom>
            <a:noFill/>
            <a:ln>
              <a:noFill/>
            </a:ln>
          </p:spPr>
        </p:pic>
        <p:grpSp>
          <p:nvGrpSpPr>
            <p:cNvPr id="159" name="Google Shape;159;p6"/>
            <p:cNvGrpSpPr/>
            <p:nvPr/>
          </p:nvGrpSpPr>
          <p:grpSpPr>
            <a:xfrm>
              <a:off x="518753" y="5385155"/>
              <a:ext cx="1066115" cy="645474"/>
              <a:chOff x="880277" y="5379167"/>
              <a:chExt cx="1066115" cy="645474"/>
            </a:xfrm>
          </p:grpSpPr>
          <p:sp>
            <p:nvSpPr>
              <p:cNvPr id="160" name="Google Shape;160;p6"/>
              <p:cNvSpPr/>
              <p:nvPr/>
            </p:nvSpPr>
            <p:spPr>
              <a:xfrm>
                <a:off x="88027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61" name="Google Shape;161;p6"/>
              <p:cNvSpPr txBox="1"/>
              <p:nvPr/>
            </p:nvSpPr>
            <p:spPr>
              <a:xfrm>
                <a:off x="988587" y="5515719"/>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AD ①</a:t>
                </a:r>
                <a:endParaRPr sz="2800" b="0" i="0" u="none" strike="noStrike" cap="none">
                  <a:solidFill>
                    <a:srgbClr val="000000"/>
                  </a:solidFill>
                  <a:latin typeface="Arial"/>
                  <a:ea typeface="Arial"/>
                  <a:cs typeface="Arial"/>
                  <a:sym typeface="Arial"/>
                </a:endParaRPr>
              </a:p>
            </p:txBody>
          </p:sp>
        </p:grpSp>
        <p:cxnSp>
          <p:nvCxnSpPr>
            <p:cNvPr id="162" name="Google Shape;162;p6"/>
            <p:cNvCxnSpPr/>
            <p:nvPr/>
          </p:nvCxnSpPr>
          <p:spPr>
            <a:xfrm>
              <a:off x="3164420" y="5820019"/>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63" name="Google Shape;163;p6"/>
            <p:cNvCxnSpPr/>
            <p:nvPr/>
          </p:nvCxnSpPr>
          <p:spPr>
            <a:xfrm rot="10800000">
              <a:off x="764333" y="6056590"/>
              <a:ext cx="3559800" cy="852000"/>
            </a:xfrm>
            <a:prstGeom prst="bentConnector3">
              <a:avLst>
                <a:gd name="adj1" fmla="val 92317"/>
              </a:avLst>
            </a:prstGeom>
            <a:noFill/>
            <a:ln w="12700" cap="flat" cmpd="sng">
              <a:solidFill>
                <a:schemeClr val="dk1"/>
              </a:solidFill>
              <a:prstDash val="solid"/>
              <a:miter lim="8000"/>
              <a:headEnd type="none" w="sm" len="sm"/>
              <a:tailEnd type="triangle" w="med" len="med"/>
            </a:ln>
          </p:spPr>
        </p:cxnSp>
      </p:grpSp>
      <p:graphicFrame>
        <p:nvGraphicFramePr>
          <p:cNvPr id="164" name="Google Shape;164;p6"/>
          <p:cNvGraphicFramePr/>
          <p:nvPr/>
        </p:nvGraphicFramePr>
        <p:xfrm>
          <a:off x="5517258" y="1221704"/>
          <a:ext cx="3000000" cy="3000000"/>
        </p:xfrm>
        <a:graphic>
          <a:graphicData uri="http://schemas.openxmlformats.org/drawingml/2006/table">
            <a:tbl>
              <a:tblPr firstCol="1" bandRow="1">
                <a:noFill/>
                <a:tableStyleId>{F831CE32-CC2C-42E0-AB3D-7EEEFE07A6D1}</a:tableStyleId>
              </a:tblPr>
              <a:tblGrid>
                <a:gridCol w="1054525">
                  <a:extLst>
                    <a:ext uri="{9D8B030D-6E8A-4147-A177-3AD203B41FA5}">
                      <a16:colId xmlns:a16="http://schemas.microsoft.com/office/drawing/2014/main" val="20000"/>
                    </a:ext>
                  </a:extLst>
                </a:gridCol>
                <a:gridCol w="4010225">
                  <a:extLst>
                    <a:ext uri="{9D8B030D-6E8A-4147-A177-3AD203B41FA5}">
                      <a16:colId xmlns:a16="http://schemas.microsoft.com/office/drawing/2014/main" val="20001"/>
                    </a:ext>
                  </a:extLst>
                </a:gridCol>
              </a:tblGrid>
              <a:tr h="5680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掲出メディア</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solidFill>
                          <a:srgbClr val="FF0000"/>
                        </a:solidFill>
                      </a:endParaRPr>
                    </a:p>
                  </a:txBody>
                  <a:tcPr marL="180000" marR="180000" marT="108000" marB="108000" anchor="ctr"/>
                </a:tc>
                <a:extLst>
                  <a:ext uri="{0D108BD9-81ED-4DB2-BD59-A6C34878D82A}">
                    <a16:rowId xmlns:a16="http://schemas.microsoft.com/office/drawing/2014/main" val="10000"/>
                  </a:ext>
                </a:extLst>
              </a:tr>
              <a:tr h="5598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掲出便数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2,700</a:t>
                      </a:r>
                      <a:r>
                        <a:rPr lang="ja-JP" sz="1000" b="0" i="0" u="none" strike="noStrike" cap="none">
                          <a:solidFill>
                            <a:srgbClr val="000000"/>
                          </a:solidFill>
                          <a:latin typeface="Arial"/>
                          <a:ea typeface="Arial"/>
                          <a:cs typeface="Arial"/>
                          <a:sym typeface="Arial"/>
                        </a:rPr>
                        <a:t>便</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※別途、チャーターを含む臨時便でも掲出する場合があります。</a:t>
                      </a:r>
                      <a:endParaRPr sz="1400" u="none" strike="noStrike" cap="none"/>
                    </a:p>
                  </a:txBody>
                  <a:tcPr marL="180000" marR="180000" marT="108000" marB="108000" anchor="ctr"/>
                </a:tc>
                <a:extLst>
                  <a:ext uri="{0D108BD9-81ED-4DB2-BD59-A6C34878D82A}">
                    <a16:rowId xmlns:a16="http://schemas.microsoft.com/office/drawing/2014/main" val="10001"/>
                  </a:ext>
                </a:extLst>
              </a:tr>
              <a:tr h="5598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掲出路線</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p>
                  </a:txBody>
                  <a:tcPr marL="180000" marR="180000" marT="108000" marB="108000" anchor="ctr"/>
                </a:tc>
                <a:extLst>
                  <a:ext uri="{0D108BD9-81ED-4DB2-BD59-A6C34878D82A}">
                    <a16:rowId xmlns:a16="http://schemas.microsoft.com/office/drawing/2014/main" val="10002"/>
                  </a:ext>
                </a:extLst>
              </a:tr>
              <a:tr h="7281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掲出秒数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約8秒/回</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※広告画像3枚と到着地風景写真3枚を含めた計6枚が約50秒間で1ループし、</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お客さまが言語選択をするまで繰り返し表示します。 </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466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販売枠数</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3枠</a:t>
                      </a:r>
                      <a:endParaRPr sz="1000" u="none" strike="noStrike" cap="none" baseline="3000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466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掲出期間 </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※機材繰りなどの諸事情により上映開始日・終了日が前後する場合があります。</a:t>
                      </a:r>
                      <a:endParaRPr sz="1400" u="none" strike="noStrike" cap="none"/>
                    </a:p>
                  </a:txBody>
                  <a:tcPr marL="180000" marR="180000" marT="108000" marB="108000" anchor="ctr"/>
                </a:tc>
                <a:extLst>
                  <a:ext uri="{0D108BD9-81ED-4DB2-BD59-A6C34878D82A}">
                    <a16:rowId xmlns:a16="http://schemas.microsoft.com/office/drawing/2014/main" val="10005"/>
                  </a:ext>
                </a:extLst>
              </a:tr>
              <a:tr h="466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料金</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latin typeface="Arial"/>
                          <a:ea typeface="Arial"/>
                          <a:cs typeface="Arial"/>
                          <a:sym typeface="Arial"/>
                        </a:rPr>
                        <a:t>900,000円/枠/月</a:t>
                      </a:r>
                      <a:r>
                        <a:rPr lang="ja-JP" sz="1000" b="0" i="0" u="none" strike="noStrike" cap="none">
                          <a:solidFill>
                            <a:srgbClr val="000000"/>
                          </a:solidFill>
                          <a:latin typeface="Arial"/>
                          <a:ea typeface="Arial"/>
                          <a:cs typeface="Arial"/>
                          <a:sym typeface="Arial"/>
                        </a:rPr>
                        <a:t>（税抜）</a:t>
                      </a:r>
                      <a:endParaRPr sz="1000" b="0" i="0" u="none" strike="noStrike" cap="none">
                        <a:solidFill>
                          <a:srgbClr val="00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466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2026年4月～2027年3月掲出分</a:t>
                      </a:r>
                      <a:endParaRPr sz="1200" u="none" strike="noStrike" cap="none">
                        <a:solidFill>
                          <a:schemeClr val="dk1"/>
                        </a:solidFill>
                      </a:endParaRPr>
                    </a:p>
                  </a:txBody>
                  <a:tcPr marL="180000" marR="180000" marT="108000" marB="108000" anchor="ctr"/>
                </a:tc>
                <a:extLst>
                  <a:ext uri="{0D108BD9-81ED-4DB2-BD59-A6C34878D82A}">
                    <a16:rowId xmlns:a16="http://schemas.microsoft.com/office/drawing/2014/main" val="10007"/>
                  </a:ext>
                </a:extLst>
              </a:tr>
              <a:tr h="46652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latin typeface="Arial"/>
                          <a:ea typeface="Arial"/>
                          <a:cs typeface="Arial"/>
                          <a:sym typeface="Arial"/>
                        </a:rPr>
                        <a:t>納品日</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上映開始の前々月13日頃</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※具体的な日付はお問い合わせください。</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8"/>
                  </a:ext>
                </a:extLst>
              </a:tr>
              <a:tr h="5694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備考</a:t>
                      </a:r>
                      <a:endParaRPr sz="10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・個人モニター上での外部遷移はできません。</a:t>
                      </a:r>
                      <a:endParaRPr sz="10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1000" b="0" u="none" strike="noStrike" cap="none" dirty="0">
                          <a:solidFill>
                            <a:schemeClr val="dk1"/>
                          </a:solidFill>
                          <a:latin typeface="Arial"/>
                          <a:ea typeface="Arial"/>
                          <a:cs typeface="Arial"/>
                          <a:sym typeface="Arial"/>
                        </a:rPr>
                        <a:t>・</a:t>
                      </a:r>
                      <a:r>
                        <a:rPr lang="ja-JP" sz="1000" u="none" strike="noStrike" cap="none" dirty="0">
                          <a:latin typeface="Arial"/>
                          <a:ea typeface="Arial"/>
                          <a:cs typeface="Arial"/>
                          <a:sym typeface="Arial"/>
                        </a:rPr>
                        <a:t>表示回数は測定できません。</a:t>
                      </a:r>
                      <a:endParaRPr sz="10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grpSp>
        <p:nvGrpSpPr>
          <p:cNvPr id="165" name="Google Shape;165;p6"/>
          <p:cNvGrpSpPr/>
          <p:nvPr/>
        </p:nvGrpSpPr>
        <p:grpSpPr>
          <a:xfrm>
            <a:off x="434568" y="5145443"/>
            <a:ext cx="4896754" cy="326871"/>
            <a:chOff x="434568" y="5145443"/>
            <a:chExt cx="4896754" cy="326871"/>
          </a:xfrm>
        </p:grpSpPr>
        <p:pic>
          <p:nvPicPr>
            <p:cNvPr id="166" name="Google Shape;166;p6"/>
            <p:cNvPicPr preferRelativeResize="0"/>
            <p:nvPr/>
          </p:nvPicPr>
          <p:blipFill rotWithShape="1">
            <a:blip r:embed="rId7">
              <a:alphaModFix/>
            </a:blip>
            <a:srcRect/>
            <a:stretch/>
          </p:blipFill>
          <p:spPr>
            <a:xfrm rot="-1800000">
              <a:off x="478360" y="5189235"/>
              <a:ext cx="239286" cy="239286"/>
            </a:xfrm>
            <a:prstGeom prst="rect">
              <a:avLst/>
            </a:prstGeom>
            <a:noFill/>
            <a:ln>
              <a:noFill/>
            </a:ln>
          </p:spPr>
        </p:pic>
        <p:cxnSp>
          <p:nvCxnSpPr>
            <p:cNvPr id="167" name="Google Shape;167;p6"/>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cxnSp>
        <p:nvCxnSpPr>
          <p:cNvPr id="168" name="Google Shape;168;p6"/>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169" name="Google Shape;169;p6"/>
          <p:cNvSpPr txBox="1"/>
          <p:nvPr/>
        </p:nvSpPr>
        <p:spPr>
          <a:xfrm>
            <a:off x="833076" y="495938"/>
            <a:ext cx="9858737"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ウェルカムスクリーンアド</a:t>
            </a:r>
            <a:r>
              <a:rPr lang="ja-JP" sz="1600" b="1" i="0" u="none" strike="noStrike" cap="none">
                <a:solidFill>
                  <a:srgbClr val="000000"/>
                </a:solidFill>
                <a:latin typeface="Arial"/>
                <a:ea typeface="Arial"/>
                <a:cs typeface="Arial"/>
                <a:sym typeface="Arial"/>
              </a:rPr>
              <a:t>（ Airbus A350-900型機・Boeing 787-8型機）</a:t>
            </a:r>
            <a:r>
              <a:rPr lang="ja-JP" sz="2400" b="1" i="0" u="none" strike="noStrike" cap="none">
                <a:solidFill>
                  <a:srgbClr val="000000"/>
                </a:solidFill>
                <a:latin typeface="Arial"/>
                <a:ea typeface="Arial"/>
                <a:cs typeface="Arial"/>
                <a:sym typeface="Arial"/>
              </a:rPr>
              <a:t> </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7"/>
          <p:cNvPicPr preferRelativeResize="0"/>
          <p:nvPr/>
        </p:nvPicPr>
        <p:blipFill rotWithShape="1">
          <a:blip r:embed="rId3">
            <a:alphaModFix/>
          </a:blip>
          <a:srcRect/>
          <a:stretch/>
        </p:blipFill>
        <p:spPr>
          <a:xfrm>
            <a:off x="462430" y="6444301"/>
            <a:ext cx="1595506" cy="914272"/>
          </a:xfrm>
          <a:prstGeom prst="rect">
            <a:avLst/>
          </a:prstGeom>
          <a:noFill/>
          <a:ln>
            <a:noFill/>
          </a:ln>
        </p:spPr>
      </p:pic>
      <p:sp>
        <p:nvSpPr>
          <p:cNvPr id="176" name="Google Shape;176;p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5</a:t>
            </a:fld>
            <a:endParaRPr sz="1000" b="0" i="0" u="none" strike="noStrike" cap="none">
              <a:solidFill>
                <a:srgbClr val="000000"/>
              </a:solidFill>
            </a:endParaRPr>
          </a:p>
        </p:txBody>
      </p:sp>
      <p:sp>
        <p:nvSpPr>
          <p:cNvPr id="177" name="Google Shape;177;p7"/>
          <p:cNvSpPr txBox="1"/>
          <p:nvPr/>
        </p:nvSpPr>
        <p:spPr>
          <a:xfrm>
            <a:off x="5618279" y="6550747"/>
            <a:ext cx="5018481"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※1：25年4月～26年3月平均（JAL保有データに基づく概算）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※2：JAL保有データ（参考値。回数保障ではありません）</a:t>
            </a:r>
            <a:endParaRPr sz="800" b="0" i="0" u="none" strike="noStrike" cap="none">
              <a:solidFill>
                <a:srgbClr val="FF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※機内アナウンス発生時には再生が一時中断等される場合があります。</a:t>
            </a:r>
            <a:r>
              <a:rPr lang="ja-JP" sz="800" b="0" i="0" u="none" strike="noStrike" cap="none">
                <a:solidFill>
                  <a:srgbClr val="FF0000"/>
                </a:solidFill>
                <a:highlight>
                  <a:srgbClr val="FFFF00"/>
                </a:highlight>
                <a:latin typeface="Arial"/>
                <a:ea typeface="Arial"/>
                <a:cs typeface="Arial"/>
                <a:sym typeface="Arial"/>
              </a:rPr>
              <a:t> </a:t>
            </a:r>
            <a:endParaRPr sz="800" b="0" i="0" u="none" strike="noStrike" cap="none">
              <a:solidFill>
                <a:schemeClr val="dk1"/>
              </a:solidFill>
              <a:highlight>
                <a:srgbClr val="FFFF00"/>
              </a:highlight>
              <a:latin typeface="Arial"/>
              <a:ea typeface="Arial"/>
              <a:cs typeface="Arial"/>
              <a:sym typeface="Arial"/>
            </a:endParaRPr>
          </a:p>
        </p:txBody>
      </p:sp>
      <p:sp>
        <p:nvSpPr>
          <p:cNvPr id="178" name="Google Shape;178;p7"/>
          <p:cNvSpPr/>
          <p:nvPr/>
        </p:nvSpPr>
        <p:spPr>
          <a:xfrm rot="5400000">
            <a:off x="3706264" y="690806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79" name="Google Shape;179;p7"/>
          <p:cNvSpPr txBox="1"/>
          <p:nvPr/>
        </p:nvSpPr>
        <p:spPr>
          <a:xfrm>
            <a:off x="1855287" y="5749135"/>
            <a:ext cx="3738539"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※以下の風景写真は羽田行きの便のものです。路線ごと異なります。</a:t>
            </a:r>
            <a:endParaRPr sz="800" b="0" i="0" u="none" strike="noStrike" cap="none">
              <a:solidFill>
                <a:srgbClr val="000000"/>
              </a:solidFill>
              <a:latin typeface="Arial"/>
              <a:ea typeface="Arial"/>
              <a:cs typeface="Arial"/>
              <a:sym typeface="Arial"/>
            </a:endParaRPr>
          </a:p>
        </p:txBody>
      </p:sp>
      <p:grpSp>
        <p:nvGrpSpPr>
          <p:cNvPr id="180" name="Google Shape;180;p7"/>
          <p:cNvGrpSpPr/>
          <p:nvPr/>
        </p:nvGrpSpPr>
        <p:grpSpPr>
          <a:xfrm>
            <a:off x="2214696" y="6491946"/>
            <a:ext cx="1478675" cy="861734"/>
            <a:chOff x="809157" y="5379167"/>
            <a:chExt cx="1066115" cy="645474"/>
          </a:xfrm>
        </p:grpSpPr>
        <p:sp>
          <p:nvSpPr>
            <p:cNvPr id="181" name="Google Shape;181;p7"/>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82" name="Google Shape;182;p7"/>
            <p:cNvSpPr txBox="1"/>
            <p:nvPr/>
          </p:nvSpPr>
          <p:spPr>
            <a:xfrm>
              <a:off x="858775" y="5602047"/>
              <a:ext cx="975852" cy="27892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CM①～②枠</a:t>
              </a:r>
              <a:endParaRPr sz="2800" b="0" i="0" u="none" strike="noStrike" cap="none">
                <a:solidFill>
                  <a:srgbClr val="000000"/>
                </a:solidFill>
                <a:latin typeface="Arial"/>
                <a:ea typeface="Arial"/>
                <a:cs typeface="Arial"/>
                <a:sym typeface="Arial"/>
              </a:endParaRPr>
            </a:p>
          </p:txBody>
        </p:sp>
      </p:grpSp>
      <p:pic>
        <p:nvPicPr>
          <p:cNvPr id="183" name="Google Shape;183;p7" descr="グラフ, ウォーターフォール図&#10;&#10;自動的に生成された説明"/>
          <p:cNvPicPr preferRelativeResize="0"/>
          <p:nvPr/>
        </p:nvPicPr>
        <p:blipFill rotWithShape="1">
          <a:blip r:embed="rId4">
            <a:alphaModFix/>
          </a:blip>
          <a:srcRect/>
          <a:stretch/>
        </p:blipFill>
        <p:spPr>
          <a:xfrm>
            <a:off x="3821765" y="6489107"/>
            <a:ext cx="1578855" cy="888003"/>
          </a:xfrm>
          <a:prstGeom prst="rect">
            <a:avLst/>
          </a:prstGeom>
          <a:noFill/>
          <a:ln>
            <a:noFill/>
          </a:ln>
        </p:spPr>
      </p:pic>
      <p:sp>
        <p:nvSpPr>
          <p:cNvPr id="184" name="Google Shape;184;p7"/>
          <p:cNvSpPr/>
          <p:nvPr/>
        </p:nvSpPr>
        <p:spPr>
          <a:xfrm rot="5400000">
            <a:off x="2107951" y="690806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85" name="Google Shape;185;p7"/>
          <p:cNvSpPr txBox="1"/>
          <p:nvPr/>
        </p:nvSpPr>
        <p:spPr>
          <a:xfrm>
            <a:off x="2672179" y="3747848"/>
            <a:ext cx="534435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86" name="Google Shape;186;p7"/>
          <p:cNvSpPr/>
          <p:nvPr/>
        </p:nvSpPr>
        <p:spPr>
          <a:xfrm>
            <a:off x="532075" y="5998449"/>
            <a:ext cx="1437567" cy="31631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ウェルカム画面</a:t>
            </a:r>
            <a:endParaRPr sz="1000" b="1" i="0" u="none" strike="noStrike" cap="none">
              <a:solidFill>
                <a:schemeClr val="lt1"/>
              </a:solidFill>
              <a:latin typeface="Arial"/>
              <a:ea typeface="Arial"/>
              <a:cs typeface="Arial"/>
              <a:sym typeface="Arial"/>
            </a:endParaRPr>
          </a:p>
        </p:txBody>
      </p:sp>
      <p:sp>
        <p:nvSpPr>
          <p:cNvPr id="187" name="Google Shape;187;p7"/>
          <p:cNvSpPr/>
          <p:nvPr/>
        </p:nvSpPr>
        <p:spPr>
          <a:xfrm>
            <a:off x="3961807" y="6011937"/>
            <a:ext cx="1298770" cy="343743"/>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メインメニュー</a:t>
            </a:r>
            <a:endParaRPr sz="1000" b="1" i="0" u="none" strike="noStrike" cap="none">
              <a:solidFill>
                <a:schemeClr val="lt1"/>
              </a:solidFill>
              <a:latin typeface="Arial"/>
              <a:ea typeface="Arial"/>
              <a:cs typeface="Arial"/>
              <a:sym typeface="Arial"/>
            </a:endParaRPr>
          </a:p>
        </p:txBody>
      </p:sp>
      <p:grpSp>
        <p:nvGrpSpPr>
          <p:cNvPr id="188" name="Google Shape;188;p7"/>
          <p:cNvGrpSpPr/>
          <p:nvPr/>
        </p:nvGrpSpPr>
        <p:grpSpPr>
          <a:xfrm>
            <a:off x="674312" y="1790476"/>
            <a:ext cx="3913566" cy="1110617"/>
            <a:chOff x="648389" y="1705377"/>
            <a:chExt cx="3913566" cy="1110617"/>
          </a:xfrm>
        </p:grpSpPr>
        <p:grpSp>
          <p:nvGrpSpPr>
            <p:cNvPr id="189" name="Google Shape;189;p7"/>
            <p:cNvGrpSpPr/>
            <p:nvPr/>
          </p:nvGrpSpPr>
          <p:grpSpPr>
            <a:xfrm>
              <a:off x="648389" y="1705377"/>
              <a:ext cx="3813617" cy="627824"/>
              <a:chOff x="790556" y="2187093"/>
              <a:chExt cx="3813617" cy="627824"/>
            </a:xfrm>
          </p:grpSpPr>
          <p:sp>
            <p:nvSpPr>
              <p:cNvPr id="190" name="Google Shape;190;p7"/>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191" name="Google Shape;191;p7"/>
              <p:cNvSpPr txBox="1"/>
              <p:nvPr/>
            </p:nvSpPr>
            <p:spPr>
              <a:xfrm>
                <a:off x="3323691" y="2187093"/>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21</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192" name="Google Shape;192;p7"/>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国内線新型機 約</a:t>
                </a:r>
                <a:endParaRPr sz="1000" b="0" i="0" u="none" strike="noStrike" cap="none" baseline="30000">
                  <a:solidFill>
                    <a:srgbClr val="000000"/>
                  </a:solidFill>
                  <a:latin typeface="Arial"/>
                  <a:ea typeface="Arial"/>
                  <a:cs typeface="Arial"/>
                  <a:sym typeface="Arial"/>
                </a:endParaRPr>
              </a:p>
            </p:txBody>
          </p:sp>
        </p:grpSp>
        <p:grpSp>
          <p:nvGrpSpPr>
            <p:cNvPr id="193" name="Google Shape;193;p7"/>
            <p:cNvGrpSpPr/>
            <p:nvPr/>
          </p:nvGrpSpPr>
          <p:grpSpPr>
            <a:xfrm>
              <a:off x="648389" y="2188170"/>
              <a:ext cx="3913566" cy="627824"/>
              <a:chOff x="697626" y="2044840"/>
              <a:chExt cx="3913566" cy="627824"/>
            </a:xfrm>
          </p:grpSpPr>
          <p:grpSp>
            <p:nvGrpSpPr>
              <p:cNvPr id="194" name="Google Shape;194;p7"/>
              <p:cNvGrpSpPr/>
              <p:nvPr/>
            </p:nvGrpSpPr>
            <p:grpSpPr>
              <a:xfrm>
                <a:off x="697626" y="2044840"/>
                <a:ext cx="3913566" cy="627824"/>
                <a:chOff x="790556" y="2185702"/>
                <a:chExt cx="3913566" cy="627824"/>
              </a:xfrm>
            </p:grpSpPr>
            <p:sp>
              <p:nvSpPr>
                <p:cNvPr id="195" name="Google Shape;195;p7"/>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196" name="Google Shape;196;p7"/>
                <p:cNvSpPr txBox="1"/>
                <p:nvPr/>
              </p:nvSpPr>
              <p:spPr>
                <a:xfrm>
                  <a:off x="3286392" y="2185702"/>
                  <a:ext cx="1417730"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highlight>
                        <a:srgbClr val="F5F5F5"/>
                      </a:highlight>
                      <a:latin typeface="Arial"/>
                      <a:ea typeface="Arial"/>
                      <a:cs typeface="Arial"/>
                      <a:sym typeface="Arial"/>
                    </a:rPr>
                    <a:t>   20</a:t>
                  </a:r>
                  <a:r>
                    <a:rPr lang="ja-JP" sz="1200" b="0" i="0" u="none" strike="noStrike" cap="none">
                      <a:solidFill>
                        <a:schemeClr val="dk1"/>
                      </a:solidFill>
                      <a:highlight>
                        <a:srgbClr val="F5F5F5"/>
                      </a:highlight>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highlight>
                      <a:srgbClr val="F5F5F5"/>
                    </a:highlight>
                    <a:latin typeface="Arial"/>
                    <a:ea typeface="Arial"/>
                    <a:cs typeface="Arial"/>
                    <a:sym typeface="Arial"/>
                  </a:endParaRPr>
                </a:p>
              </p:txBody>
            </p:sp>
          </p:grpSp>
          <p:sp>
            <p:nvSpPr>
              <p:cNvPr id="197" name="Google Shape;197;p7"/>
              <p:cNvSpPr txBox="1"/>
              <p:nvPr/>
            </p:nvSpPr>
            <p:spPr>
              <a:xfrm>
                <a:off x="2252420" y="2305409"/>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pSp>
      <p:sp>
        <p:nvSpPr>
          <p:cNvPr id="198" name="Google Shape;198;p7"/>
          <p:cNvSpPr txBox="1"/>
          <p:nvPr/>
        </p:nvSpPr>
        <p:spPr>
          <a:xfrm>
            <a:off x="674312" y="1164326"/>
            <a:ext cx="4990523"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個人モニターにて言語選択後に流れる動画広告枠。クラスセグメントが可能で、個人モニターを利用されるお客さまが必ず視聴されます。</a:t>
            </a:r>
            <a:endParaRPr sz="1200" b="0" i="0" u="none" strike="noStrike" cap="none">
              <a:solidFill>
                <a:srgbClr val="000000"/>
              </a:solidFill>
              <a:latin typeface="Arial"/>
              <a:ea typeface="Arial"/>
              <a:cs typeface="Arial"/>
              <a:sym typeface="Arial"/>
            </a:endParaRPr>
          </a:p>
        </p:txBody>
      </p:sp>
      <p:graphicFrame>
        <p:nvGraphicFramePr>
          <p:cNvPr id="199" name="Google Shape;199;p7"/>
          <p:cNvGraphicFramePr/>
          <p:nvPr/>
        </p:nvGraphicFramePr>
        <p:xfrm>
          <a:off x="5664834" y="1230912"/>
          <a:ext cx="3000000" cy="3000000"/>
        </p:xfrm>
        <a:graphic>
          <a:graphicData uri="http://schemas.openxmlformats.org/drawingml/2006/table">
            <a:tbl>
              <a:tblPr>
                <a:noFill/>
                <a:tableStyleId>{9F864265-01E8-450C-AFAD-191B07B7B0A7}</a:tableStyleId>
              </a:tblPr>
              <a:tblGrid>
                <a:gridCol w="1025275">
                  <a:extLst>
                    <a:ext uri="{9D8B030D-6E8A-4147-A177-3AD203B41FA5}">
                      <a16:colId xmlns:a16="http://schemas.microsoft.com/office/drawing/2014/main" val="20000"/>
                    </a:ext>
                  </a:extLst>
                </a:gridCol>
                <a:gridCol w="3890800">
                  <a:extLst>
                    <a:ext uri="{9D8B030D-6E8A-4147-A177-3AD203B41FA5}">
                      <a16:colId xmlns:a16="http://schemas.microsoft.com/office/drawing/2014/main" val="20001"/>
                    </a:ext>
                  </a:extLst>
                </a:gridCol>
              </a:tblGrid>
              <a:tr h="5672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latin typeface="Arial"/>
                          <a:ea typeface="Arial"/>
                          <a:cs typeface="Arial"/>
                          <a:sym typeface="Aria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対象クラス：ファーストクラス・クラスJ　全言語共通</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428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掲出便数</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2,700</a:t>
                      </a:r>
                      <a:r>
                        <a:rPr lang="ja-JP" sz="1000" b="0" i="0" u="none" strike="noStrike" cap="none">
                          <a:solidFill>
                            <a:srgbClr val="000000"/>
                          </a:solidFill>
                          <a:latin typeface="Arial"/>
                          <a:ea typeface="Arial"/>
                          <a:cs typeface="Arial"/>
                          <a:sym typeface="Arial"/>
                        </a:rPr>
                        <a:t>便</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※別途、チャーターを含む臨時便でも上映する場合があります。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latin typeface="Arial"/>
                          <a:ea typeface="Arial"/>
                          <a:cs typeface="Arial"/>
                          <a:sym typeface="Aria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latin typeface="Arial"/>
                          <a:ea typeface="Arial"/>
                          <a:cs typeface="Arial"/>
                          <a:sym typeface="Arial"/>
                        </a:rPr>
                        <a:t>掲出</a:t>
                      </a:r>
                      <a:r>
                        <a:rPr lang="ja-JP" sz="1000" b="1" i="0" u="none" strike="noStrike" cap="none">
                          <a:solidFill>
                            <a:schemeClr val="lt1"/>
                          </a:solidFill>
                          <a:latin typeface="Arial"/>
                          <a:ea typeface="Arial"/>
                          <a:cs typeface="Arial"/>
                          <a:sym typeface="Arial"/>
                        </a:rPr>
                        <a:t>秒数</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販売枠数</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2枠　</a:t>
                      </a:r>
                      <a:r>
                        <a:rPr lang="ja-JP" sz="800" u="none" strike="noStrike" cap="none">
                          <a:latin typeface="Arial"/>
                          <a:ea typeface="Arial"/>
                          <a:cs typeface="Arial"/>
                          <a:sym typeface="Arial"/>
                        </a:rPr>
                        <a:t>※1社による2枠/月 購入も可能です。</a:t>
                      </a:r>
                      <a:endParaRPr sz="1000" u="none" strike="noStrike" cap="none">
                        <a:solidFill>
                          <a:srgbClr val="FF0000"/>
                        </a:solidFill>
                        <a:highlight>
                          <a:srgbClr val="FFFF00"/>
                        </a:highlight>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685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latin typeface="Arial"/>
                          <a:ea typeface="Arial"/>
                          <a:cs typeface="Arial"/>
                          <a:sym typeface="Aria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※機材繰りなどの諸事情により掲出開始日および終了日が前後する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6324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1枠目・2枠目ともに　2,800,000円/枠/月</a:t>
                      </a:r>
                      <a:r>
                        <a:rPr lang="ja-JP" sz="1000" b="0" i="0" u="none" strike="noStrike" cap="none">
                          <a:solidFill>
                            <a:schemeClr val="dk1"/>
                          </a:solidFill>
                          <a:latin typeface="Arial"/>
                          <a:ea typeface="Arial"/>
                          <a:cs typeface="Arial"/>
                          <a:sym typeface="Arial"/>
                        </a:rPr>
                        <a:t>（税抜）</a:t>
                      </a:r>
                      <a:br>
                        <a:rPr lang="ja-JP" sz="1000" b="0" i="0" u="none" strike="noStrike" cap="none">
                          <a:solidFill>
                            <a:schemeClr val="dk1"/>
                          </a:solidFill>
                          <a:latin typeface="Arial"/>
                          <a:ea typeface="Arial"/>
                          <a:cs typeface="Arial"/>
                          <a:sym typeface="Arial"/>
                        </a:rPr>
                      </a:br>
                      <a:r>
                        <a:rPr lang="ja-JP" sz="800" b="0" i="0" u="none" strike="noStrike" cap="none">
                          <a:solidFill>
                            <a:schemeClr val="dk1"/>
                          </a:solidFill>
                          <a:latin typeface="Arial"/>
                          <a:ea typeface="Arial"/>
                          <a:cs typeface="Arial"/>
                          <a:sym typeface="Arial"/>
                        </a:rPr>
                        <a:t>※掲出順は原則決定優先となります。</a:t>
                      </a:r>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82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b="0" u="none" strike="noStrike" cap="none">
                          <a:solidFill>
                            <a:schemeClr val="dk1"/>
                          </a:solidFill>
                          <a:latin typeface="Arial"/>
                          <a:ea typeface="Arial"/>
                          <a:cs typeface="Arial"/>
                          <a:sym typeface="Arial"/>
                        </a:rPr>
                        <a:t>掲出分</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3335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solidFill>
                            <a:schemeClr val="lt1"/>
                          </a:solidFill>
                          <a:latin typeface="Arial"/>
                          <a:ea typeface="Arial"/>
                          <a:cs typeface="Arial"/>
                          <a:sym typeface="Arial"/>
                        </a:rPr>
                        <a:t>納品日</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上映開始の前々月末頃</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※具体的な日付はお問い合わせください。</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5672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solidFill>
                            <a:schemeClr val="dk1"/>
                          </a:solidFill>
                          <a:latin typeface="Arial"/>
                          <a:ea typeface="Arial"/>
                          <a:cs typeface="Arial"/>
                          <a:sym typeface="Arial"/>
                        </a:rPr>
                        <a:t>・</a:t>
                      </a:r>
                      <a:r>
                        <a:rPr lang="ja-JP" sz="1000" dirty="0">
                          <a:solidFill>
                            <a:schemeClr val="dk1"/>
                          </a:solidFill>
                        </a:rPr>
                        <a:t>1枠目・2枠目ともに、15秒間強制視聴です。</a:t>
                      </a:r>
                      <a:endParaRPr sz="1000" dirty="0">
                        <a:solidFill>
                          <a:schemeClr val="dk1"/>
                        </a:solidFil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solidFill>
                            <a:schemeClr val="dk1"/>
                          </a:solidFill>
                          <a:latin typeface="Arial"/>
                          <a:ea typeface="Arial"/>
                          <a:cs typeface="Arial"/>
                          <a:sym typeface="Arial"/>
                        </a:rPr>
                        <a:t>・個人モニター上での外部遷移はできません。</a:t>
                      </a:r>
                      <a:endParaRPr sz="1000" u="none" strike="noStrike" cap="none" dirty="0">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6"/>
                    </a:solidFill>
                  </a:tcPr>
                </a:tc>
                <a:extLst>
                  <a:ext uri="{0D108BD9-81ED-4DB2-BD59-A6C34878D82A}">
                    <a16:rowId xmlns:a16="http://schemas.microsoft.com/office/drawing/2014/main" val="10009"/>
                  </a:ext>
                </a:extLst>
              </a:tr>
            </a:tbl>
          </a:graphicData>
        </a:graphic>
      </p:graphicFrame>
      <p:grpSp>
        <p:nvGrpSpPr>
          <p:cNvPr id="200" name="Google Shape;200;p7"/>
          <p:cNvGrpSpPr/>
          <p:nvPr/>
        </p:nvGrpSpPr>
        <p:grpSpPr>
          <a:xfrm>
            <a:off x="483760" y="5560725"/>
            <a:ext cx="4896754" cy="326871"/>
            <a:chOff x="434568" y="5145443"/>
            <a:chExt cx="4896754" cy="326871"/>
          </a:xfrm>
        </p:grpSpPr>
        <p:pic>
          <p:nvPicPr>
            <p:cNvPr id="201" name="Google Shape;201;p7"/>
            <p:cNvPicPr preferRelativeResize="0"/>
            <p:nvPr/>
          </p:nvPicPr>
          <p:blipFill rotWithShape="1">
            <a:blip r:embed="rId5">
              <a:alphaModFix/>
            </a:blip>
            <a:srcRect/>
            <a:stretch/>
          </p:blipFill>
          <p:spPr>
            <a:xfrm rot="-1800000">
              <a:off x="478360" y="5189235"/>
              <a:ext cx="239286" cy="239286"/>
            </a:xfrm>
            <a:prstGeom prst="rect">
              <a:avLst/>
            </a:prstGeom>
            <a:noFill/>
            <a:ln>
              <a:noFill/>
            </a:ln>
          </p:spPr>
        </p:pic>
        <p:cxnSp>
          <p:nvCxnSpPr>
            <p:cNvPr id="202" name="Google Shape;202;p7"/>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sp>
        <p:nvSpPr>
          <p:cNvPr id="203" name="Google Shape;203;p7"/>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pic>
        <p:nvPicPr>
          <p:cNvPr id="204" name="Google Shape;204;p7"/>
          <p:cNvPicPr preferRelativeResize="0"/>
          <p:nvPr/>
        </p:nvPicPr>
        <p:blipFill rotWithShape="1">
          <a:blip r:embed="rId6">
            <a:alphaModFix/>
          </a:blip>
          <a:srcRect/>
          <a:stretch/>
        </p:blipFill>
        <p:spPr>
          <a:xfrm>
            <a:off x="1199656" y="3008326"/>
            <a:ext cx="3777246" cy="2519394"/>
          </a:xfrm>
          <a:prstGeom prst="rect">
            <a:avLst/>
          </a:prstGeom>
          <a:noFill/>
          <a:ln>
            <a:noFill/>
          </a:ln>
        </p:spPr>
      </p:pic>
      <p:sp>
        <p:nvSpPr>
          <p:cNvPr id="205" name="Google Shape;205;p7"/>
          <p:cNvSpPr txBox="1"/>
          <p:nvPr/>
        </p:nvSpPr>
        <p:spPr>
          <a:xfrm>
            <a:off x="2694525" y="5503590"/>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※上記はAirbus A350-900型機機材</a:t>
            </a:r>
            <a:endParaRPr sz="800" b="0" i="0" u="none" strike="noStrike" cap="none">
              <a:solidFill>
                <a:srgbClr val="000000"/>
              </a:solidFill>
              <a:latin typeface="Arial"/>
              <a:ea typeface="Arial"/>
              <a:cs typeface="Arial"/>
              <a:sym typeface="Arial"/>
            </a:endParaRPr>
          </a:p>
        </p:txBody>
      </p:sp>
      <p:sp>
        <p:nvSpPr>
          <p:cNvPr id="206" name="Google Shape;206;p7"/>
          <p:cNvSpPr txBox="1"/>
          <p:nvPr/>
        </p:nvSpPr>
        <p:spPr>
          <a:xfrm>
            <a:off x="833076" y="109504"/>
            <a:ext cx="8526952" cy="984845"/>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none" strike="noStrike" cap="none">
                <a:solidFill>
                  <a:srgbClr val="000000"/>
                </a:solidFill>
                <a:latin typeface="Arial"/>
                <a:ea typeface="Arial"/>
                <a:cs typeface="Arial"/>
                <a:sym typeface="Arial"/>
              </a:rPr>
              <a:t>ウェルカムインタースティシャル動画 </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ja-JP" sz="20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ファースト・クラスJ</a:t>
            </a:r>
            <a:r>
              <a:rPr lang="ja-JP" sz="1600" b="1" i="0" u="none" strike="noStrike" cap="none">
                <a:solidFill>
                  <a:srgbClr val="000000"/>
                </a:solidFill>
                <a:latin typeface="Arial"/>
                <a:ea typeface="Arial"/>
                <a:cs typeface="Arial"/>
                <a:sym typeface="Arial"/>
              </a:rPr>
              <a:t>（ Airbus A350-900型機・Boeing 787-8型機） </a:t>
            </a:r>
            <a:endParaRPr sz="2000" b="1" i="0" u="none" strike="noStrike" cap="none">
              <a:solidFill>
                <a:srgbClr val="000000"/>
              </a:solidFill>
              <a:latin typeface="Arial"/>
              <a:ea typeface="Arial"/>
              <a:cs typeface="Arial"/>
              <a:sym typeface="Arial"/>
            </a:endParaRPr>
          </a:p>
        </p:txBody>
      </p:sp>
      <p:cxnSp>
        <p:nvCxnSpPr>
          <p:cNvPr id="207" name="Google Shape;207;p7"/>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8"/>
          <p:cNvPicPr preferRelativeResize="0"/>
          <p:nvPr/>
        </p:nvPicPr>
        <p:blipFill rotWithShape="1">
          <a:blip r:embed="rId3">
            <a:alphaModFix/>
          </a:blip>
          <a:srcRect/>
          <a:stretch/>
        </p:blipFill>
        <p:spPr>
          <a:xfrm>
            <a:off x="426052" y="6398901"/>
            <a:ext cx="1595506" cy="914272"/>
          </a:xfrm>
          <a:prstGeom prst="rect">
            <a:avLst/>
          </a:prstGeom>
          <a:noFill/>
          <a:ln>
            <a:noFill/>
          </a:ln>
        </p:spPr>
      </p:pic>
      <p:grpSp>
        <p:nvGrpSpPr>
          <p:cNvPr id="214" name="Google Shape;214;p8"/>
          <p:cNvGrpSpPr/>
          <p:nvPr/>
        </p:nvGrpSpPr>
        <p:grpSpPr>
          <a:xfrm>
            <a:off x="764713" y="1684443"/>
            <a:ext cx="3776318" cy="627824"/>
            <a:chOff x="790556" y="2185702"/>
            <a:chExt cx="3776318" cy="627824"/>
          </a:xfrm>
        </p:grpSpPr>
        <p:sp>
          <p:nvSpPr>
            <p:cNvPr id="215" name="Google Shape;215;p8"/>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月間視聴可能者数</a:t>
              </a:r>
              <a:endParaRPr sz="1400" b="0" i="0" u="none" strike="noStrike" cap="none" baseline="30000">
                <a:solidFill>
                  <a:schemeClr val="dk1"/>
                </a:solidFill>
                <a:latin typeface="Arial"/>
                <a:ea typeface="Arial"/>
                <a:cs typeface="Arial"/>
                <a:sym typeface="Arial"/>
              </a:endParaRPr>
            </a:p>
          </p:txBody>
        </p:sp>
        <p:sp>
          <p:nvSpPr>
            <p:cNvPr id="216" name="Google Shape;216;p8"/>
            <p:cNvSpPr txBox="1"/>
            <p:nvPr/>
          </p:nvSpPr>
          <p:spPr>
            <a:xfrm>
              <a:off x="3286392" y="2185702"/>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64.7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217" name="Google Shape;217;p8"/>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sp>
        <p:nvSpPr>
          <p:cNvPr id="218" name="Google Shape;218;p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6</a:t>
            </a:fld>
            <a:endParaRPr sz="1000" b="0" i="0" u="none" strike="noStrike" cap="none">
              <a:solidFill>
                <a:srgbClr val="000000"/>
              </a:solidFill>
            </a:endParaRPr>
          </a:p>
        </p:txBody>
      </p:sp>
      <p:sp>
        <p:nvSpPr>
          <p:cNvPr id="219" name="Google Shape;219;p8"/>
          <p:cNvSpPr txBox="1"/>
          <p:nvPr/>
        </p:nvSpPr>
        <p:spPr>
          <a:xfrm>
            <a:off x="5607703" y="6567395"/>
            <a:ext cx="5018481"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※1：25年4月～26年3月平均（JAL保有データに基づく概算）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※2：JAL保有データ（参考値。回数保障ではありません）</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※機内アナウンス発生時には再生が一時中断等される場合があります。</a:t>
            </a:r>
            <a:r>
              <a:rPr lang="ja-JP" sz="800" b="0" i="0" u="none" strike="noStrike" cap="none">
                <a:solidFill>
                  <a:srgbClr val="FF0000"/>
                </a:solidFill>
                <a:highlight>
                  <a:srgbClr val="FFFF00"/>
                </a:highlight>
                <a:latin typeface="Arial"/>
                <a:ea typeface="Arial"/>
                <a:cs typeface="Arial"/>
                <a:sym typeface="Arial"/>
              </a:rPr>
              <a:t> </a:t>
            </a:r>
            <a:endParaRPr sz="800" b="0" i="0" u="none" strike="noStrike" cap="none">
              <a:solidFill>
                <a:schemeClr val="dk1"/>
              </a:solidFill>
              <a:highlight>
                <a:srgbClr val="FFFF00"/>
              </a:highlight>
              <a:latin typeface="Arial"/>
              <a:ea typeface="Arial"/>
              <a:cs typeface="Arial"/>
              <a:sym typeface="Arial"/>
            </a:endParaRPr>
          </a:p>
        </p:txBody>
      </p:sp>
      <p:sp>
        <p:nvSpPr>
          <p:cNvPr id="220" name="Google Shape;220;p8"/>
          <p:cNvSpPr/>
          <p:nvPr/>
        </p:nvSpPr>
        <p:spPr>
          <a:xfrm rot="5400000">
            <a:off x="3669886" y="686266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21" name="Google Shape;221;p8"/>
          <p:cNvSpPr txBox="1"/>
          <p:nvPr/>
        </p:nvSpPr>
        <p:spPr>
          <a:xfrm>
            <a:off x="1787723" y="5659559"/>
            <a:ext cx="3738539"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※以下の風景写真は羽田行きの便のものです。路線ごと異なります。</a:t>
            </a:r>
            <a:endParaRPr sz="800" b="0" i="0" u="none" strike="noStrike" cap="none">
              <a:solidFill>
                <a:srgbClr val="000000"/>
              </a:solidFill>
              <a:latin typeface="Arial"/>
              <a:ea typeface="Arial"/>
              <a:cs typeface="Arial"/>
              <a:sym typeface="Arial"/>
            </a:endParaRPr>
          </a:p>
        </p:txBody>
      </p:sp>
      <p:grpSp>
        <p:nvGrpSpPr>
          <p:cNvPr id="222" name="Google Shape;222;p8"/>
          <p:cNvGrpSpPr/>
          <p:nvPr/>
        </p:nvGrpSpPr>
        <p:grpSpPr>
          <a:xfrm>
            <a:off x="2178318" y="6446546"/>
            <a:ext cx="1478675" cy="861734"/>
            <a:chOff x="809157" y="5379167"/>
            <a:chExt cx="1066115" cy="645474"/>
          </a:xfrm>
        </p:grpSpPr>
        <p:sp>
          <p:nvSpPr>
            <p:cNvPr id="223" name="Google Shape;223;p8"/>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24" name="Google Shape;224;p8"/>
            <p:cNvSpPr txBox="1"/>
            <p:nvPr/>
          </p:nvSpPr>
          <p:spPr>
            <a:xfrm>
              <a:off x="858813" y="5568925"/>
              <a:ext cx="957049" cy="27892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CM①～②枠</a:t>
              </a:r>
              <a:endParaRPr sz="2800" b="0" i="0" u="none" strike="noStrike" cap="none">
                <a:solidFill>
                  <a:srgbClr val="000000"/>
                </a:solidFill>
                <a:latin typeface="Arial"/>
                <a:ea typeface="Arial"/>
                <a:cs typeface="Arial"/>
                <a:sym typeface="Arial"/>
              </a:endParaRPr>
            </a:p>
          </p:txBody>
        </p:sp>
      </p:grpSp>
      <p:pic>
        <p:nvPicPr>
          <p:cNvPr id="225" name="Google Shape;225;p8" descr="グラフ, ウォーターフォール図&#10;&#10;自動的に生成された説明"/>
          <p:cNvPicPr preferRelativeResize="0"/>
          <p:nvPr/>
        </p:nvPicPr>
        <p:blipFill rotWithShape="1">
          <a:blip r:embed="rId4">
            <a:alphaModFix/>
          </a:blip>
          <a:srcRect/>
          <a:stretch/>
        </p:blipFill>
        <p:spPr>
          <a:xfrm>
            <a:off x="3785387" y="6443707"/>
            <a:ext cx="1578855" cy="888003"/>
          </a:xfrm>
          <a:prstGeom prst="rect">
            <a:avLst/>
          </a:prstGeom>
          <a:noFill/>
          <a:ln>
            <a:noFill/>
          </a:ln>
        </p:spPr>
      </p:pic>
      <p:sp>
        <p:nvSpPr>
          <p:cNvPr id="226" name="Google Shape;226;p8"/>
          <p:cNvSpPr/>
          <p:nvPr/>
        </p:nvSpPr>
        <p:spPr>
          <a:xfrm rot="5400000">
            <a:off x="2071573" y="686266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27" name="Google Shape;227;p8"/>
          <p:cNvSpPr/>
          <p:nvPr/>
        </p:nvSpPr>
        <p:spPr>
          <a:xfrm>
            <a:off x="495697" y="5953049"/>
            <a:ext cx="1437567" cy="31631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ウェルカム画面</a:t>
            </a:r>
            <a:endParaRPr sz="1000" b="1" i="0" u="none" strike="noStrike" cap="none">
              <a:solidFill>
                <a:schemeClr val="lt1"/>
              </a:solidFill>
              <a:latin typeface="Arial"/>
              <a:ea typeface="Arial"/>
              <a:cs typeface="Arial"/>
              <a:sym typeface="Arial"/>
            </a:endParaRPr>
          </a:p>
        </p:txBody>
      </p:sp>
      <p:sp>
        <p:nvSpPr>
          <p:cNvPr id="228" name="Google Shape;228;p8"/>
          <p:cNvSpPr/>
          <p:nvPr/>
        </p:nvSpPr>
        <p:spPr>
          <a:xfrm>
            <a:off x="3925429" y="5966537"/>
            <a:ext cx="1298770" cy="343743"/>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000" b="1" i="0" u="none" strike="noStrike" cap="none">
                <a:solidFill>
                  <a:schemeClr val="lt1"/>
                </a:solidFill>
                <a:latin typeface="Arial"/>
                <a:ea typeface="Arial"/>
                <a:cs typeface="Arial"/>
                <a:sym typeface="Arial"/>
              </a:rPr>
              <a:t>メインメニュー</a:t>
            </a:r>
            <a:endParaRPr sz="1000" b="1" i="0" u="none" strike="noStrike" cap="none">
              <a:solidFill>
                <a:schemeClr val="lt1"/>
              </a:solidFill>
              <a:latin typeface="Arial"/>
              <a:ea typeface="Arial"/>
              <a:cs typeface="Arial"/>
              <a:sym typeface="Arial"/>
            </a:endParaRPr>
          </a:p>
        </p:txBody>
      </p:sp>
      <p:grpSp>
        <p:nvGrpSpPr>
          <p:cNvPr id="229" name="Google Shape;229;p8"/>
          <p:cNvGrpSpPr/>
          <p:nvPr/>
        </p:nvGrpSpPr>
        <p:grpSpPr>
          <a:xfrm>
            <a:off x="764713" y="2155529"/>
            <a:ext cx="3913566" cy="627824"/>
            <a:chOff x="697626" y="2044840"/>
            <a:chExt cx="3913566" cy="627824"/>
          </a:xfrm>
        </p:grpSpPr>
        <p:grpSp>
          <p:nvGrpSpPr>
            <p:cNvPr id="230" name="Google Shape;230;p8"/>
            <p:cNvGrpSpPr/>
            <p:nvPr/>
          </p:nvGrpSpPr>
          <p:grpSpPr>
            <a:xfrm>
              <a:off x="697626" y="2044840"/>
              <a:ext cx="3913566" cy="627824"/>
              <a:chOff x="790556" y="2185702"/>
              <a:chExt cx="3913566" cy="627824"/>
            </a:xfrm>
          </p:grpSpPr>
          <p:sp>
            <p:nvSpPr>
              <p:cNvPr id="231" name="Google Shape;231;p8"/>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232" name="Google Shape;232;p8"/>
              <p:cNvSpPr txBox="1"/>
              <p:nvPr/>
            </p:nvSpPr>
            <p:spPr>
              <a:xfrm>
                <a:off x="3286392" y="2185702"/>
                <a:ext cx="1417730"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highlight>
                      <a:srgbClr val="F5F5F5"/>
                    </a:highlight>
                    <a:latin typeface="Arial"/>
                    <a:ea typeface="Arial"/>
                    <a:cs typeface="Arial"/>
                    <a:sym typeface="Arial"/>
                  </a:rPr>
                  <a:t>   85</a:t>
                </a:r>
                <a:r>
                  <a:rPr lang="ja-JP" sz="1200" b="0" i="0" u="none" strike="noStrike" cap="none">
                    <a:solidFill>
                      <a:schemeClr val="dk1"/>
                    </a:solidFill>
                    <a:highlight>
                      <a:srgbClr val="F5F5F5"/>
                    </a:highlight>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highlight>
                    <a:srgbClr val="F5F5F5"/>
                  </a:highlight>
                  <a:latin typeface="Arial"/>
                  <a:ea typeface="Arial"/>
                  <a:cs typeface="Arial"/>
                  <a:sym typeface="Arial"/>
                </a:endParaRPr>
              </a:p>
            </p:txBody>
          </p:sp>
        </p:grpSp>
        <p:sp>
          <p:nvSpPr>
            <p:cNvPr id="233" name="Google Shape;233;p8"/>
            <p:cNvSpPr txBox="1"/>
            <p:nvPr/>
          </p:nvSpPr>
          <p:spPr>
            <a:xfrm>
              <a:off x="2252420" y="2305409"/>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aphicFrame>
        <p:nvGraphicFramePr>
          <p:cNvPr id="234" name="Google Shape;234;p8"/>
          <p:cNvGraphicFramePr/>
          <p:nvPr/>
        </p:nvGraphicFramePr>
        <p:xfrm>
          <a:off x="5663567" y="1239234"/>
          <a:ext cx="4906775" cy="5254990"/>
        </p:xfrm>
        <a:graphic>
          <a:graphicData uri="http://schemas.openxmlformats.org/drawingml/2006/table">
            <a:tbl>
              <a:tblPr>
                <a:noFill/>
                <a:tableStyleId>{9F864265-01E8-450C-AFAD-191B07B7B0A7}</a:tableStyleId>
              </a:tblPr>
              <a:tblGrid>
                <a:gridCol w="1013975">
                  <a:extLst>
                    <a:ext uri="{9D8B030D-6E8A-4147-A177-3AD203B41FA5}">
                      <a16:colId xmlns:a16="http://schemas.microsoft.com/office/drawing/2014/main" val="20000"/>
                    </a:ext>
                  </a:extLst>
                </a:gridCol>
                <a:gridCol w="3892800">
                  <a:extLst>
                    <a:ext uri="{9D8B030D-6E8A-4147-A177-3AD203B41FA5}">
                      <a16:colId xmlns:a16="http://schemas.microsoft.com/office/drawing/2014/main" val="20001"/>
                    </a:ext>
                  </a:extLst>
                </a:gridCol>
              </a:tblGrid>
              <a:tr h="5672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メディア</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対象クラス：エコノミークラス　全言語共通</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428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2,700</a:t>
                      </a:r>
                      <a:r>
                        <a:rPr lang="ja-JP" sz="1000" b="0" i="0" u="none" strike="noStrike" cap="none">
                          <a:solidFill>
                            <a:srgbClr val="000000"/>
                          </a:solidFill>
                          <a:latin typeface="Arial"/>
                          <a:ea typeface="Arial"/>
                          <a:cs typeface="Arial"/>
                          <a:sym typeface="Arial"/>
                        </a:rPr>
                        <a:t>便</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※別途、チャーターを含む臨時便でも上映する場合があります。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秒数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3949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販売枠数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2枠　</a:t>
                      </a:r>
                      <a:r>
                        <a:rPr lang="ja-JP" sz="800" u="none" strike="noStrike" cap="none">
                          <a:latin typeface="Arial"/>
                          <a:ea typeface="Arial"/>
                          <a:cs typeface="Arial"/>
                          <a:sym typeface="Arial"/>
                        </a:rPr>
                        <a:t>※1社による2枠/月 購入も可能です。</a:t>
                      </a:r>
                      <a:endParaRPr sz="1000" u="none" strike="noStrike" cap="none">
                        <a:solidFill>
                          <a:srgbClr val="FF0000"/>
                        </a:solidFill>
                        <a:highlight>
                          <a:srgbClr val="FFFF00"/>
                        </a:highlight>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685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u="none" strike="noStrike" cap="none">
                          <a:solidFill>
                            <a:schemeClr val="lt1"/>
                          </a:solidFill>
                        </a:rPr>
                        <a:t>掲出</a:t>
                      </a:r>
                      <a:r>
                        <a:rPr lang="ja-JP" sz="1000" b="1" i="0" u="none" strike="noStrike" cap="none">
                          <a:solidFill>
                            <a:schemeClr val="lt1"/>
                          </a:solidFill>
                          <a:latin typeface="Arial"/>
                          <a:ea typeface="Arial"/>
                          <a:cs typeface="Arial"/>
                          <a:sym typeface="Arial"/>
                        </a:rPr>
                        <a:t>期間 </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※機材繰りなどの諸事情により</a:t>
                      </a:r>
                      <a:r>
                        <a:rPr lang="ja-JP" sz="800" u="none" strike="noStrike" cap="none"/>
                        <a:t>掲出</a:t>
                      </a:r>
                      <a:r>
                        <a:rPr lang="ja-JP" sz="800" u="none" strike="noStrike" cap="none">
                          <a:latin typeface="Arial"/>
                          <a:ea typeface="Arial"/>
                          <a:cs typeface="Arial"/>
                          <a:sym typeface="Arial"/>
                        </a:rPr>
                        <a:t>開始日および終了日が前後する</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ja-JP" sz="800" u="none" strike="noStrike" cap="none">
                          <a:latin typeface="Arial"/>
                          <a:ea typeface="Arial"/>
                          <a:cs typeface="Arial"/>
                          <a:sym typeface="Arial"/>
                        </a:rPr>
                        <a:t>　場合があります。</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839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1枠目・2枠目ともに　3,000,000円/枠/月</a:t>
                      </a:r>
                      <a:r>
                        <a:rPr lang="ja-JP" sz="1000" b="0" i="0" u="none" strike="noStrike" cap="none">
                          <a:solidFill>
                            <a:schemeClr val="dk1"/>
                          </a:solidFill>
                          <a:latin typeface="Arial"/>
                          <a:ea typeface="Arial"/>
                          <a:cs typeface="Arial"/>
                          <a:sym typeface="Arial"/>
                        </a:rPr>
                        <a:t>（税抜）</a:t>
                      </a:r>
                      <a:endParaRPr sz="10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200"/>
                        <a:buFont typeface="Arial"/>
                        <a:buNone/>
                      </a:pPr>
                      <a:r>
                        <a:rPr lang="ja-JP" sz="800" u="none" strike="noStrike" cap="none">
                          <a:latin typeface="Arial"/>
                          <a:ea typeface="Arial"/>
                          <a:cs typeface="Arial"/>
                          <a:sym typeface="Arial"/>
                        </a:rPr>
                        <a:t>※</a:t>
                      </a:r>
                      <a:r>
                        <a:rPr lang="ja-JP" sz="800" u="none" strike="noStrike" cap="none"/>
                        <a:t>掲出</a:t>
                      </a:r>
                      <a:r>
                        <a:rPr lang="ja-JP" sz="800" u="none" strike="noStrike" cap="none">
                          <a:latin typeface="Arial"/>
                          <a:ea typeface="Arial"/>
                          <a:cs typeface="Arial"/>
                          <a:sym typeface="Arial"/>
                        </a:rPr>
                        <a:t>順は原則決定優先となります。</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820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b="0" u="none" strike="noStrike" cap="none">
                          <a:solidFill>
                            <a:schemeClr val="dk1"/>
                          </a:solidFill>
                          <a:latin typeface="Arial"/>
                          <a:ea typeface="Arial"/>
                          <a:cs typeface="Arial"/>
                          <a:sym typeface="Arial"/>
                        </a:rPr>
                        <a:t>掲出分</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33350">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solidFill>
                            <a:schemeClr val="lt1"/>
                          </a:solidFill>
                          <a:latin typeface="Arial"/>
                          <a:ea typeface="Arial"/>
                          <a:cs typeface="Arial"/>
                          <a:sym typeface="Arial"/>
                        </a:rPr>
                        <a:t>納品日</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上映開始の前々月末頃</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※具体的な日付はお問い合わせください。</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5672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solidFill>
                            <a:schemeClr val="dk1"/>
                          </a:solidFill>
                        </a:rPr>
                        <a:t>・</a:t>
                      </a:r>
                      <a:r>
                        <a:rPr lang="ja-JP" sz="1000" dirty="0">
                          <a:solidFill>
                            <a:schemeClr val="dk1"/>
                          </a:solidFill>
                        </a:rPr>
                        <a:t>1枠目・2枠目ともに、15秒間強制視聴です。</a:t>
                      </a:r>
                      <a:endParaRPr sz="1000" dirty="0">
                        <a:solidFill>
                          <a:schemeClr val="dk1"/>
                        </a:solidFil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solidFill>
                            <a:schemeClr val="dk1"/>
                          </a:solidFill>
                        </a:rPr>
                        <a:t>・</a:t>
                      </a:r>
                      <a:r>
                        <a:rPr lang="ja-JP" sz="1000" u="none" strike="noStrike" cap="none" dirty="0">
                          <a:solidFill>
                            <a:schemeClr val="dk1"/>
                          </a:solidFill>
                          <a:latin typeface="Arial"/>
                          <a:ea typeface="Arial"/>
                          <a:cs typeface="Arial"/>
                          <a:sym typeface="Arial"/>
                        </a:rPr>
                        <a:t>個人モニター上での外部遷移はできません。</a:t>
                      </a:r>
                      <a:endParaRPr sz="1400" u="none" strike="noStrike" cap="none" dirty="0">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6"/>
                    </a:solidFill>
                  </a:tcPr>
                </a:tc>
                <a:extLst>
                  <a:ext uri="{0D108BD9-81ED-4DB2-BD59-A6C34878D82A}">
                    <a16:rowId xmlns:a16="http://schemas.microsoft.com/office/drawing/2014/main" val="10009"/>
                  </a:ext>
                </a:extLst>
              </a:tr>
            </a:tbl>
          </a:graphicData>
        </a:graphic>
      </p:graphicFrame>
      <p:grpSp>
        <p:nvGrpSpPr>
          <p:cNvPr id="235" name="Google Shape;235;p8"/>
          <p:cNvGrpSpPr/>
          <p:nvPr/>
        </p:nvGrpSpPr>
        <p:grpSpPr>
          <a:xfrm>
            <a:off x="447382" y="5485958"/>
            <a:ext cx="4896754" cy="326871"/>
            <a:chOff x="434568" y="5145443"/>
            <a:chExt cx="4896754" cy="326871"/>
          </a:xfrm>
        </p:grpSpPr>
        <p:pic>
          <p:nvPicPr>
            <p:cNvPr id="236" name="Google Shape;236;p8"/>
            <p:cNvPicPr preferRelativeResize="0"/>
            <p:nvPr/>
          </p:nvPicPr>
          <p:blipFill rotWithShape="1">
            <a:blip r:embed="rId5">
              <a:alphaModFix/>
            </a:blip>
            <a:srcRect/>
            <a:stretch/>
          </p:blipFill>
          <p:spPr>
            <a:xfrm rot="-1800000">
              <a:off x="478360" y="5189235"/>
              <a:ext cx="239286" cy="239286"/>
            </a:xfrm>
            <a:prstGeom prst="rect">
              <a:avLst/>
            </a:prstGeom>
            <a:noFill/>
            <a:ln>
              <a:noFill/>
            </a:ln>
          </p:spPr>
        </p:pic>
        <p:cxnSp>
          <p:nvCxnSpPr>
            <p:cNvPr id="237" name="Google Shape;237;p8"/>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sp>
        <p:nvSpPr>
          <p:cNvPr id="238" name="Google Shape;238;p8"/>
          <p:cNvSpPr txBox="1"/>
          <p:nvPr/>
        </p:nvSpPr>
        <p:spPr>
          <a:xfrm>
            <a:off x="674312" y="1164326"/>
            <a:ext cx="4990523"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chemeClr val="dk1"/>
                </a:solidFill>
                <a:latin typeface="Arial"/>
                <a:ea typeface="Arial"/>
                <a:cs typeface="Arial"/>
                <a:sym typeface="Arial"/>
              </a:rPr>
              <a:t>個人モニターにて言語選択後に流れる動画広告枠。クラスセグメントが可能で、個人モニターを利用されるお客さまが必ず視聴されます。</a:t>
            </a:r>
            <a:endParaRPr sz="1200" b="0" i="0" u="none" strike="noStrike" cap="none">
              <a:solidFill>
                <a:schemeClr val="dk1"/>
              </a:solidFill>
              <a:latin typeface="Arial"/>
              <a:ea typeface="Arial"/>
              <a:cs typeface="Arial"/>
              <a:sym typeface="Arial"/>
            </a:endParaRPr>
          </a:p>
        </p:txBody>
      </p:sp>
      <p:sp>
        <p:nvSpPr>
          <p:cNvPr id="239" name="Google Shape;239;p8"/>
          <p:cNvSpPr txBox="1"/>
          <p:nvPr/>
        </p:nvSpPr>
        <p:spPr>
          <a:xfrm>
            <a:off x="2694525" y="5503590"/>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※上記はAirbus A350-900型機機材</a:t>
            </a:r>
            <a:endParaRPr sz="800" b="0" i="0" u="none" strike="noStrike" cap="none">
              <a:solidFill>
                <a:srgbClr val="000000"/>
              </a:solidFill>
              <a:latin typeface="Arial"/>
              <a:ea typeface="Arial"/>
              <a:cs typeface="Arial"/>
              <a:sym typeface="Arial"/>
            </a:endParaRPr>
          </a:p>
        </p:txBody>
      </p:sp>
      <p:pic>
        <p:nvPicPr>
          <p:cNvPr id="240" name="Google Shape;240;p8"/>
          <p:cNvPicPr preferRelativeResize="0"/>
          <p:nvPr/>
        </p:nvPicPr>
        <p:blipFill rotWithShape="1">
          <a:blip r:embed="rId6">
            <a:alphaModFix/>
          </a:blip>
          <a:srcRect/>
          <a:stretch/>
        </p:blipFill>
        <p:spPr>
          <a:xfrm>
            <a:off x="1199656" y="3008326"/>
            <a:ext cx="3777246" cy="2519393"/>
          </a:xfrm>
          <a:prstGeom prst="rect">
            <a:avLst/>
          </a:prstGeom>
          <a:noFill/>
          <a:ln>
            <a:noFill/>
          </a:ln>
        </p:spPr>
      </p:pic>
      <p:sp>
        <p:nvSpPr>
          <p:cNvPr id="241" name="Google Shape;241;p8"/>
          <p:cNvSpPr txBox="1"/>
          <p:nvPr/>
        </p:nvSpPr>
        <p:spPr>
          <a:xfrm>
            <a:off x="833076" y="109504"/>
            <a:ext cx="7059640" cy="984845"/>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none" strike="noStrike" cap="none">
                <a:solidFill>
                  <a:srgbClr val="000000"/>
                </a:solidFill>
                <a:latin typeface="Arial"/>
                <a:ea typeface="Arial"/>
                <a:cs typeface="Arial"/>
                <a:sym typeface="Arial"/>
              </a:rPr>
              <a:t>ウェルカムインタースティシャル動画</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ja-JP" sz="20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エコノミー</a:t>
            </a:r>
            <a:r>
              <a:rPr lang="ja-JP" sz="1600" b="1" i="0" u="none" strike="noStrike" cap="none">
                <a:solidFill>
                  <a:srgbClr val="000000"/>
                </a:solidFill>
                <a:latin typeface="Arial"/>
                <a:ea typeface="Arial"/>
                <a:cs typeface="Arial"/>
                <a:sym typeface="Arial"/>
              </a:rPr>
              <a:t>（ Airbus A350-900型機・Boeing 787-8型機） </a:t>
            </a:r>
            <a:endParaRPr sz="2000" b="1" i="0" u="none" strike="noStrike" cap="none">
              <a:solidFill>
                <a:srgbClr val="000000"/>
              </a:solidFill>
              <a:latin typeface="Arial"/>
              <a:ea typeface="Arial"/>
              <a:cs typeface="Arial"/>
              <a:sym typeface="Arial"/>
            </a:endParaRPr>
          </a:p>
        </p:txBody>
      </p:sp>
      <p:cxnSp>
        <p:nvCxnSpPr>
          <p:cNvPr id="242" name="Google Shape;242;p8"/>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243" name="Google Shape;243;p8"/>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7</a:t>
            </a:fld>
            <a:endParaRPr sz="1000" b="0" i="0" u="none" strike="noStrike" cap="none">
              <a:solidFill>
                <a:srgbClr val="000000"/>
              </a:solidFill>
            </a:endParaRPr>
          </a:p>
        </p:txBody>
      </p:sp>
      <p:sp>
        <p:nvSpPr>
          <p:cNvPr id="250" name="Google Shape;250;p1"/>
          <p:cNvSpPr txBox="1"/>
          <p:nvPr/>
        </p:nvSpPr>
        <p:spPr>
          <a:xfrm>
            <a:off x="5345906" y="7002631"/>
            <a:ext cx="5018481"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※1：25年4月～26年3月平均（JAL保有データ）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※2：JAL保有データ（参考値。回数保障ではありません）</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※機内アナウンス発生時には再生が一時中断等される場合があります。</a:t>
            </a:r>
            <a:r>
              <a:rPr lang="ja-JP" sz="800" b="0" i="0" u="none" strike="noStrike" cap="none">
                <a:solidFill>
                  <a:srgbClr val="FF0000"/>
                </a:solidFill>
                <a:highlight>
                  <a:srgbClr val="FFFF00"/>
                </a:highlight>
                <a:latin typeface="Arial"/>
                <a:ea typeface="Arial"/>
                <a:cs typeface="Arial"/>
                <a:sym typeface="Arial"/>
              </a:rPr>
              <a:t> </a:t>
            </a:r>
            <a:endParaRPr sz="800" b="0" i="0" u="none" strike="noStrike" cap="none">
              <a:solidFill>
                <a:schemeClr val="dk1"/>
              </a:solidFill>
              <a:highlight>
                <a:srgbClr val="FFFF00"/>
              </a:highlight>
              <a:latin typeface="Arial"/>
              <a:ea typeface="Arial"/>
              <a:cs typeface="Arial"/>
              <a:sym typeface="Arial"/>
            </a:endParaRPr>
          </a:p>
        </p:txBody>
      </p:sp>
      <p:sp>
        <p:nvSpPr>
          <p:cNvPr id="251" name="Google Shape;251;p1"/>
          <p:cNvSpPr txBox="1"/>
          <p:nvPr/>
        </p:nvSpPr>
        <p:spPr>
          <a:xfrm>
            <a:off x="683645" y="1160231"/>
            <a:ext cx="4822453"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個人用モニター上の様々な個所に表示されるバナー広告枠で</a:t>
            </a:r>
            <a:endParaRPr sz="12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お客さまに何度もアプローチ。認知向上に貢献します。</a:t>
            </a:r>
            <a:endParaRPr sz="1200" b="0" i="0" u="none" strike="noStrike" cap="none">
              <a:solidFill>
                <a:srgbClr val="000000"/>
              </a:solidFill>
              <a:latin typeface="Arial"/>
              <a:ea typeface="Arial"/>
              <a:cs typeface="Arial"/>
              <a:sym typeface="Arial"/>
            </a:endParaRPr>
          </a:p>
        </p:txBody>
      </p:sp>
      <p:graphicFrame>
        <p:nvGraphicFramePr>
          <p:cNvPr id="252" name="Google Shape;252;p1"/>
          <p:cNvGraphicFramePr/>
          <p:nvPr/>
        </p:nvGraphicFramePr>
        <p:xfrm>
          <a:off x="5425958" y="1132211"/>
          <a:ext cx="3000000" cy="3000000"/>
        </p:xfrm>
        <a:graphic>
          <a:graphicData uri="http://schemas.openxmlformats.org/drawingml/2006/table">
            <a:tbl>
              <a:tblPr bandRow="1">
                <a:noFill/>
                <a:tableStyleId>{9F864265-01E8-450C-AFAD-191B07B7B0A7}</a:tableStyleId>
              </a:tblPr>
              <a:tblGrid>
                <a:gridCol w="1071250">
                  <a:extLst>
                    <a:ext uri="{9D8B030D-6E8A-4147-A177-3AD203B41FA5}">
                      <a16:colId xmlns:a16="http://schemas.microsoft.com/office/drawing/2014/main" val="20000"/>
                    </a:ext>
                  </a:extLst>
                </a:gridCol>
                <a:gridCol w="4071450">
                  <a:extLst>
                    <a:ext uri="{9D8B030D-6E8A-4147-A177-3AD203B41FA5}">
                      <a16:colId xmlns:a16="http://schemas.microsoft.com/office/drawing/2014/main" val="20001"/>
                    </a:ext>
                  </a:extLst>
                </a:gridCol>
              </a:tblGrid>
              <a:tr h="6044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掲出メディア</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785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2,700</a:t>
                      </a:r>
                      <a:r>
                        <a:rPr lang="ja-JP" sz="1000" b="0" i="0" u="none" strike="noStrike" cap="none">
                          <a:solidFill>
                            <a:srgbClr val="000000"/>
                          </a:solidFill>
                          <a:latin typeface="Arial"/>
                          <a:ea typeface="Arial"/>
                          <a:cs typeface="Arial"/>
                          <a:sym typeface="Arial"/>
                        </a:rPr>
                        <a:t>便</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※別途、チャーターを含む臨時便でも掲出する場合があります。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4718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002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掲出箇所</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掲出仕様</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・合計約14か所　</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　※</a:t>
                      </a:r>
                      <a:r>
                        <a:rPr lang="ja-JP" sz="800" u="none" strike="noStrike" cap="none"/>
                        <a:t>掲出月</a:t>
                      </a:r>
                      <a:r>
                        <a:rPr lang="ja-JP" sz="800" u="none" strike="noStrike" cap="none">
                          <a:latin typeface="Arial"/>
                          <a:ea typeface="Arial"/>
                          <a:cs typeface="Arial"/>
                          <a:sym typeface="Arial"/>
                        </a:rPr>
                        <a:t>により掲出箇所数は変動する場合があります。</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・バナーは原則1種類のみ。</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　</a:t>
                      </a:r>
                      <a:r>
                        <a:rPr lang="ja-JP" sz="1000" u="none" strike="noStrike" cap="none"/>
                        <a:t>全ての</a:t>
                      </a:r>
                      <a:r>
                        <a:rPr lang="ja-JP" sz="1000" u="none" strike="noStrike" cap="none">
                          <a:latin typeface="Arial"/>
                          <a:ea typeface="Arial"/>
                          <a:cs typeface="Arial"/>
                          <a:sym typeface="Arial"/>
                        </a:rPr>
                        <a:t>箇所に同じバナーを表示します。</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・バナータップ後、動画広告 or 1枚の静止画広告を表示します。</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5683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1か月間（毎月1日〜末日）</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※機材繰りなどの諸事情により上映開始日・終了日が前後する場合があります。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527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700,000円/月</a:t>
                      </a:r>
                      <a:r>
                        <a:rPr lang="ja-JP" sz="1000" b="0" i="0" u="none" strike="noStrike" cap="none">
                          <a:solidFill>
                            <a:schemeClr val="dk1"/>
                          </a:solidFill>
                          <a:latin typeface="Arial"/>
                          <a:ea typeface="Arial"/>
                          <a:cs typeface="Arial"/>
                          <a:sym typeface="Arial"/>
                        </a:rPr>
                        <a:t>（税抜）　※1社限定</a:t>
                      </a:r>
                      <a:endParaRPr sz="1100" b="0" i="0" u="none" strike="noStrike" cap="none">
                        <a:solidFill>
                          <a:srgbClr val="000000"/>
                        </a:solidFill>
                        <a:highlight>
                          <a:srgbClr val="FFFF00"/>
                        </a:highlight>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※JALグループによる告知が同時に掲出される場合があります。</a:t>
                      </a:r>
                      <a:endParaRPr sz="12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4170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掲出分</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6837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solidFill>
                            <a:schemeClr val="lt1"/>
                          </a:solidFill>
                          <a:latin typeface="Arial"/>
                          <a:ea typeface="Arial"/>
                          <a:cs typeface="Arial"/>
                          <a:sym typeface="Arial"/>
                        </a:rPr>
                        <a:t>納品日</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上映開始の前々月末頃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※具体的な日付はお問い合わせください。</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7487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・バナータップ後に表示される動画または静止画については、</a:t>
                      </a:r>
                      <a:endParaRPr sz="10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　表示直後から広告画面に重なる形で右上に「✕」ボタンが</a:t>
                      </a:r>
                      <a:endParaRPr sz="10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　表示されます。</a:t>
                      </a:r>
                      <a:endParaRPr sz="10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・個人モニター上での外部遷移はできません。</a:t>
                      </a:r>
                      <a:endParaRPr sz="1000" u="none" strike="noStrike" cap="none" dirty="0">
                        <a:highlight>
                          <a:srgbClr val="FFFF00"/>
                        </a:highlight>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pic>
        <p:nvPicPr>
          <p:cNvPr id="253" name="Google Shape;253;p1" descr="グラフィカル ユーザー インターフェイス が含まれている画像&#10;&#10;自動的に生成された説明"/>
          <p:cNvPicPr preferRelativeResize="0"/>
          <p:nvPr/>
        </p:nvPicPr>
        <p:blipFill rotWithShape="1">
          <a:blip r:embed="rId3">
            <a:alphaModFix/>
          </a:blip>
          <a:srcRect/>
          <a:stretch/>
        </p:blipFill>
        <p:spPr>
          <a:xfrm>
            <a:off x="900451" y="3051775"/>
            <a:ext cx="2032350" cy="1142835"/>
          </a:xfrm>
          <a:prstGeom prst="rect">
            <a:avLst/>
          </a:prstGeom>
          <a:noFill/>
          <a:ln>
            <a:noFill/>
          </a:ln>
        </p:spPr>
      </p:pic>
      <p:pic>
        <p:nvPicPr>
          <p:cNvPr id="254" name="Google Shape;254;p1" descr="グラフ, ウォーターフォール図&#10;&#10;自動的に生成された説明"/>
          <p:cNvPicPr preferRelativeResize="0"/>
          <p:nvPr/>
        </p:nvPicPr>
        <p:blipFill rotWithShape="1">
          <a:blip r:embed="rId4">
            <a:alphaModFix/>
          </a:blip>
          <a:srcRect/>
          <a:stretch/>
        </p:blipFill>
        <p:spPr>
          <a:xfrm>
            <a:off x="3038159" y="3073080"/>
            <a:ext cx="2051483" cy="1121529"/>
          </a:xfrm>
          <a:prstGeom prst="rect">
            <a:avLst/>
          </a:prstGeom>
          <a:noFill/>
          <a:ln>
            <a:noFill/>
          </a:ln>
        </p:spPr>
      </p:pic>
      <p:pic>
        <p:nvPicPr>
          <p:cNvPr id="255" name="Google Shape;255;p1" descr="グラフィカル ユーザー インターフェイス が含まれている画像&#10;&#10;自動的に生成された説明"/>
          <p:cNvPicPr preferRelativeResize="0"/>
          <p:nvPr/>
        </p:nvPicPr>
        <p:blipFill rotWithShape="1">
          <a:blip r:embed="rId5">
            <a:alphaModFix/>
          </a:blip>
          <a:srcRect/>
          <a:stretch/>
        </p:blipFill>
        <p:spPr>
          <a:xfrm>
            <a:off x="900451" y="4262605"/>
            <a:ext cx="2032350" cy="1179710"/>
          </a:xfrm>
          <a:prstGeom prst="rect">
            <a:avLst/>
          </a:prstGeom>
          <a:noFill/>
          <a:ln>
            <a:noFill/>
          </a:ln>
        </p:spPr>
      </p:pic>
      <p:pic>
        <p:nvPicPr>
          <p:cNvPr id="256" name="Google Shape;256;p1" descr="グラフィカル ユーザー インターフェイス, アプリケーション&#10;&#10;自動的に生成された説明"/>
          <p:cNvPicPr preferRelativeResize="0"/>
          <p:nvPr/>
        </p:nvPicPr>
        <p:blipFill rotWithShape="1">
          <a:blip r:embed="rId6">
            <a:alphaModFix/>
          </a:blip>
          <a:srcRect/>
          <a:stretch/>
        </p:blipFill>
        <p:spPr>
          <a:xfrm>
            <a:off x="3038159" y="4262605"/>
            <a:ext cx="2097927" cy="1179710"/>
          </a:xfrm>
          <a:prstGeom prst="rect">
            <a:avLst/>
          </a:prstGeom>
          <a:noFill/>
          <a:ln>
            <a:noFill/>
          </a:ln>
        </p:spPr>
      </p:pic>
      <p:sp>
        <p:nvSpPr>
          <p:cNvPr id="257" name="Google Shape;257;p1"/>
          <p:cNvSpPr/>
          <p:nvPr/>
        </p:nvSpPr>
        <p:spPr>
          <a:xfrm>
            <a:off x="707555" y="2704712"/>
            <a:ext cx="1813675" cy="195015"/>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ja-JP" sz="1050" b="1" i="0" u="none" strike="noStrike" cap="none">
                <a:solidFill>
                  <a:schemeClr val="lt1"/>
                </a:solidFill>
                <a:latin typeface="Arial"/>
                <a:ea typeface="Arial"/>
                <a:cs typeface="Arial"/>
                <a:sym typeface="Arial"/>
              </a:rPr>
              <a:t>バナー表示箇所一例</a:t>
            </a:r>
            <a:endParaRPr sz="1400" b="0" i="0" u="none" strike="noStrike" cap="none">
              <a:solidFill>
                <a:srgbClr val="000000"/>
              </a:solidFill>
              <a:latin typeface="Arial"/>
              <a:ea typeface="Arial"/>
              <a:cs typeface="Arial"/>
              <a:sym typeface="Arial"/>
            </a:endParaRPr>
          </a:p>
        </p:txBody>
      </p:sp>
      <p:grpSp>
        <p:nvGrpSpPr>
          <p:cNvPr id="258" name="Google Shape;258;p1"/>
          <p:cNvGrpSpPr/>
          <p:nvPr/>
        </p:nvGrpSpPr>
        <p:grpSpPr>
          <a:xfrm>
            <a:off x="781042" y="1630678"/>
            <a:ext cx="4104952" cy="1031203"/>
            <a:chOff x="778816" y="1180062"/>
            <a:chExt cx="4104952" cy="1031203"/>
          </a:xfrm>
        </p:grpSpPr>
        <p:grpSp>
          <p:nvGrpSpPr>
            <p:cNvPr id="259" name="Google Shape;259;p1"/>
            <p:cNvGrpSpPr/>
            <p:nvPr/>
          </p:nvGrpSpPr>
          <p:grpSpPr>
            <a:xfrm>
              <a:off x="778816" y="1180062"/>
              <a:ext cx="4104952" cy="1031203"/>
              <a:chOff x="778816" y="1180062"/>
              <a:chExt cx="4104952" cy="1031203"/>
            </a:xfrm>
          </p:grpSpPr>
          <p:grpSp>
            <p:nvGrpSpPr>
              <p:cNvPr id="260" name="Google Shape;260;p1"/>
              <p:cNvGrpSpPr/>
              <p:nvPr/>
            </p:nvGrpSpPr>
            <p:grpSpPr>
              <a:xfrm>
                <a:off x="778816" y="1180062"/>
                <a:ext cx="3776318" cy="627824"/>
                <a:chOff x="790556" y="2185702"/>
                <a:chExt cx="3776318" cy="627824"/>
              </a:xfrm>
            </p:grpSpPr>
            <p:sp>
              <p:nvSpPr>
                <p:cNvPr id="261" name="Google Shape;261;p1"/>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月間視聴可能者数</a:t>
                  </a:r>
                  <a:endParaRPr sz="1400" b="0" i="0" u="none" strike="noStrike" cap="none" baseline="30000">
                    <a:solidFill>
                      <a:schemeClr val="dk1"/>
                    </a:solidFill>
                    <a:latin typeface="Arial"/>
                    <a:ea typeface="Arial"/>
                    <a:cs typeface="Arial"/>
                    <a:sym typeface="Arial"/>
                  </a:endParaRPr>
                </a:p>
              </p:txBody>
            </p:sp>
            <p:sp>
              <p:nvSpPr>
                <p:cNvPr id="262" name="Google Shape;262;p1"/>
                <p:cNvSpPr txBox="1"/>
                <p:nvPr/>
              </p:nvSpPr>
              <p:spPr>
                <a:xfrm>
                  <a:off x="3286392" y="2185702"/>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85.7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263" name="Google Shape;263;p1"/>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pSp>
            <p:nvGrpSpPr>
              <p:cNvPr id="264" name="Google Shape;264;p1"/>
              <p:cNvGrpSpPr/>
              <p:nvPr/>
            </p:nvGrpSpPr>
            <p:grpSpPr>
              <a:xfrm>
                <a:off x="778816" y="1583441"/>
                <a:ext cx="4104952" cy="627824"/>
                <a:chOff x="790556" y="2211948"/>
                <a:chExt cx="4104952" cy="627824"/>
              </a:xfrm>
            </p:grpSpPr>
            <p:sp>
              <p:nvSpPr>
                <p:cNvPr id="265" name="Google Shape;265;p1"/>
                <p:cNvSpPr txBox="1"/>
                <p:nvPr/>
              </p:nvSpPr>
              <p:spPr>
                <a:xfrm>
                  <a:off x="790556" y="2418162"/>
                  <a:ext cx="17468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月間想定表示回数</a:t>
                  </a:r>
                  <a:endParaRPr sz="1400" b="0" i="0" u="none" strike="noStrike" cap="none" baseline="30000">
                    <a:solidFill>
                      <a:schemeClr val="dk1"/>
                    </a:solidFill>
                    <a:latin typeface="Arial"/>
                    <a:ea typeface="Arial"/>
                    <a:cs typeface="Arial"/>
                    <a:sym typeface="Arial"/>
                  </a:endParaRPr>
                </a:p>
              </p:txBody>
            </p:sp>
            <p:sp>
              <p:nvSpPr>
                <p:cNvPr id="266" name="Google Shape;266;p1"/>
                <p:cNvSpPr txBox="1"/>
                <p:nvPr/>
              </p:nvSpPr>
              <p:spPr>
                <a:xfrm>
                  <a:off x="3210902" y="2211948"/>
                  <a:ext cx="1684606"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600</a:t>
                  </a:r>
                  <a:r>
                    <a:rPr lang="ja-JP" sz="1200" b="0" i="0" u="none" strike="noStrike" cap="none">
                      <a:solidFill>
                        <a:schemeClr val="dk1"/>
                      </a:solidFill>
                      <a:latin typeface="Arial"/>
                      <a:ea typeface="Arial"/>
                      <a:cs typeface="Arial"/>
                      <a:sym typeface="Arial"/>
                    </a:rPr>
                    <a:t>万imp</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grpSp>
        </p:grpSp>
        <p:sp>
          <p:nvSpPr>
            <p:cNvPr id="267" name="Google Shape;267;p1"/>
            <p:cNvSpPr txBox="1"/>
            <p:nvPr/>
          </p:nvSpPr>
          <p:spPr>
            <a:xfrm>
              <a:off x="2326133" y="1833540"/>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pSp>
        <p:nvGrpSpPr>
          <p:cNvPr id="268" name="Google Shape;268;p1"/>
          <p:cNvGrpSpPr/>
          <p:nvPr/>
        </p:nvGrpSpPr>
        <p:grpSpPr>
          <a:xfrm>
            <a:off x="423846" y="2424289"/>
            <a:ext cx="4896754" cy="326871"/>
            <a:chOff x="434568" y="5145443"/>
            <a:chExt cx="4896754" cy="326871"/>
          </a:xfrm>
        </p:grpSpPr>
        <p:pic>
          <p:nvPicPr>
            <p:cNvPr id="269" name="Google Shape;269;p1"/>
            <p:cNvPicPr preferRelativeResize="0"/>
            <p:nvPr/>
          </p:nvPicPr>
          <p:blipFill rotWithShape="1">
            <a:blip r:embed="rId7">
              <a:alphaModFix/>
            </a:blip>
            <a:srcRect/>
            <a:stretch/>
          </p:blipFill>
          <p:spPr>
            <a:xfrm rot="-1800000">
              <a:off x="478360" y="5189235"/>
              <a:ext cx="239286" cy="239286"/>
            </a:xfrm>
            <a:prstGeom prst="rect">
              <a:avLst/>
            </a:prstGeom>
            <a:noFill/>
            <a:ln>
              <a:noFill/>
            </a:ln>
          </p:spPr>
        </p:pic>
        <p:cxnSp>
          <p:nvCxnSpPr>
            <p:cNvPr id="270" name="Google Shape;270;p1"/>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sp>
        <p:nvSpPr>
          <p:cNvPr id="271" name="Google Shape;271;p1"/>
          <p:cNvSpPr/>
          <p:nvPr/>
        </p:nvSpPr>
        <p:spPr>
          <a:xfrm>
            <a:off x="1871354" y="5565937"/>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2" name="Google Shape;272;p1"/>
          <p:cNvSpPr txBox="1"/>
          <p:nvPr/>
        </p:nvSpPr>
        <p:spPr>
          <a:xfrm>
            <a:off x="2151378" y="5694338"/>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バナーをタップ</a:t>
            </a:r>
            <a:endParaRPr sz="1400" b="0" i="0" u="none" strike="noStrike" cap="none">
              <a:solidFill>
                <a:srgbClr val="000000"/>
              </a:solidFill>
              <a:latin typeface="Arial"/>
              <a:ea typeface="Arial"/>
              <a:cs typeface="Arial"/>
              <a:sym typeface="Arial"/>
            </a:endParaRPr>
          </a:p>
        </p:txBody>
      </p:sp>
      <p:grpSp>
        <p:nvGrpSpPr>
          <p:cNvPr id="273" name="Google Shape;273;p1"/>
          <p:cNvGrpSpPr/>
          <p:nvPr/>
        </p:nvGrpSpPr>
        <p:grpSpPr>
          <a:xfrm>
            <a:off x="1077980" y="6421172"/>
            <a:ext cx="3826237" cy="1171158"/>
            <a:chOff x="346839" y="5784919"/>
            <a:chExt cx="4745103" cy="1452410"/>
          </a:xfrm>
        </p:grpSpPr>
        <p:grpSp>
          <p:nvGrpSpPr>
            <p:cNvPr id="274" name="Google Shape;274;p1"/>
            <p:cNvGrpSpPr/>
            <p:nvPr/>
          </p:nvGrpSpPr>
          <p:grpSpPr>
            <a:xfrm>
              <a:off x="346839" y="5784919"/>
              <a:ext cx="4682421" cy="1452410"/>
              <a:chOff x="346839" y="5784919"/>
              <a:chExt cx="4682421" cy="1452410"/>
            </a:xfrm>
          </p:grpSpPr>
          <p:sp>
            <p:nvSpPr>
              <p:cNvPr id="275" name="Google Shape;275;p1"/>
              <p:cNvSpPr/>
              <p:nvPr/>
            </p:nvSpPr>
            <p:spPr>
              <a:xfrm>
                <a:off x="368746" y="5784922"/>
                <a:ext cx="1831087" cy="122056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276" name="Google Shape;276;p1"/>
              <p:cNvGrpSpPr/>
              <p:nvPr/>
            </p:nvGrpSpPr>
            <p:grpSpPr>
              <a:xfrm>
                <a:off x="346839" y="5784919"/>
                <a:ext cx="4682421" cy="1452410"/>
                <a:chOff x="346839" y="5784919"/>
                <a:chExt cx="4682421" cy="1452410"/>
              </a:xfrm>
            </p:grpSpPr>
            <p:grpSp>
              <p:nvGrpSpPr>
                <p:cNvPr id="277" name="Google Shape;277;p1"/>
                <p:cNvGrpSpPr/>
                <p:nvPr/>
              </p:nvGrpSpPr>
              <p:grpSpPr>
                <a:xfrm>
                  <a:off x="346839" y="5784919"/>
                  <a:ext cx="4682421" cy="1452410"/>
                  <a:chOff x="-900620" y="5521370"/>
                  <a:chExt cx="2726248" cy="768080"/>
                </a:xfrm>
              </p:grpSpPr>
              <p:sp>
                <p:nvSpPr>
                  <p:cNvPr id="278" name="Google Shape;278;p1"/>
                  <p:cNvSpPr/>
                  <p:nvPr/>
                </p:nvSpPr>
                <p:spPr>
                  <a:xfrm>
                    <a:off x="759513" y="5521370"/>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79" name="Google Shape;279;p1"/>
                  <p:cNvSpPr txBox="1"/>
                  <p:nvPr/>
                </p:nvSpPr>
                <p:spPr>
                  <a:xfrm>
                    <a:off x="-900620" y="5572913"/>
                    <a:ext cx="1104105" cy="716537"/>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2000"/>
                      <a:buFont typeface="Arial"/>
                      <a:buNone/>
                    </a:pPr>
                    <a:r>
                      <a:rPr lang="ja-JP" sz="2000" b="1" i="0" u="none" strike="noStrike" cap="none">
                        <a:solidFill>
                          <a:srgbClr val="FFFFFF"/>
                        </a:solidFill>
                        <a:latin typeface="Arial"/>
                        <a:ea typeface="Arial"/>
                        <a:cs typeface="Arial"/>
                        <a:sym typeface="Arial"/>
                      </a:rPr>
                      <a:t>動画広告</a:t>
                    </a:r>
                    <a:endParaRPr sz="2000" b="1" i="0" u="none" strike="noStrike" cap="none">
                      <a:solidFill>
                        <a:srgbClr val="FFFFFF"/>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15秒～最大3分</a:t>
                    </a:r>
                    <a:br>
                      <a:rPr lang="ja-JP" sz="1600" b="1" i="0" u="none" strike="noStrike" cap="none">
                        <a:solidFill>
                          <a:srgbClr val="FFFFFF"/>
                        </a:solidFill>
                        <a:latin typeface="Arial"/>
                        <a:ea typeface="Arial"/>
                        <a:cs typeface="Arial"/>
                        <a:sym typeface="Arial"/>
                      </a:rPr>
                    </a:br>
                    <a:r>
                      <a:rPr lang="ja-JP" sz="800" b="0" i="0" u="none" strike="noStrike" cap="none">
                        <a:solidFill>
                          <a:srgbClr val="FFFFFF"/>
                        </a:solidFill>
                        <a:latin typeface="Arial"/>
                        <a:ea typeface="Arial"/>
                        <a:cs typeface="Arial"/>
                        <a:sym typeface="Arial"/>
                      </a:rPr>
                      <a:t>※上記以外の尺は相談ください</a:t>
                    </a:r>
                    <a:endParaRPr sz="800" b="0" i="0" u="none" strike="noStrike" cap="none">
                      <a:solidFill>
                        <a:srgbClr val="000000"/>
                      </a:solidFill>
                      <a:latin typeface="Arial"/>
                      <a:ea typeface="Arial"/>
                      <a:cs typeface="Arial"/>
                      <a:sym typeface="Arial"/>
                    </a:endParaRPr>
                  </a:p>
                </p:txBody>
              </p:sp>
            </p:grpSp>
            <p:sp>
              <p:nvSpPr>
                <p:cNvPr id="280" name="Google Shape;280;p1"/>
                <p:cNvSpPr/>
                <p:nvPr/>
              </p:nvSpPr>
              <p:spPr>
                <a:xfrm>
                  <a:off x="2310549" y="6236008"/>
                  <a:ext cx="755422" cy="220477"/>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grpSp>
        </p:grpSp>
        <p:sp>
          <p:nvSpPr>
            <p:cNvPr id="281" name="Google Shape;281;p1"/>
            <p:cNvSpPr txBox="1"/>
            <p:nvPr/>
          </p:nvSpPr>
          <p:spPr>
            <a:xfrm>
              <a:off x="3135487" y="6089877"/>
              <a:ext cx="1956455" cy="61065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000" b="1" i="0" u="none" strike="noStrike" cap="none">
                  <a:solidFill>
                    <a:srgbClr val="FFFFFF"/>
                  </a:solidFill>
                  <a:latin typeface="Arial"/>
                  <a:ea typeface="Arial"/>
                  <a:cs typeface="Arial"/>
                  <a:sym typeface="Arial"/>
                </a:rPr>
                <a:t>静止画広告</a:t>
              </a:r>
              <a:endParaRPr sz="2000" b="0" i="0" u="none" strike="noStrike" cap="none">
                <a:solidFill>
                  <a:srgbClr val="000000"/>
                </a:solidFill>
                <a:latin typeface="Arial"/>
                <a:ea typeface="Arial"/>
                <a:cs typeface="Arial"/>
                <a:sym typeface="Arial"/>
              </a:endParaRPr>
            </a:p>
          </p:txBody>
        </p:sp>
      </p:grpSp>
      <p:pic>
        <p:nvPicPr>
          <p:cNvPr id="282" name="Google Shape;282;p1" descr="ダブルタップ ジェスチャ 単色塗りつぶし"/>
          <p:cNvPicPr preferRelativeResize="0"/>
          <p:nvPr/>
        </p:nvPicPr>
        <p:blipFill rotWithShape="1">
          <a:blip r:embed="rId8">
            <a:alphaModFix/>
          </a:blip>
          <a:srcRect/>
          <a:stretch/>
        </p:blipFill>
        <p:spPr>
          <a:xfrm>
            <a:off x="3419043" y="5659597"/>
            <a:ext cx="322375" cy="322375"/>
          </a:xfrm>
          <a:prstGeom prst="rect">
            <a:avLst/>
          </a:prstGeom>
          <a:noFill/>
          <a:ln>
            <a:noFill/>
          </a:ln>
        </p:spPr>
      </p:pic>
      <p:sp>
        <p:nvSpPr>
          <p:cNvPr id="283" name="Google Shape;283;p1"/>
          <p:cNvSpPr/>
          <p:nvPr/>
        </p:nvSpPr>
        <p:spPr>
          <a:xfrm rot="10800000">
            <a:off x="2802774" y="6149857"/>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84" name="Google Shape;284;p1"/>
          <p:cNvSpPr txBox="1"/>
          <p:nvPr/>
        </p:nvSpPr>
        <p:spPr>
          <a:xfrm>
            <a:off x="833076" y="558680"/>
            <a:ext cx="9531311"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バナーアド</a:t>
            </a:r>
            <a:r>
              <a:rPr lang="ja-JP" sz="1600" b="1" i="0" u="none" strike="noStrike" cap="none">
                <a:solidFill>
                  <a:srgbClr val="000000"/>
                </a:solidFill>
                <a:latin typeface="Arial"/>
                <a:ea typeface="Arial"/>
                <a:cs typeface="Arial"/>
                <a:sym typeface="Arial"/>
              </a:rPr>
              <a:t>（ Airbus A350-900型機・Boeing 787-8型機） </a:t>
            </a:r>
            <a:endParaRPr sz="2000" b="1" i="0" u="none" strike="noStrike" cap="none">
              <a:solidFill>
                <a:srgbClr val="000000"/>
              </a:solidFill>
              <a:latin typeface="Arial"/>
              <a:ea typeface="Arial"/>
              <a:cs typeface="Arial"/>
              <a:sym typeface="Arial"/>
            </a:endParaRPr>
          </a:p>
        </p:txBody>
      </p:sp>
      <p:cxnSp>
        <p:nvCxnSpPr>
          <p:cNvPr id="285" name="Google Shape;285;p1"/>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
        <p:nvSpPr>
          <p:cNvPr id="286" name="Google Shape;286;p1"/>
          <p:cNvSpPr/>
          <p:nvPr/>
        </p:nvSpPr>
        <p:spPr>
          <a:xfrm>
            <a:off x="8189407" y="539192"/>
            <a:ext cx="2296474" cy="47014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Arial"/>
                <a:ea typeface="Arial"/>
                <a:cs typeface="Arial"/>
                <a:sym typeface="Arial"/>
              </a:rPr>
              <a:t>言語出し分けオプション対応</a:t>
            </a: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dk1"/>
                </a:solidFill>
                <a:latin typeface="Arial"/>
                <a:ea typeface="Arial"/>
                <a:cs typeface="Arial"/>
                <a:sym typeface="Arial"/>
              </a:rPr>
              <a:t>※「オプションのご案内」をご参照ください</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1"/>
          <p:cNvSpPr/>
          <p:nvPr/>
        </p:nvSpPr>
        <p:spPr>
          <a:xfrm>
            <a:off x="1708484" y="5174825"/>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3" name="Google Shape;293;p2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altLang="ja-JP" sz="1000" b="0" i="0" u="none" strike="noStrike" cap="none">
                <a:solidFill>
                  <a:srgbClr val="000000"/>
                </a:solidFill>
              </a:rPr>
              <a:t>8</a:t>
            </a:fld>
            <a:endParaRPr sz="1000" b="0" i="0" u="none" strike="noStrike" cap="none">
              <a:solidFill>
                <a:srgbClr val="000000"/>
              </a:solidFill>
            </a:endParaRPr>
          </a:p>
        </p:txBody>
      </p:sp>
      <p:sp>
        <p:nvSpPr>
          <p:cNvPr id="294" name="Google Shape;294;p21"/>
          <p:cNvSpPr txBox="1"/>
          <p:nvPr/>
        </p:nvSpPr>
        <p:spPr>
          <a:xfrm>
            <a:off x="5245197" y="7103765"/>
            <a:ext cx="3962480" cy="49624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ja-JP" sz="700" b="0" i="0" u="none" strike="noStrike" cap="none">
                <a:solidFill>
                  <a:schemeClr val="dk1"/>
                </a:solidFill>
                <a:latin typeface="Arial"/>
                <a:ea typeface="Arial"/>
                <a:cs typeface="Arial"/>
                <a:sym typeface="Arial"/>
              </a:rPr>
              <a:t>※1：25年4月～26年3月平均（JAL保有データ）　　</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700" b="0" i="0" u="none" strike="noStrike" cap="none">
                <a:solidFill>
                  <a:schemeClr val="dk1"/>
                </a:solidFill>
                <a:latin typeface="Arial"/>
                <a:ea typeface="Arial"/>
                <a:cs typeface="Arial"/>
                <a:sym typeface="Arial"/>
              </a:rPr>
              <a:t>※2：JAL保有データ（参考値。回数保障ではありません）</a:t>
            </a:r>
            <a:endParaRPr sz="7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700" b="0" i="0" u="none" strike="noStrike" cap="none">
                <a:solidFill>
                  <a:schemeClr val="dk1"/>
                </a:solidFill>
                <a:latin typeface="Arial"/>
                <a:ea typeface="Arial"/>
                <a:cs typeface="Arial"/>
                <a:sym typeface="Arial"/>
              </a:rPr>
              <a:t>※機内アナウンス発生時には再生が一時中断等される場合があります。</a:t>
            </a:r>
            <a:endParaRPr sz="700" b="0" i="0" u="none" strike="noStrike" cap="none">
              <a:solidFill>
                <a:schemeClr val="dk1"/>
              </a:solidFill>
              <a:highlight>
                <a:srgbClr val="FFFF00"/>
              </a:highlight>
              <a:latin typeface="Arial"/>
              <a:ea typeface="Arial"/>
              <a:cs typeface="Arial"/>
              <a:sym typeface="Arial"/>
            </a:endParaRPr>
          </a:p>
        </p:txBody>
      </p:sp>
      <p:sp>
        <p:nvSpPr>
          <p:cNvPr id="295" name="Google Shape;295;p21"/>
          <p:cNvSpPr/>
          <p:nvPr/>
        </p:nvSpPr>
        <p:spPr>
          <a:xfrm>
            <a:off x="675314" y="2853163"/>
            <a:ext cx="1813675" cy="195015"/>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ja-JP" sz="1050" b="1" i="0" u="none" strike="noStrike" cap="none">
                <a:solidFill>
                  <a:schemeClr val="lt1"/>
                </a:solidFill>
                <a:latin typeface="Arial"/>
                <a:ea typeface="Arial"/>
                <a:cs typeface="Arial"/>
                <a:sym typeface="Arial"/>
              </a:rPr>
              <a:t>バナー表示箇所</a:t>
            </a:r>
            <a:endParaRPr sz="1400" b="0" i="0" u="none" strike="noStrike" cap="none">
              <a:solidFill>
                <a:srgbClr val="000000"/>
              </a:solidFill>
              <a:latin typeface="Arial"/>
              <a:ea typeface="Arial"/>
              <a:cs typeface="Arial"/>
              <a:sym typeface="Arial"/>
            </a:endParaRPr>
          </a:p>
        </p:txBody>
      </p:sp>
      <p:sp>
        <p:nvSpPr>
          <p:cNvPr id="296" name="Google Shape;296;p21"/>
          <p:cNvSpPr txBox="1"/>
          <p:nvPr/>
        </p:nvSpPr>
        <p:spPr>
          <a:xfrm>
            <a:off x="1988508" y="5303226"/>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000000"/>
                </a:solidFill>
                <a:latin typeface="Arial"/>
                <a:ea typeface="Arial"/>
                <a:cs typeface="Arial"/>
                <a:sym typeface="Arial"/>
              </a:rPr>
              <a:t>バナーをタップ</a:t>
            </a:r>
            <a:endParaRPr sz="1400" b="0" i="0" u="none" strike="noStrike" cap="none">
              <a:solidFill>
                <a:srgbClr val="000000"/>
              </a:solidFill>
              <a:latin typeface="Arial"/>
              <a:ea typeface="Arial"/>
              <a:cs typeface="Arial"/>
              <a:sym typeface="Arial"/>
            </a:endParaRPr>
          </a:p>
        </p:txBody>
      </p:sp>
      <p:grpSp>
        <p:nvGrpSpPr>
          <p:cNvPr id="297" name="Google Shape;297;p21"/>
          <p:cNvGrpSpPr/>
          <p:nvPr/>
        </p:nvGrpSpPr>
        <p:grpSpPr>
          <a:xfrm>
            <a:off x="469981" y="6062283"/>
            <a:ext cx="4683415" cy="1220568"/>
            <a:chOff x="346839" y="5784921"/>
            <a:chExt cx="4683415" cy="1220568"/>
          </a:xfrm>
        </p:grpSpPr>
        <p:grpSp>
          <p:nvGrpSpPr>
            <p:cNvPr id="298" name="Google Shape;298;p21"/>
            <p:cNvGrpSpPr/>
            <p:nvPr/>
          </p:nvGrpSpPr>
          <p:grpSpPr>
            <a:xfrm>
              <a:off x="346839" y="5784921"/>
              <a:ext cx="4682421" cy="1220568"/>
              <a:chOff x="346839" y="5784921"/>
              <a:chExt cx="4682421" cy="1220568"/>
            </a:xfrm>
          </p:grpSpPr>
          <p:sp>
            <p:nvSpPr>
              <p:cNvPr id="299" name="Google Shape;299;p21"/>
              <p:cNvSpPr/>
              <p:nvPr/>
            </p:nvSpPr>
            <p:spPr>
              <a:xfrm>
                <a:off x="368746" y="5784922"/>
                <a:ext cx="1831087" cy="122056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300" name="Google Shape;300;p21"/>
              <p:cNvGrpSpPr/>
              <p:nvPr/>
            </p:nvGrpSpPr>
            <p:grpSpPr>
              <a:xfrm>
                <a:off x="346839" y="5784921"/>
                <a:ext cx="4682421" cy="1220567"/>
                <a:chOff x="346839" y="5784921"/>
                <a:chExt cx="4682421" cy="1220567"/>
              </a:xfrm>
            </p:grpSpPr>
            <p:grpSp>
              <p:nvGrpSpPr>
                <p:cNvPr id="301" name="Google Shape;301;p21"/>
                <p:cNvGrpSpPr/>
                <p:nvPr/>
              </p:nvGrpSpPr>
              <p:grpSpPr>
                <a:xfrm>
                  <a:off x="346839" y="5784921"/>
                  <a:ext cx="4682421" cy="1220567"/>
                  <a:chOff x="-900620" y="5521370"/>
                  <a:chExt cx="2726248" cy="645474"/>
                </a:xfrm>
              </p:grpSpPr>
              <p:sp>
                <p:nvSpPr>
                  <p:cNvPr id="302" name="Google Shape;302;p21"/>
                  <p:cNvSpPr/>
                  <p:nvPr/>
                </p:nvSpPr>
                <p:spPr>
                  <a:xfrm>
                    <a:off x="759513" y="5521370"/>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03" name="Google Shape;303;p21"/>
                  <p:cNvSpPr txBox="1"/>
                  <p:nvPr/>
                </p:nvSpPr>
                <p:spPr>
                  <a:xfrm>
                    <a:off x="-900620" y="5572913"/>
                    <a:ext cx="1104105" cy="546045"/>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2400"/>
                      <a:buFont typeface="Arial"/>
                      <a:buNone/>
                    </a:pPr>
                    <a:r>
                      <a:rPr lang="ja-JP" sz="2400" b="1" i="0" u="none" strike="noStrike" cap="none">
                        <a:solidFill>
                          <a:srgbClr val="FFFFFF"/>
                        </a:solidFill>
                        <a:latin typeface="Arial"/>
                        <a:ea typeface="Arial"/>
                        <a:cs typeface="Arial"/>
                        <a:sym typeface="Arial"/>
                      </a:rPr>
                      <a:t>動画広告</a:t>
                    </a:r>
                    <a:endParaRPr sz="2400" b="1" i="0" u="none" strike="noStrike" cap="none">
                      <a:solidFill>
                        <a:srgbClr val="FFFFFF"/>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ja-JP" sz="1400" b="1" i="0" u="none" strike="noStrike" cap="none">
                        <a:solidFill>
                          <a:srgbClr val="FFFFFF"/>
                        </a:solidFill>
                        <a:latin typeface="Arial"/>
                        <a:ea typeface="Arial"/>
                        <a:cs typeface="Arial"/>
                        <a:sym typeface="Arial"/>
                      </a:rPr>
                      <a:t>15秒～最大3分</a:t>
                    </a:r>
                    <a:br>
                      <a:rPr lang="ja-JP" sz="1600" b="1" i="0" u="none" strike="noStrike" cap="none">
                        <a:solidFill>
                          <a:srgbClr val="FFFFFF"/>
                        </a:solidFill>
                        <a:latin typeface="Arial"/>
                        <a:ea typeface="Arial"/>
                        <a:cs typeface="Arial"/>
                        <a:sym typeface="Arial"/>
                      </a:rPr>
                    </a:br>
                    <a:r>
                      <a:rPr lang="ja-JP" sz="800" b="0" i="0" u="none" strike="noStrike" cap="none">
                        <a:solidFill>
                          <a:srgbClr val="FFFFFF"/>
                        </a:solidFill>
                        <a:latin typeface="Arial"/>
                        <a:ea typeface="Arial"/>
                        <a:cs typeface="Arial"/>
                        <a:sym typeface="Arial"/>
                      </a:rPr>
                      <a:t>※上記以外の尺は相談ください</a:t>
                    </a:r>
                    <a:endParaRPr sz="800" b="0" i="0" u="none" strike="noStrike" cap="none">
                      <a:solidFill>
                        <a:srgbClr val="000000"/>
                      </a:solidFill>
                      <a:latin typeface="Arial"/>
                      <a:ea typeface="Arial"/>
                      <a:cs typeface="Arial"/>
                      <a:sym typeface="Arial"/>
                    </a:endParaRPr>
                  </a:p>
                </p:txBody>
              </p:sp>
            </p:grpSp>
            <p:sp>
              <p:nvSpPr>
                <p:cNvPr id="304" name="Google Shape;304;p21"/>
                <p:cNvSpPr/>
                <p:nvPr/>
              </p:nvSpPr>
              <p:spPr>
                <a:xfrm>
                  <a:off x="2442750" y="6201114"/>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grpSp>
        </p:grpSp>
        <p:sp>
          <p:nvSpPr>
            <p:cNvPr id="305" name="Google Shape;305;p21"/>
            <p:cNvSpPr txBox="1"/>
            <p:nvPr/>
          </p:nvSpPr>
          <p:spPr>
            <a:xfrm>
              <a:off x="3248401" y="6108991"/>
              <a:ext cx="1781853" cy="572424"/>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ja-JP" sz="2400" b="1" i="0" u="none" strike="noStrike" cap="none">
                  <a:solidFill>
                    <a:srgbClr val="FFFFFF"/>
                  </a:solidFill>
                  <a:latin typeface="Arial"/>
                  <a:ea typeface="Arial"/>
                  <a:cs typeface="Arial"/>
                  <a:sym typeface="Arial"/>
                </a:rPr>
                <a:t>静止画広告</a:t>
              </a:r>
              <a:endParaRPr sz="2400" b="0" i="0" u="none" strike="noStrike" cap="none">
                <a:solidFill>
                  <a:srgbClr val="000000"/>
                </a:solidFill>
                <a:latin typeface="Arial"/>
                <a:ea typeface="Arial"/>
                <a:cs typeface="Arial"/>
                <a:sym typeface="Arial"/>
              </a:endParaRPr>
            </a:p>
          </p:txBody>
        </p:sp>
      </p:grpSp>
      <p:grpSp>
        <p:nvGrpSpPr>
          <p:cNvPr id="306" name="Google Shape;306;p21"/>
          <p:cNvGrpSpPr/>
          <p:nvPr/>
        </p:nvGrpSpPr>
        <p:grpSpPr>
          <a:xfrm>
            <a:off x="765436" y="1808730"/>
            <a:ext cx="4104952" cy="1031203"/>
            <a:chOff x="778816" y="1180062"/>
            <a:chExt cx="4104952" cy="1031203"/>
          </a:xfrm>
        </p:grpSpPr>
        <p:grpSp>
          <p:nvGrpSpPr>
            <p:cNvPr id="307" name="Google Shape;307;p21"/>
            <p:cNvGrpSpPr/>
            <p:nvPr/>
          </p:nvGrpSpPr>
          <p:grpSpPr>
            <a:xfrm>
              <a:off x="778816" y="1180062"/>
              <a:ext cx="4104952" cy="1031203"/>
              <a:chOff x="778816" y="1180062"/>
              <a:chExt cx="4104952" cy="1031203"/>
            </a:xfrm>
          </p:grpSpPr>
          <p:grpSp>
            <p:nvGrpSpPr>
              <p:cNvPr id="308" name="Google Shape;308;p21"/>
              <p:cNvGrpSpPr/>
              <p:nvPr/>
            </p:nvGrpSpPr>
            <p:grpSpPr>
              <a:xfrm>
                <a:off x="778816" y="1180062"/>
                <a:ext cx="3776318" cy="627824"/>
                <a:chOff x="790556" y="2185702"/>
                <a:chExt cx="3776318" cy="627824"/>
              </a:xfrm>
            </p:grpSpPr>
            <p:sp>
              <p:nvSpPr>
                <p:cNvPr id="309" name="Google Shape;309;p21"/>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月間視聴可能者数</a:t>
                  </a:r>
                  <a:endParaRPr sz="1400" b="0" i="0" u="none" strike="noStrike" cap="none" baseline="30000">
                    <a:solidFill>
                      <a:srgbClr val="000000"/>
                    </a:solidFill>
                    <a:latin typeface="Arial"/>
                    <a:ea typeface="Arial"/>
                    <a:cs typeface="Arial"/>
                    <a:sym typeface="Arial"/>
                  </a:endParaRPr>
                </a:p>
              </p:txBody>
            </p:sp>
            <p:sp>
              <p:nvSpPr>
                <p:cNvPr id="310" name="Google Shape;310;p21"/>
                <p:cNvSpPr txBox="1"/>
                <p:nvPr/>
              </p:nvSpPr>
              <p:spPr>
                <a:xfrm>
                  <a:off x="3286392" y="2185702"/>
                  <a:ext cx="128048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85.7</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311" name="Google Shape;311;p21"/>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国内線新型機 約</a:t>
                  </a:r>
                  <a:endParaRPr sz="1000" b="0" i="0" u="none" strike="noStrike" cap="none" baseline="30000">
                    <a:solidFill>
                      <a:srgbClr val="000000"/>
                    </a:solidFill>
                    <a:latin typeface="Arial"/>
                    <a:ea typeface="Arial"/>
                    <a:cs typeface="Arial"/>
                    <a:sym typeface="Arial"/>
                  </a:endParaRPr>
                </a:p>
              </p:txBody>
            </p:sp>
          </p:grpSp>
          <p:grpSp>
            <p:nvGrpSpPr>
              <p:cNvPr id="312" name="Google Shape;312;p21"/>
              <p:cNvGrpSpPr/>
              <p:nvPr/>
            </p:nvGrpSpPr>
            <p:grpSpPr>
              <a:xfrm>
                <a:off x="778816" y="1583441"/>
                <a:ext cx="4104952" cy="627824"/>
                <a:chOff x="790556" y="2211948"/>
                <a:chExt cx="4104952" cy="627824"/>
              </a:xfrm>
            </p:grpSpPr>
            <p:sp>
              <p:nvSpPr>
                <p:cNvPr id="313" name="Google Shape;313;p21"/>
                <p:cNvSpPr txBox="1"/>
                <p:nvPr/>
              </p:nvSpPr>
              <p:spPr>
                <a:xfrm>
                  <a:off x="790556" y="2418162"/>
                  <a:ext cx="17468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月間想定表示回数</a:t>
                  </a:r>
                  <a:endParaRPr sz="1400" b="0" i="0" u="none" strike="noStrike" cap="none" baseline="30000">
                    <a:solidFill>
                      <a:schemeClr val="dk1"/>
                    </a:solidFill>
                    <a:latin typeface="Arial"/>
                    <a:ea typeface="Arial"/>
                    <a:cs typeface="Arial"/>
                    <a:sym typeface="Arial"/>
                  </a:endParaRPr>
                </a:p>
              </p:txBody>
            </p:sp>
            <p:sp>
              <p:nvSpPr>
                <p:cNvPr id="314" name="Google Shape;314;p21"/>
                <p:cNvSpPr txBox="1"/>
                <p:nvPr/>
              </p:nvSpPr>
              <p:spPr>
                <a:xfrm>
                  <a:off x="3210902" y="2211948"/>
                  <a:ext cx="1684606"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 160</a:t>
                  </a:r>
                  <a:r>
                    <a:rPr lang="ja-JP" sz="1200" b="0" i="0" u="none" strike="noStrike" cap="none">
                      <a:solidFill>
                        <a:schemeClr val="dk1"/>
                      </a:solidFill>
                      <a:latin typeface="Arial"/>
                      <a:ea typeface="Arial"/>
                      <a:cs typeface="Arial"/>
                      <a:sym typeface="Arial"/>
                    </a:rPr>
                    <a:t>万imp</a:t>
                  </a:r>
                  <a:r>
                    <a:rPr lang="ja-JP" sz="1200" b="0" i="0" u="none" strike="noStrike" cap="none" baseline="30000">
                      <a:solidFill>
                        <a:schemeClr val="dk1"/>
                      </a:solidFill>
                      <a:latin typeface="Arial"/>
                      <a:ea typeface="Arial"/>
                      <a:cs typeface="Arial"/>
                      <a:sym typeface="Arial"/>
                    </a:rPr>
                    <a:t>※2</a:t>
                  </a:r>
                  <a:endParaRPr sz="2000" b="0" i="0" u="none" strike="noStrike" cap="none" baseline="30000">
                    <a:solidFill>
                      <a:schemeClr val="dk1"/>
                    </a:solidFill>
                    <a:latin typeface="Arial"/>
                    <a:ea typeface="Arial"/>
                    <a:cs typeface="Arial"/>
                    <a:sym typeface="Arial"/>
                  </a:endParaRPr>
                </a:p>
              </p:txBody>
            </p:sp>
          </p:grpSp>
        </p:grpSp>
        <p:sp>
          <p:nvSpPr>
            <p:cNvPr id="315" name="Google Shape;315;p21"/>
            <p:cNvSpPr txBox="1"/>
            <p:nvPr/>
          </p:nvSpPr>
          <p:spPr>
            <a:xfrm>
              <a:off x="2326133" y="1833540"/>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grpSp>
        <p:nvGrpSpPr>
          <p:cNvPr id="316" name="Google Shape;316;p21"/>
          <p:cNvGrpSpPr/>
          <p:nvPr/>
        </p:nvGrpSpPr>
        <p:grpSpPr>
          <a:xfrm>
            <a:off x="348443" y="2573918"/>
            <a:ext cx="4896754" cy="326871"/>
            <a:chOff x="434568" y="5145443"/>
            <a:chExt cx="4896754" cy="326871"/>
          </a:xfrm>
        </p:grpSpPr>
        <p:pic>
          <p:nvPicPr>
            <p:cNvPr id="317" name="Google Shape;317;p21"/>
            <p:cNvPicPr preferRelativeResize="0"/>
            <p:nvPr/>
          </p:nvPicPr>
          <p:blipFill rotWithShape="1">
            <a:blip r:embed="rId3">
              <a:alphaModFix/>
            </a:blip>
            <a:srcRect/>
            <a:stretch/>
          </p:blipFill>
          <p:spPr>
            <a:xfrm rot="-1800000">
              <a:off x="478360" y="5189235"/>
              <a:ext cx="239286" cy="239286"/>
            </a:xfrm>
            <a:prstGeom prst="rect">
              <a:avLst/>
            </a:prstGeom>
            <a:noFill/>
            <a:ln>
              <a:noFill/>
            </a:ln>
          </p:spPr>
        </p:pic>
        <p:cxnSp>
          <p:nvCxnSpPr>
            <p:cNvPr id="318" name="Google Shape;318;p21"/>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graphicFrame>
        <p:nvGraphicFramePr>
          <p:cNvPr id="319" name="Google Shape;319;p21"/>
          <p:cNvGraphicFramePr/>
          <p:nvPr/>
        </p:nvGraphicFramePr>
        <p:xfrm>
          <a:off x="5301719" y="1110363"/>
          <a:ext cx="3000000" cy="3000000"/>
        </p:xfrm>
        <a:graphic>
          <a:graphicData uri="http://schemas.openxmlformats.org/drawingml/2006/table">
            <a:tbl>
              <a:tblPr bandRow="1">
                <a:noFill/>
                <a:tableStyleId>{9F864265-01E8-450C-AFAD-191B07B7B0A7}</a:tableStyleId>
              </a:tblPr>
              <a:tblGrid>
                <a:gridCol w="1100825">
                  <a:extLst>
                    <a:ext uri="{9D8B030D-6E8A-4147-A177-3AD203B41FA5}">
                      <a16:colId xmlns:a16="http://schemas.microsoft.com/office/drawing/2014/main" val="20000"/>
                    </a:ext>
                  </a:extLst>
                </a:gridCol>
                <a:gridCol w="4165025">
                  <a:extLst>
                    <a:ext uri="{9D8B030D-6E8A-4147-A177-3AD203B41FA5}">
                      <a16:colId xmlns:a16="http://schemas.microsoft.com/office/drawing/2014/main" val="20001"/>
                    </a:ext>
                  </a:extLst>
                </a:gridCol>
              </a:tblGrid>
              <a:tr h="2887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掲出メディア</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4186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掲出便数</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2,700</a:t>
                      </a:r>
                      <a:r>
                        <a:rPr lang="ja-JP" sz="1000" b="0" i="0" u="none" strike="noStrike" cap="none">
                          <a:solidFill>
                            <a:srgbClr val="000000"/>
                          </a:solidFill>
                          <a:latin typeface="Arial"/>
                          <a:ea typeface="Arial"/>
                          <a:cs typeface="Arial"/>
                          <a:sym typeface="Arial"/>
                        </a:rPr>
                        <a:t>便</a:t>
                      </a:r>
                      <a:r>
                        <a:rPr lang="ja-JP" sz="1000" u="none" strike="noStrike" cap="none" baseline="30000">
                          <a:latin typeface="Arial"/>
                          <a:ea typeface="Arial"/>
                          <a:cs typeface="Arial"/>
                          <a:sym typeface="Arial"/>
                        </a:rPr>
                        <a:t>※1</a:t>
                      </a:r>
                      <a:endParaRPr sz="1000" u="none" strike="noStrike" cap="none" baseline="3000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※別途、チャーターを含む臨時便でも掲出する場合があります。</a:t>
                      </a:r>
                      <a:endParaRPr sz="8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2905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掲出路線</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6738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掲出箇所</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掲出仕様</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chemeClr val="dk1"/>
                          </a:solidFill>
                          <a:latin typeface="Arial"/>
                          <a:ea typeface="Arial"/>
                          <a:cs typeface="Arial"/>
                          <a:sym typeface="Arial"/>
                        </a:rPr>
                        <a:t>・合計</a:t>
                      </a:r>
                      <a:r>
                        <a:rPr lang="ja-JP" sz="1000" u="none" strike="noStrike" cap="none">
                          <a:solidFill>
                            <a:schemeClr val="dk1"/>
                          </a:solidFill>
                        </a:rPr>
                        <a:t>5</a:t>
                      </a:r>
                      <a:r>
                        <a:rPr lang="ja-JP" sz="1000" u="none" strike="noStrike" cap="none">
                          <a:solidFill>
                            <a:schemeClr val="dk1"/>
                          </a:solidFill>
                          <a:latin typeface="Arial"/>
                          <a:ea typeface="Arial"/>
                          <a:cs typeface="Arial"/>
                          <a:sym typeface="Arial"/>
                        </a:rPr>
                        <a:t>か所</a:t>
                      </a:r>
                      <a:endParaRPr sz="100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chemeClr val="dk1"/>
                          </a:solidFill>
                          <a:latin typeface="Arial"/>
                          <a:ea typeface="Arial"/>
                          <a:cs typeface="Arial"/>
                          <a:sym typeface="Arial"/>
                        </a:rPr>
                        <a:t>・バナーは原則1種類のみ。</a:t>
                      </a:r>
                      <a:r>
                        <a:rPr lang="ja-JP" sz="1000" u="none" strike="noStrike" cap="none">
                          <a:solidFill>
                            <a:schemeClr val="dk1"/>
                          </a:solidFill>
                        </a:rPr>
                        <a:t>5か所全て</a:t>
                      </a:r>
                      <a:r>
                        <a:rPr lang="ja-JP" sz="1000" u="none" strike="noStrike" cap="none">
                          <a:solidFill>
                            <a:schemeClr val="dk1"/>
                          </a:solidFill>
                          <a:latin typeface="Arial"/>
                          <a:ea typeface="Arial"/>
                          <a:cs typeface="Arial"/>
                          <a:sym typeface="Arial"/>
                        </a:rPr>
                        <a:t>に同じバナーを表示します。</a:t>
                      </a:r>
                      <a:endParaRPr sz="100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chemeClr val="dk1"/>
                          </a:solidFill>
                          <a:latin typeface="Arial"/>
                          <a:ea typeface="Arial"/>
                          <a:cs typeface="Arial"/>
                          <a:sym typeface="Arial"/>
                        </a:rPr>
                        <a:t>・バナータップ後、動画広告 or 1枚の静止画広告を表示します。</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4112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掲出期間</a:t>
                      </a:r>
                      <a:endParaRPr sz="10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1か月間（毎月1日〜末日）</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※機材繰りなどの諸事情により上映開始日・終了日が前後する場合があります。</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2905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200,000円/月</a:t>
                      </a:r>
                      <a:r>
                        <a:rPr lang="ja-JP" sz="1000" b="0" i="0" u="none" strike="noStrike" cap="none">
                          <a:solidFill>
                            <a:schemeClr val="dk1"/>
                          </a:solidFill>
                          <a:latin typeface="Arial"/>
                          <a:ea typeface="Arial"/>
                          <a:cs typeface="Arial"/>
                          <a:sym typeface="Arial"/>
                        </a:rPr>
                        <a:t>（税抜）　※1社限定</a:t>
                      </a:r>
                      <a:endParaRPr sz="1100" b="0" i="0" u="none" strike="noStrike" cap="none">
                        <a:solidFill>
                          <a:srgbClr val="000000"/>
                        </a:solidFill>
                        <a:highlight>
                          <a:srgbClr val="FFFF00"/>
                        </a:highlight>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2905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掲出分</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11275">
                <a:tc>
                  <a:txBody>
                    <a:bodyPr/>
                    <a:lstStyle/>
                    <a:p>
                      <a:pPr marL="0" marR="0" lvl="0" indent="0" algn="ctr" rtl="0">
                        <a:lnSpc>
                          <a:spcPct val="100000"/>
                        </a:lnSpc>
                        <a:spcBef>
                          <a:spcPts val="0"/>
                        </a:spcBef>
                        <a:spcAft>
                          <a:spcPts val="0"/>
                        </a:spcAft>
                        <a:buClr>
                          <a:srgbClr val="000000"/>
                        </a:buClr>
                        <a:buSzPts val="1100"/>
                        <a:buFont typeface="Arial"/>
                        <a:buNone/>
                      </a:pPr>
                      <a:r>
                        <a:rPr lang="ja-JP" sz="1000" b="1" i="0" u="none" strike="noStrike" cap="none">
                          <a:solidFill>
                            <a:schemeClr val="lt1"/>
                          </a:solidFill>
                          <a:latin typeface="Arial"/>
                          <a:ea typeface="Arial"/>
                          <a:cs typeface="Arial"/>
                          <a:sym typeface="Arial"/>
                        </a:rPr>
                        <a:t>納品日</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上映開始の前々月末頃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u="none" strike="noStrike" cap="none">
                          <a:latin typeface="Arial"/>
                          <a:ea typeface="Arial"/>
                          <a:cs typeface="Arial"/>
                          <a:sym typeface="Arial"/>
                        </a:rPr>
                        <a:t>※具体的な日付はお問い合わせください。</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14666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備考</a:t>
                      </a:r>
                      <a:endParaRPr sz="10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solidFill>
                            <a:schemeClr val="dk1"/>
                          </a:solidFill>
                          <a:latin typeface="Arial"/>
                          <a:ea typeface="Arial"/>
                          <a:cs typeface="Arial"/>
                          <a:sym typeface="Arial"/>
                        </a:rPr>
                        <a:t>・バナーは一定時間（約10秒間）表示されます。</a:t>
                      </a:r>
                      <a:endParaRPr sz="900" u="none" strike="noStrike" cap="none" dirty="0">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solidFill>
                            <a:schemeClr val="dk1"/>
                          </a:solidFill>
                          <a:latin typeface="Arial"/>
                          <a:ea typeface="Arial"/>
                          <a:cs typeface="Arial"/>
                          <a:sym typeface="Arial"/>
                        </a:rPr>
                        <a:t>・バナーが表示されている間に左記の当該画面から他の画面に遷移した</a:t>
                      </a:r>
                      <a:endParaRPr sz="900" u="none" strike="noStrike" cap="none" dirty="0">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solidFill>
                            <a:schemeClr val="dk1"/>
                          </a:solidFill>
                          <a:latin typeface="Arial"/>
                          <a:ea typeface="Arial"/>
                          <a:cs typeface="Arial"/>
                          <a:sym typeface="Arial"/>
                        </a:rPr>
                        <a:t>　場合、バナーは表示され続けます。</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latin typeface="Arial"/>
                          <a:ea typeface="Arial"/>
                          <a:cs typeface="Arial"/>
                          <a:sym typeface="Arial"/>
                        </a:rPr>
                        <a:t>・バナーには常に「✕」ボタンが表示されます。</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solidFill>
                            <a:schemeClr val="dk1"/>
                          </a:solidFill>
                          <a:latin typeface="Arial"/>
                          <a:ea typeface="Arial"/>
                          <a:cs typeface="Arial"/>
                          <a:sym typeface="Arial"/>
                        </a:rPr>
                        <a:t>・一度消えたバナーは、左記②・③の全プログラム一覧画面を再度選択</a:t>
                      </a:r>
                      <a:endParaRPr sz="900" u="none" strike="noStrike" cap="none" dirty="0">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solidFill>
                            <a:schemeClr val="dk1"/>
                          </a:solidFill>
                          <a:latin typeface="Arial"/>
                          <a:ea typeface="Arial"/>
                          <a:cs typeface="Arial"/>
                          <a:sym typeface="Arial"/>
                        </a:rPr>
                        <a:t>　すると再表示されます。①の画面では再表示されません。</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latin typeface="Arial"/>
                          <a:ea typeface="Arial"/>
                          <a:cs typeface="Arial"/>
                          <a:sym typeface="Arial"/>
                        </a:rPr>
                        <a:t>・バナータップ後に表示される動画または静止画については、表示直後</a:t>
                      </a:r>
                      <a:endParaRPr sz="9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latin typeface="Arial"/>
                          <a:ea typeface="Arial"/>
                          <a:cs typeface="Arial"/>
                          <a:sym typeface="Arial"/>
                        </a:rPr>
                        <a:t>　から広告画面に重なる形で右上に「✕」ボタンが表示されます。</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r>
                        <a:rPr lang="ja-JP" sz="900" u="none" strike="noStrike" cap="none" dirty="0">
                          <a:latin typeface="Arial"/>
                          <a:ea typeface="Arial"/>
                          <a:cs typeface="Arial"/>
                          <a:sym typeface="Arial"/>
                        </a:rPr>
                        <a:t>・個人モニター上での外部遷移はできません。</a:t>
                      </a:r>
                      <a:endParaRPr sz="900" u="none" strike="noStrike" cap="none" dirty="0">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sp>
        <p:nvSpPr>
          <p:cNvPr id="320" name="Google Shape;320;p21"/>
          <p:cNvSpPr txBox="1"/>
          <p:nvPr/>
        </p:nvSpPr>
        <p:spPr>
          <a:xfrm>
            <a:off x="683646" y="1165914"/>
            <a:ext cx="4618074" cy="65013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特定の画面で表示されるバナー広告。スクロール中も掲出されるため視認性も高く、お客さまのタップを促します。</a:t>
            </a:r>
            <a:endParaRPr sz="1400" b="0" i="0" u="none" strike="noStrike" cap="none">
              <a:solidFill>
                <a:srgbClr val="000000"/>
              </a:solidFill>
              <a:latin typeface="Arial"/>
              <a:ea typeface="Arial"/>
              <a:cs typeface="Arial"/>
              <a:sym typeface="Arial"/>
            </a:endParaRPr>
          </a:p>
        </p:txBody>
      </p:sp>
      <p:grpSp>
        <p:nvGrpSpPr>
          <p:cNvPr id="321" name="Google Shape;321;p21"/>
          <p:cNvGrpSpPr/>
          <p:nvPr/>
        </p:nvGrpSpPr>
        <p:grpSpPr>
          <a:xfrm>
            <a:off x="327451" y="3483105"/>
            <a:ext cx="2648513" cy="1493697"/>
            <a:chOff x="712959" y="2911252"/>
            <a:chExt cx="2039984" cy="1150502"/>
          </a:xfrm>
        </p:grpSpPr>
        <p:pic>
          <p:nvPicPr>
            <p:cNvPr id="322" name="Google Shape;322;p21" descr="グラフィカル ユーザー インターフェイス&#10;&#10;AI によって生成されたコンテンツは間違っている可能性があります。"/>
            <p:cNvPicPr preferRelativeResize="0"/>
            <p:nvPr/>
          </p:nvPicPr>
          <p:blipFill rotWithShape="1">
            <a:blip r:embed="rId4">
              <a:alphaModFix/>
            </a:blip>
            <a:srcRect l="872" t="-242" r="1775" b="2584"/>
            <a:stretch/>
          </p:blipFill>
          <p:spPr>
            <a:xfrm>
              <a:off x="712959" y="2911252"/>
              <a:ext cx="2039984" cy="1150502"/>
            </a:xfrm>
            <a:prstGeom prst="rect">
              <a:avLst/>
            </a:prstGeom>
            <a:noFill/>
            <a:ln>
              <a:noFill/>
            </a:ln>
          </p:spPr>
        </p:pic>
        <p:sp>
          <p:nvSpPr>
            <p:cNvPr id="323" name="Google Shape;323;p21"/>
            <p:cNvSpPr/>
            <p:nvPr/>
          </p:nvSpPr>
          <p:spPr>
            <a:xfrm>
              <a:off x="1964048" y="2978062"/>
              <a:ext cx="782223" cy="9704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4" name="Google Shape;324;p21" descr="ロゴ が含まれている画像&#10;&#10;AI によって生成されたコンテンツは間違っている可能性があります。"/>
            <p:cNvPicPr preferRelativeResize="0"/>
            <p:nvPr/>
          </p:nvPicPr>
          <p:blipFill rotWithShape="1">
            <a:blip r:embed="rId5">
              <a:alphaModFix/>
            </a:blip>
            <a:srcRect/>
            <a:stretch/>
          </p:blipFill>
          <p:spPr>
            <a:xfrm>
              <a:off x="858356" y="3915825"/>
              <a:ext cx="874595" cy="118143"/>
            </a:xfrm>
            <a:prstGeom prst="rect">
              <a:avLst/>
            </a:prstGeom>
            <a:noFill/>
            <a:ln>
              <a:noFill/>
            </a:ln>
          </p:spPr>
        </p:pic>
      </p:grpSp>
      <p:pic>
        <p:nvPicPr>
          <p:cNvPr id="325" name="Google Shape;325;p21" descr="ダブルタップ ジェスチャ 単色塗りつぶし"/>
          <p:cNvPicPr preferRelativeResize="0"/>
          <p:nvPr/>
        </p:nvPicPr>
        <p:blipFill rotWithShape="1">
          <a:blip r:embed="rId6">
            <a:alphaModFix/>
          </a:blip>
          <a:srcRect/>
          <a:stretch/>
        </p:blipFill>
        <p:spPr>
          <a:xfrm>
            <a:off x="3256173" y="5268485"/>
            <a:ext cx="322375" cy="322375"/>
          </a:xfrm>
          <a:prstGeom prst="rect">
            <a:avLst/>
          </a:prstGeom>
          <a:noFill/>
          <a:ln>
            <a:noFill/>
          </a:ln>
        </p:spPr>
      </p:pic>
      <p:sp>
        <p:nvSpPr>
          <p:cNvPr id="326" name="Google Shape;326;p21"/>
          <p:cNvSpPr/>
          <p:nvPr/>
        </p:nvSpPr>
        <p:spPr>
          <a:xfrm rot="10800000" flipH="1">
            <a:off x="3191631" y="3925764"/>
            <a:ext cx="1961765" cy="1012071"/>
          </a:xfrm>
          <a:prstGeom prst="wedgeRectCallout">
            <a:avLst>
              <a:gd name="adj1" fmla="val -58245"/>
              <a:gd name="adj2" fmla="val -21947"/>
            </a:avLst>
          </a:prstGeom>
          <a:solidFill>
            <a:srgbClr val="595959"/>
          </a:solidFill>
          <a:ln w="127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7" name="Google Shape;327;p21"/>
          <p:cNvSpPr txBox="1"/>
          <p:nvPr/>
        </p:nvSpPr>
        <p:spPr>
          <a:xfrm>
            <a:off x="3185782" y="3971979"/>
            <a:ext cx="197042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以下の5箇所</a:t>
            </a:r>
            <a:endParaRPr sz="9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①メインメニュー画面</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②映画 全プログラム一覧</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③TV番組・動画 プログラム一覧</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④オーディオ 全プログラム一覧</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⑤文字ニュース 全プログラム一覧</a:t>
            </a:r>
            <a:endParaRPr sz="1400" b="0" i="0" u="none" strike="noStrike" cap="none">
              <a:solidFill>
                <a:srgbClr val="000000"/>
              </a:solidFill>
              <a:latin typeface="Arial"/>
              <a:ea typeface="Arial"/>
              <a:cs typeface="Arial"/>
              <a:sym typeface="Arial"/>
            </a:endParaRPr>
          </a:p>
        </p:txBody>
      </p:sp>
      <p:sp>
        <p:nvSpPr>
          <p:cNvPr id="328" name="Google Shape;328;p21"/>
          <p:cNvSpPr/>
          <p:nvPr/>
        </p:nvSpPr>
        <p:spPr>
          <a:xfrm rot="10800000">
            <a:off x="2705572" y="5783944"/>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29" name="Google Shape;329;p21"/>
          <p:cNvSpPr/>
          <p:nvPr/>
        </p:nvSpPr>
        <p:spPr>
          <a:xfrm>
            <a:off x="516219" y="4801781"/>
            <a:ext cx="1121049" cy="10796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0" name="Google Shape;330;p21"/>
          <p:cNvSpPr txBox="1"/>
          <p:nvPr/>
        </p:nvSpPr>
        <p:spPr>
          <a:xfrm>
            <a:off x="833076" y="558680"/>
            <a:ext cx="9279835"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none" strike="noStrike" cap="none">
                <a:solidFill>
                  <a:srgbClr val="000000"/>
                </a:solidFill>
                <a:latin typeface="Arial"/>
                <a:ea typeface="Arial"/>
                <a:cs typeface="Arial"/>
                <a:sym typeface="Arial"/>
              </a:rPr>
              <a:t>ポップアップバナーアド</a:t>
            </a:r>
            <a:r>
              <a:rPr lang="ja-JP" sz="1600" b="1" i="0" u="none" strike="noStrike" cap="none">
                <a:solidFill>
                  <a:srgbClr val="000000"/>
                </a:solidFill>
                <a:latin typeface="Arial"/>
                <a:ea typeface="Arial"/>
                <a:cs typeface="Arial"/>
                <a:sym typeface="Arial"/>
              </a:rPr>
              <a:t>（ Airbus A350-900型機・Boeing 787-8型機） </a:t>
            </a:r>
            <a:endParaRPr sz="2000" b="1" i="0" u="none" strike="noStrike" cap="none">
              <a:solidFill>
                <a:srgbClr val="000000"/>
              </a:solidFill>
              <a:latin typeface="Arial"/>
              <a:ea typeface="Arial"/>
              <a:cs typeface="Arial"/>
              <a:sym typeface="Arial"/>
            </a:endParaRPr>
          </a:p>
        </p:txBody>
      </p:sp>
      <p:cxnSp>
        <p:nvCxnSpPr>
          <p:cNvPr id="331" name="Google Shape;331;p21"/>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p:nvPr/>
        </p:nvSpPr>
        <p:spPr>
          <a:xfrm>
            <a:off x="4100867" y="6658745"/>
            <a:ext cx="978653" cy="511913"/>
          </a:xfrm>
          <a:prstGeom prst="rect">
            <a:avLst/>
          </a:prstGeom>
          <a:solidFill>
            <a:srgbClr val="595959"/>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ja-JP" sz="600" b="0" i="0" u="none" strike="noStrike" cap="none">
                <a:solidFill>
                  <a:schemeClr val="lt1"/>
                </a:solidFill>
                <a:latin typeface="Arial"/>
                <a:ea typeface="Arial"/>
                <a:cs typeface="Arial"/>
                <a:sym typeface="Arial"/>
              </a:rPr>
              <a:t>シートベルトサイン等　</a:t>
            </a:r>
            <a:endParaRPr sz="6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ja-JP" sz="700" b="0" i="0" u="none" strike="noStrike" cap="none">
                <a:solidFill>
                  <a:schemeClr val="lt1"/>
                </a:solidFill>
                <a:latin typeface="Arial"/>
                <a:ea typeface="Arial"/>
                <a:cs typeface="Arial"/>
                <a:sym typeface="Arial"/>
              </a:rPr>
              <a:t>↓</a:t>
            </a:r>
            <a:endParaRPr sz="7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Arial"/>
                <a:ea typeface="Arial"/>
                <a:cs typeface="Arial"/>
                <a:sym typeface="Arial"/>
              </a:rPr>
              <a:t>本編</a:t>
            </a:r>
            <a:r>
              <a:rPr lang="ja-JP" sz="7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38" name="Google Shape;338;p14"/>
          <p:cNvSpPr/>
          <p:nvPr/>
        </p:nvSpPr>
        <p:spPr>
          <a:xfrm>
            <a:off x="2026293" y="6283233"/>
            <a:ext cx="777162" cy="328614"/>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339" name="Google Shape;339;p14"/>
          <p:cNvSpPr txBox="1"/>
          <p:nvPr/>
        </p:nvSpPr>
        <p:spPr>
          <a:xfrm>
            <a:off x="1977791" y="6310964"/>
            <a:ext cx="859160" cy="222328"/>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650"/>
              <a:buFont typeface="Arial"/>
              <a:buNone/>
            </a:pPr>
            <a:r>
              <a:rPr lang="ja-JP" sz="650" b="1" i="0" u="none" strike="noStrike" cap="none">
                <a:solidFill>
                  <a:schemeClr val="lt1"/>
                </a:solidFill>
                <a:latin typeface="Arial"/>
                <a:ea typeface="Arial"/>
                <a:cs typeface="Arial"/>
                <a:sym typeface="Arial"/>
              </a:rPr>
              <a:t>映画を選択、再生</a:t>
            </a:r>
            <a:endParaRPr sz="1400" b="0" i="0" u="none" strike="noStrike" cap="none">
              <a:solidFill>
                <a:srgbClr val="000000"/>
              </a:solidFill>
              <a:latin typeface="Arial"/>
              <a:ea typeface="Arial"/>
              <a:cs typeface="Arial"/>
              <a:sym typeface="Arial"/>
            </a:endParaRPr>
          </a:p>
        </p:txBody>
      </p:sp>
      <p:sp>
        <p:nvSpPr>
          <p:cNvPr id="340" name="Google Shape;340;p14"/>
          <p:cNvSpPr/>
          <p:nvPr/>
        </p:nvSpPr>
        <p:spPr>
          <a:xfrm rot="5400000">
            <a:off x="2931981" y="689755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341" name="Google Shape;341;p14"/>
          <p:cNvGrpSpPr/>
          <p:nvPr/>
        </p:nvGrpSpPr>
        <p:grpSpPr>
          <a:xfrm>
            <a:off x="639005" y="2022974"/>
            <a:ext cx="3813859" cy="627824"/>
            <a:chOff x="790556" y="2185702"/>
            <a:chExt cx="3813859" cy="627824"/>
          </a:xfrm>
        </p:grpSpPr>
        <p:sp>
          <p:nvSpPr>
            <p:cNvPr id="342" name="Google Shape;342;p14"/>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月間視聴可能者数</a:t>
              </a:r>
              <a:endParaRPr sz="1400" b="0" i="0" u="none" strike="noStrike" cap="none" baseline="30000">
                <a:solidFill>
                  <a:schemeClr val="dk1"/>
                </a:solidFill>
                <a:latin typeface="Arial"/>
                <a:ea typeface="Arial"/>
                <a:cs typeface="Arial"/>
                <a:sym typeface="Arial"/>
              </a:endParaRPr>
            </a:p>
          </p:txBody>
        </p:sp>
        <p:sp>
          <p:nvSpPr>
            <p:cNvPr id="343" name="Google Shape;343;p14"/>
            <p:cNvSpPr txBox="1"/>
            <p:nvPr/>
          </p:nvSpPr>
          <p:spPr>
            <a:xfrm>
              <a:off x="3286392" y="2185702"/>
              <a:ext cx="1318023"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latin typeface="Arial"/>
                  <a:ea typeface="Arial"/>
                  <a:cs typeface="Arial"/>
                  <a:sym typeface="Arial"/>
                </a:rPr>
                <a:t>92.2</a:t>
              </a:r>
              <a:r>
                <a:rPr lang="ja-JP" sz="1200" b="0" i="0" u="none" strike="noStrike" cap="none">
                  <a:solidFill>
                    <a:schemeClr val="dk1"/>
                  </a:solidFill>
                  <a:latin typeface="Arial"/>
                  <a:ea typeface="Arial"/>
                  <a:cs typeface="Arial"/>
                  <a:sym typeface="Arial"/>
                </a:rPr>
                <a:t>万人</a:t>
              </a:r>
              <a:r>
                <a:rPr lang="ja-JP" sz="1200" b="0" i="0" u="none" strike="noStrike" cap="none" baseline="30000">
                  <a:solidFill>
                    <a:schemeClr val="dk1"/>
                  </a:solidFill>
                  <a:latin typeface="Arial"/>
                  <a:ea typeface="Arial"/>
                  <a:cs typeface="Arial"/>
                  <a:sym typeface="Arial"/>
                </a:rPr>
                <a:t>※1</a:t>
              </a:r>
              <a:endParaRPr sz="2000" b="0" i="0" u="none" strike="noStrike" cap="none" baseline="30000">
                <a:solidFill>
                  <a:schemeClr val="dk1"/>
                </a:solidFill>
                <a:latin typeface="Arial"/>
                <a:ea typeface="Arial"/>
                <a:cs typeface="Arial"/>
                <a:sym typeface="Arial"/>
              </a:endParaRPr>
            </a:p>
          </p:txBody>
        </p:sp>
        <p:sp>
          <p:nvSpPr>
            <p:cNvPr id="344" name="Google Shape;344;p14"/>
            <p:cNvSpPr txBox="1"/>
            <p:nvPr/>
          </p:nvSpPr>
          <p:spPr>
            <a:xfrm>
              <a:off x="2337873" y="2457311"/>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pSp>
      <p:sp>
        <p:nvSpPr>
          <p:cNvPr id="345" name="Google Shape;345;p14"/>
          <p:cNvSpPr/>
          <p:nvPr/>
        </p:nvSpPr>
        <p:spPr>
          <a:xfrm rot="5400000">
            <a:off x="1865615" y="689755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6" name="Google Shape;346;p14"/>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a:t>
            </a:fld>
            <a:endParaRPr/>
          </a:p>
        </p:txBody>
      </p:sp>
      <p:sp>
        <p:nvSpPr>
          <p:cNvPr id="347" name="Google Shape;347;p14"/>
          <p:cNvSpPr/>
          <p:nvPr/>
        </p:nvSpPr>
        <p:spPr>
          <a:xfrm rot="5400000">
            <a:off x="3946304" y="6897557"/>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8" name="Google Shape;348;p14"/>
          <p:cNvSpPr/>
          <p:nvPr/>
        </p:nvSpPr>
        <p:spPr>
          <a:xfrm>
            <a:off x="976546" y="6285737"/>
            <a:ext cx="780330" cy="328614"/>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349" name="Google Shape;349;p14"/>
          <p:cNvSpPr txBox="1"/>
          <p:nvPr/>
        </p:nvSpPr>
        <p:spPr>
          <a:xfrm>
            <a:off x="886291" y="6303077"/>
            <a:ext cx="940236" cy="222328"/>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650"/>
              <a:buFont typeface="Arial"/>
              <a:buNone/>
            </a:pPr>
            <a:r>
              <a:rPr lang="ja-JP" sz="650" b="1" i="0" u="none" strike="noStrike" cap="none">
                <a:solidFill>
                  <a:schemeClr val="lt1"/>
                </a:solidFill>
                <a:latin typeface="Arial"/>
                <a:ea typeface="Arial"/>
                <a:cs typeface="Arial"/>
                <a:sym typeface="Arial"/>
              </a:rPr>
              <a:t>メインメニュー</a:t>
            </a:r>
            <a:endParaRPr sz="1400" b="0" i="0" u="none" strike="noStrike" cap="none">
              <a:solidFill>
                <a:srgbClr val="000000"/>
              </a:solidFill>
              <a:latin typeface="Arial"/>
              <a:ea typeface="Arial"/>
              <a:cs typeface="Arial"/>
              <a:sym typeface="Arial"/>
            </a:endParaRPr>
          </a:p>
        </p:txBody>
      </p:sp>
      <p:sp>
        <p:nvSpPr>
          <p:cNvPr id="350" name="Google Shape;350;p14"/>
          <p:cNvSpPr/>
          <p:nvPr/>
        </p:nvSpPr>
        <p:spPr>
          <a:xfrm>
            <a:off x="3067393" y="6666643"/>
            <a:ext cx="790426" cy="511912"/>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1" name="Google Shape;351;p14"/>
          <p:cNvSpPr txBox="1"/>
          <p:nvPr/>
        </p:nvSpPr>
        <p:spPr>
          <a:xfrm>
            <a:off x="3089627" y="6693950"/>
            <a:ext cx="768300" cy="452391"/>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CM</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900"/>
              <a:buFont typeface="Arial"/>
              <a:buNone/>
            </a:pPr>
            <a:r>
              <a:rPr lang="ja-JP" sz="900" b="1" i="0" u="none" strike="noStrike" cap="none">
                <a:solidFill>
                  <a:schemeClr val="lt1"/>
                </a:solidFill>
                <a:latin typeface="Arial"/>
                <a:ea typeface="Arial"/>
                <a:cs typeface="Arial"/>
                <a:sym typeface="Arial"/>
              </a:rPr>
              <a:t>①～⑤枠</a:t>
            </a:r>
            <a:endParaRPr sz="900" b="1" i="0" u="none" strike="noStrike" cap="none">
              <a:solidFill>
                <a:schemeClr val="lt1"/>
              </a:solidFill>
              <a:latin typeface="Arial"/>
              <a:ea typeface="Arial"/>
              <a:cs typeface="Arial"/>
              <a:sym typeface="Arial"/>
            </a:endParaRPr>
          </a:p>
        </p:txBody>
      </p:sp>
      <p:sp>
        <p:nvSpPr>
          <p:cNvPr id="352" name="Google Shape;352;p14"/>
          <p:cNvSpPr txBox="1"/>
          <p:nvPr/>
        </p:nvSpPr>
        <p:spPr>
          <a:xfrm>
            <a:off x="657070" y="1120548"/>
            <a:ext cx="463649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映画前に上映するCM。</a:t>
            </a:r>
            <a:br>
              <a:rPr lang="ja-JP" sz="1200" b="0" i="0" u="none" strike="noStrike" cap="none">
                <a:solidFill>
                  <a:srgbClr val="000000"/>
                </a:solidFill>
                <a:latin typeface="Arial"/>
                <a:ea typeface="Arial"/>
                <a:cs typeface="Arial"/>
                <a:sym typeface="Arial"/>
              </a:rPr>
            </a:br>
            <a:r>
              <a:rPr lang="ja-JP" sz="1200" b="0" i="0" u="none" strike="noStrike" cap="none">
                <a:solidFill>
                  <a:srgbClr val="000000"/>
                </a:solidFill>
                <a:latin typeface="Arial"/>
                <a:ea typeface="Arial"/>
                <a:cs typeface="Arial"/>
                <a:sym typeface="Arial"/>
              </a:rPr>
              <a:t>多くのお客さまが視聴するため訴求力が高いです。</a:t>
            </a:r>
            <a:endParaRPr sz="1200" b="0" i="0" u="none" strike="noStrike" cap="none">
              <a:solidFill>
                <a:srgbClr val="000000"/>
              </a:solidFill>
              <a:latin typeface="Arial"/>
              <a:ea typeface="Arial"/>
              <a:cs typeface="Arial"/>
              <a:sym typeface="Arial"/>
            </a:endParaRPr>
          </a:p>
        </p:txBody>
      </p:sp>
      <p:pic>
        <p:nvPicPr>
          <p:cNvPr id="353" name="Google Shape;353;p14"/>
          <p:cNvPicPr preferRelativeResize="0"/>
          <p:nvPr/>
        </p:nvPicPr>
        <p:blipFill rotWithShape="1">
          <a:blip r:embed="rId3">
            <a:alphaModFix/>
          </a:blip>
          <a:srcRect/>
          <a:stretch/>
        </p:blipFill>
        <p:spPr>
          <a:xfrm>
            <a:off x="899465" y="6658744"/>
            <a:ext cx="912348" cy="525195"/>
          </a:xfrm>
          <a:prstGeom prst="round2SameRect">
            <a:avLst>
              <a:gd name="adj1" fmla="val 0"/>
              <a:gd name="adj2" fmla="val 0"/>
            </a:avLst>
          </a:prstGeom>
          <a:noFill/>
          <a:ln>
            <a:noFill/>
          </a:ln>
        </p:spPr>
      </p:pic>
      <p:pic>
        <p:nvPicPr>
          <p:cNvPr id="354" name="Google Shape;354;p14" descr="グラフィカル ユーザー インターフェイス が含まれている画像&#10;&#10;自動的に生成された説明"/>
          <p:cNvPicPr preferRelativeResize="0"/>
          <p:nvPr/>
        </p:nvPicPr>
        <p:blipFill rotWithShape="1">
          <a:blip r:embed="rId4">
            <a:alphaModFix/>
          </a:blip>
          <a:srcRect/>
          <a:stretch/>
        </p:blipFill>
        <p:spPr>
          <a:xfrm>
            <a:off x="1967862" y="6666643"/>
            <a:ext cx="919859" cy="517297"/>
          </a:xfrm>
          <a:prstGeom prst="rect">
            <a:avLst/>
          </a:prstGeom>
          <a:noFill/>
          <a:ln>
            <a:noFill/>
          </a:ln>
        </p:spPr>
      </p:pic>
      <p:sp>
        <p:nvSpPr>
          <p:cNvPr id="355" name="Google Shape;355;p14"/>
          <p:cNvSpPr txBox="1"/>
          <p:nvPr/>
        </p:nvSpPr>
        <p:spPr>
          <a:xfrm>
            <a:off x="494251" y="6760824"/>
            <a:ext cx="3435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grpSp>
        <p:nvGrpSpPr>
          <p:cNvPr id="356" name="Google Shape;356;p14"/>
          <p:cNvGrpSpPr/>
          <p:nvPr/>
        </p:nvGrpSpPr>
        <p:grpSpPr>
          <a:xfrm>
            <a:off x="639255" y="2463521"/>
            <a:ext cx="3913566" cy="627824"/>
            <a:chOff x="790556" y="2185702"/>
            <a:chExt cx="3913566" cy="627824"/>
          </a:xfrm>
        </p:grpSpPr>
        <p:sp>
          <p:nvSpPr>
            <p:cNvPr id="357" name="Google Shape;357;p14"/>
            <p:cNvSpPr txBox="1"/>
            <p:nvPr/>
          </p:nvSpPr>
          <p:spPr>
            <a:xfrm>
              <a:off x="790556" y="2418162"/>
              <a:ext cx="174686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月間想定再生回数</a:t>
              </a:r>
              <a:endParaRPr sz="1400" b="0" i="0" u="none" strike="noStrike" cap="none" baseline="30000">
                <a:solidFill>
                  <a:schemeClr val="dk1"/>
                </a:solidFill>
                <a:latin typeface="Arial"/>
                <a:ea typeface="Arial"/>
                <a:cs typeface="Arial"/>
                <a:sym typeface="Arial"/>
              </a:endParaRPr>
            </a:p>
          </p:txBody>
        </p:sp>
        <p:sp>
          <p:nvSpPr>
            <p:cNvPr id="358" name="Google Shape;358;p14"/>
            <p:cNvSpPr txBox="1"/>
            <p:nvPr/>
          </p:nvSpPr>
          <p:spPr>
            <a:xfrm>
              <a:off x="3286392" y="2185702"/>
              <a:ext cx="1417730"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400"/>
                <a:buFont typeface="Arial"/>
                <a:buNone/>
              </a:pPr>
              <a:r>
                <a:rPr lang="ja-JP" sz="2400" b="1" i="0" u="none" strike="noStrike" cap="none">
                  <a:solidFill>
                    <a:schemeClr val="dk1"/>
                  </a:solidFill>
                  <a:highlight>
                    <a:srgbClr val="F5F5F5"/>
                  </a:highlight>
                  <a:latin typeface="Arial"/>
                  <a:ea typeface="Arial"/>
                  <a:cs typeface="Arial"/>
                  <a:sym typeface="Arial"/>
                </a:rPr>
                <a:t>   43</a:t>
              </a:r>
              <a:r>
                <a:rPr lang="ja-JP" sz="1200" b="0" i="0" u="none" strike="noStrike" cap="none">
                  <a:solidFill>
                    <a:schemeClr val="dk1"/>
                  </a:solidFill>
                  <a:highlight>
                    <a:srgbClr val="F5F5F5"/>
                  </a:highlight>
                  <a:latin typeface="Arial"/>
                  <a:ea typeface="Arial"/>
                  <a:cs typeface="Arial"/>
                  <a:sym typeface="Arial"/>
                </a:rPr>
                <a:t>万回</a:t>
              </a:r>
              <a:r>
                <a:rPr lang="ja-JP" sz="1200" b="0" i="0" u="none" strike="noStrike" cap="none" baseline="30000">
                  <a:solidFill>
                    <a:schemeClr val="dk1"/>
                  </a:solidFill>
                  <a:latin typeface="Arial"/>
                  <a:ea typeface="Arial"/>
                  <a:cs typeface="Arial"/>
                  <a:sym typeface="Arial"/>
                </a:rPr>
                <a:t>※3</a:t>
              </a:r>
              <a:endParaRPr sz="2000" b="0" i="0" u="none" strike="noStrike" cap="none" baseline="30000">
                <a:solidFill>
                  <a:schemeClr val="dk1"/>
                </a:solidFill>
                <a:highlight>
                  <a:srgbClr val="F5F5F5"/>
                </a:highlight>
                <a:latin typeface="Arial"/>
                <a:ea typeface="Arial"/>
                <a:cs typeface="Arial"/>
                <a:sym typeface="Arial"/>
              </a:endParaRPr>
            </a:p>
          </p:txBody>
        </p:sp>
      </p:grpSp>
      <p:sp>
        <p:nvSpPr>
          <p:cNvPr id="359" name="Google Shape;359;p14"/>
          <p:cNvSpPr txBox="1"/>
          <p:nvPr/>
        </p:nvSpPr>
        <p:spPr>
          <a:xfrm>
            <a:off x="2182529" y="2705730"/>
            <a:ext cx="12518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国内線新型機 約</a:t>
            </a:r>
            <a:endParaRPr sz="1000" b="0" i="0" u="none" strike="noStrike" cap="none" baseline="30000">
              <a:solidFill>
                <a:schemeClr val="dk1"/>
              </a:solidFill>
              <a:latin typeface="Arial"/>
              <a:ea typeface="Arial"/>
              <a:cs typeface="Arial"/>
              <a:sym typeface="Arial"/>
            </a:endParaRPr>
          </a:p>
        </p:txBody>
      </p:sp>
      <p:graphicFrame>
        <p:nvGraphicFramePr>
          <p:cNvPr id="360" name="Google Shape;360;p14"/>
          <p:cNvGraphicFramePr/>
          <p:nvPr/>
        </p:nvGraphicFramePr>
        <p:xfrm>
          <a:off x="5302958" y="1162429"/>
          <a:ext cx="3000000" cy="3000000"/>
        </p:xfrm>
        <a:graphic>
          <a:graphicData uri="http://schemas.openxmlformats.org/drawingml/2006/table">
            <a:tbl>
              <a:tblPr firstCol="1" bandRow="1">
                <a:noFill/>
                <a:tableStyleId>{F831CE32-CC2C-42E0-AB3D-7EEEFE07A6D1}</a:tableStyleId>
              </a:tblPr>
              <a:tblGrid>
                <a:gridCol w="1006425">
                  <a:extLst>
                    <a:ext uri="{9D8B030D-6E8A-4147-A177-3AD203B41FA5}">
                      <a16:colId xmlns:a16="http://schemas.microsoft.com/office/drawing/2014/main" val="20000"/>
                    </a:ext>
                  </a:extLst>
                </a:gridCol>
                <a:gridCol w="4253650">
                  <a:extLst>
                    <a:ext uri="{9D8B030D-6E8A-4147-A177-3AD203B41FA5}">
                      <a16:colId xmlns:a16="http://schemas.microsoft.com/office/drawing/2014/main" val="20001"/>
                    </a:ext>
                  </a:extLst>
                </a:gridCol>
              </a:tblGrid>
              <a:tr h="60370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上映メディア</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JAL運航機材　国内線個人用モニター</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a:solidFill>
                            <a:srgbClr val="FF0000"/>
                          </a:solidFill>
                          <a:latin typeface="Arial"/>
                          <a:ea typeface="Arial"/>
                          <a:cs typeface="Arial"/>
                          <a:sym typeface="Arial"/>
                        </a:rPr>
                        <a:t>対象クラス：全クラス　全言語共通</a:t>
                      </a:r>
                      <a:endParaRPr sz="1400" u="none" strike="noStrike" cap="none"/>
                    </a:p>
                  </a:txBody>
                  <a:tcPr marL="180000" marR="180000" marT="108000" marB="108000" anchor="ctr"/>
                </a:tc>
                <a:extLst>
                  <a:ext uri="{0D108BD9-81ED-4DB2-BD59-A6C34878D82A}">
                    <a16:rowId xmlns:a16="http://schemas.microsoft.com/office/drawing/2014/main" val="10000"/>
                  </a:ext>
                </a:extLst>
              </a:tr>
              <a:tr h="7234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上映便数</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Airbus A350-900型機・Boeing 787-8型機　約</a:t>
                      </a:r>
                      <a:r>
                        <a:rPr lang="ja-JP" sz="1000" b="0" i="0" u="none" strike="noStrike" cap="none">
                          <a:solidFill>
                            <a:schemeClr val="dk1"/>
                          </a:solidFill>
                          <a:latin typeface="Arial"/>
                          <a:ea typeface="Arial"/>
                          <a:cs typeface="Arial"/>
                          <a:sym typeface="Arial"/>
                        </a:rPr>
                        <a:t>3,200便</a:t>
                      </a:r>
                      <a:r>
                        <a:rPr lang="ja-JP" sz="1000" u="none" strike="noStrike" cap="none" baseline="30000">
                          <a:latin typeface="Arial"/>
                          <a:ea typeface="Arial"/>
                          <a:cs typeface="Arial"/>
                          <a:sym typeface="Arial"/>
                        </a:rPr>
                        <a:t>※1</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※このうち、一部の機材では上映されない場合があります。</a:t>
                      </a:r>
                      <a:endParaRPr sz="8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ja-JP" sz="800" b="0" i="0" u="none" strike="noStrike" cap="none">
                          <a:solidFill>
                            <a:srgbClr val="000000"/>
                          </a:solidFill>
                          <a:latin typeface="Arial"/>
                          <a:ea typeface="Arial"/>
                          <a:cs typeface="Arial"/>
                          <a:sym typeface="Arial"/>
                        </a:rPr>
                        <a:t>※別途、一部国際線機材の国内転用、及び、</a:t>
                      </a:r>
                      <a:r>
                        <a:rPr lang="ja-JP" sz="800" u="none" strike="noStrike" cap="none">
                          <a:latin typeface="Arial"/>
                          <a:ea typeface="Arial"/>
                          <a:cs typeface="Arial"/>
                          <a:sym typeface="Arial"/>
                        </a:rPr>
                        <a:t>チャーターを含む臨時便でも上映する場合があります。</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1"/>
                  </a:ext>
                </a:extLst>
              </a:tr>
              <a:tr h="5800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上映路線</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羽田＝伊丹・新千歳・福岡・那覇、伊丹＝那覇 線</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2"/>
                  </a:ext>
                </a:extLst>
              </a:tr>
              <a:tr h="410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上映秒数</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15秒　※上映順はお任せいただきます。 </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410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販売枠数</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5枠</a:t>
                      </a:r>
                      <a:r>
                        <a:rPr lang="ja-JP" sz="1000" b="0" i="0" u="none" strike="noStrike" cap="none">
                          <a:solidFill>
                            <a:schemeClr val="dk1"/>
                          </a:solidFill>
                          <a:latin typeface="Arial"/>
                          <a:ea typeface="Arial"/>
                          <a:cs typeface="Arial"/>
                          <a:sym typeface="Arial"/>
                        </a:rPr>
                        <a:t>    </a:t>
                      </a:r>
                      <a:r>
                        <a:rPr lang="ja-JP" sz="1000" u="none" strike="noStrike" cap="none">
                          <a:latin typeface="Arial"/>
                          <a:ea typeface="Arial"/>
                          <a:cs typeface="Arial"/>
                          <a:sym typeface="Arial"/>
                        </a:rPr>
                        <a:t>※1社による2枠/月 購入も可能です。</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562750">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上映期間 </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a:latin typeface="Arial"/>
                          <a:ea typeface="Arial"/>
                          <a:cs typeface="Arial"/>
                          <a:sym typeface="Arial"/>
                        </a:rPr>
                        <a:t>1か月間（毎月1日〜末日）</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100"/>
                        <a:buFont typeface="Arial"/>
                        <a:buNone/>
                      </a:pPr>
                      <a:r>
                        <a:rPr lang="ja-JP" sz="800" u="none" strike="noStrike" cap="none">
                          <a:latin typeface="Arial"/>
                          <a:ea typeface="Arial"/>
                          <a:cs typeface="Arial"/>
                          <a:sym typeface="Arial"/>
                        </a:rPr>
                        <a:t>※機材繰りなどの諸事情により上映開始日・終了日が前後する場合があります。</a:t>
                      </a:r>
                      <a:endParaRPr sz="8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5"/>
                  </a:ext>
                </a:extLst>
              </a:tr>
              <a:tr h="410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料金</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u="none" strike="noStrike" cap="none">
                          <a:solidFill>
                            <a:schemeClr val="dk1"/>
                          </a:solidFill>
                          <a:latin typeface="Arial"/>
                          <a:ea typeface="Arial"/>
                          <a:cs typeface="Arial"/>
                          <a:sym typeface="Arial"/>
                        </a:rPr>
                        <a:t>2,500,000円/枠/月 </a:t>
                      </a:r>
                      <a:r>
                        <a:rPr lang="ja-JP" sz="1000" b="0" i="0" u="none" strike="noStrike" cap="none">
                          <a:solidFill>
                            <a:srgbClr val="000000"/>
                          </a:solidFill>
                          <a:latin typeface="Arial"/>
                          <a:ea typeface="Arial"/>
                          <a:cs typeface="Arial"/>
                          <a:sym typeface="Arial"/>
                        </a:rPr>
                        <a:t>（税抜）</a:t>
                      </a:r>
                      <a:endParaRPr sz="1000" b="0" i="0" u="none" strike="noStrike" cap="none">
                        <a:solidFill>
                          <a:srgbClr val="00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4103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solidFill>
                            <a:schemeClr val="lt1"/>
                          </a:solidFill>
                          <a:latin typeface="Arial"/>
                          <a:ea typeface="Arial"/>
                          <a:cs typeface="Arial"/>
                          <a:sym typeface="Arial"/>
                        </a:rPr>
                        <a:t>料金適用期間</a:t>
                      </a:r>
                      <a:endParaRPr sz="1000" u="none" strike="noStrike" cap="none">
                        <a:solidFill>
                          <a:schemeClr val="lt1"/>
                        </a:solidFill>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ja-JP" sz="1000" b="0" i="0" u="none" strike="noStrike" cap="none">
                          <a:solidFill>
                            <a:schemeClr val="dk1"/>
                          </a:solidFill>
                          <a:latin typeface="Arial"/>
                          <a:ea typeface="Arial"/>
                          <a:cs typeface="Arial"/>
                          <a:sym typeface="Arial"/>
                        </a:rPr>
                        <a:t>2026年4月～2027年3月</a:t>
                      </a:r>
                      <a:r>
                        <a:rPr lang="ja-JP" sz="1000" u="none" strike="noStrike" cap="none">
                          <a:solidFill>
                            <a:schemeClr val="dk1"/>
                          </a:solidFill>
                          <a:latin typeface="Arial"/>
                          <a:ea typeface="Arial"/>
                          <a:cs typeface="Arial"/>
                          <a:sym typeface="Arial"/>
                        </a:rPr>
                        <a:t>上映分</a:t>
                      </a:r>
                      <a:endParaRPr sz="1000" b="0" i="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7"/>
                  </a:ext>
                </a:extLst>
              </a:tr>
              <a:tr h="56692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納品日</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b="0" i="0" u="none" strike="noStrike" cap="none">
                          <a:solidFill>
                            <a:srgbClr val="000000"/>
                          </a:solidFill>
                          <a:latin typeface="Arial"/>
                          <a:ea typeface="Arial"/>
                          <a:cs typeface="Arial"/>
                          <a:sym typeface="Arial"/>
                        </a:rPr>
                        <a:t>上映開始の前々月13日頃</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ja-JP" sz="800" b="0" i="0" u="none" strike="noStrike" cap="none">
                          <a:solidFill>
                            <a:srgbClr val="000000"/>
                          </a:solidFill>
                          <a:latin typeface="Arial"/>
                          <a:ea typeface="Arial"/>
                          <a:cs typeface="Arial"/>
                          <a:sym typeface="Arial"/>
                        </a:rPr>
                        <a:t>※具体的な日付はお問い合わせください。</a:t>
                      </a:r>
                      <a:endParaRPr sz="1400" u="none" strike="noStrike" cap="none"/>
                    </a:p>
                  </a:txBody>
                  <a:tcPr marL="180000" marR="180000" marT="108000" marB="108000" anchor="ctr"/>
                </a:tc>
                <a:extLst>
                  <a:ext uri="{0D108BD9-81ED-4DB2-BD59-A6C34878D82A}">
                    <a16:rowId xmlns:a16="http://schemas.microsoft.com/office/drawing/2014/main" val="10008"/>
                  </a:ext>
                </a:extLst>
              </a:tr>
              <a:tr h="598475">
                <a:tc>
                  <a:txBody>
                    <a:bodyPr/>
                    <a:lstStyle/>
                    <a:p>
                      <a:pPr marL="0" marR="0" lvl="0" indent="0" algn="ctr" rtl="0">
                        <a:lnSpc>
                          <a:spcPct val="100000"/>
                        </a:lnSpc>
                        <a:spcBef>
                          <a:spcPts val="0"/>
                        </a:spcBef>
                        <a:spcAft>
                          <a:spcPts val="0"/>
                        </a:spcAft>
                        <a:buClr>
                          <a:srgbClr val="000000"/>
                        </a:buClr>
                        <a:buSzPts val="1200"/>
                        <a:buFont typeface="Arial"/>
                        <a:buNone/>
                      </a:pPr>
                      <a:r>
                        <a:rPr lang="ja-JP" sz="1000" b="1" i="0" u="none" strike="noStrike" cap="none">
                          <a:latin typeface="Arial"/>
                          <a:ea typeface="Arial"/>
                          <a:cs typeface="Arial"/>
                          <a:sym typeface="Arial"/>
                        </a:rPr>
                        <a:t>備考</a:t>
                      </a:r>
                      <a:endParaRPr sz="100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・30秒単位でのスキップ・早送りができます。</a:t>
                      </a:r>
                      <a:endParaRPr sz="10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ja-JP" sz="1000" u="none" strike="noStrike" cap="none" dirty="0">
                          <a:latin typeface="Arial"/>
                          <a:ea typeface="Arial"/>
                          <a:cs typeface="Arial"/>
                          <a:sym typeface="Arial"/>
                        </a:rPr>
                        <a:t>・個人モニター上での外部遷移はできません。</a:t>
                      </a:r>
                      <a:endParaRPr sz="1000" u="none" strike="noStrike" cap="none" dirty="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9"/>
                  </a:ext>
                </a:extLst>
              </a:tr>
            </a:tbl>
          </a:graphicData>
        </a:graphic>
      </p:graphicFrame>
      <p:sp>
        <p:nvSpPr>
          <p:cNvPr id="361" name="Google Shape;361;p14"/>
          <p:cNvSpPr txBox="1"/>
          <p:nvPr/>
        </p:nvSpPr>
        <p:spPr>
          <a:xfrm>
            <a:off x="5261836" y="6611847"/>
            <a:ext cx="5397337" cy="861734"/>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※1：25年4月～26年3月平均（JAL保有データ）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※2：</a:t>
            </a:r>
            <a:r>
              <a:rPr lang="ja-JP" sz="800" b="0" i="0" u="none" strike="noStrike" cap="none">
                <a:solidFill>
                  <a:srgbClr val="000000"/>
                </a:solidFill>
                <a:latin typeface="Arial"/>
                <a:ea typeface="Arial"/>
                <a:cs typeface="Arial"/>
                <a:sym typeface="Arial"/>
              </a:rPr>
              <a:t>総作品数は月ごとに変動します。国際線機材の国内転用運航便では</a:t>
            </a:r>
            <a:r>
              <a:rPr lang="ja-JP" sz="800" b="0" i="0" u="none" strike="noStrike" cap="none">
                <a:solidFill>
                  <a:schemeClr val="dk1"/>
                </a:solidFill>
                <a:latin typeface="Arial"/>
                <a:ea typeface="Arial"/>
                <a:cs typeface="Arial"/>
                <a:sym typeface="Arial"/>
              </a:rPr>
              <a:t>作品数が異なります。　</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000"/>
              <a:buFont typeface="Arial"/>
              <a:buNone/>
            </a:pPr>
            <a:r>
              <a:rPr lang="ja-JP" sz="800" b="0" i="0" u="none" strike="noStrike" cap="none">
                <a:solidFill>
                  <a:schemeClr val="dk1"/>
                </a:solidFill>
                <a:latin typeface="Arial"/>
                <a:ea typeface="Arial"/>
                <a:cs typeface="Arial"/>
                <a:sym typeface="Arial"/>
              </a:rPr>
              <a:t>※3：JAL保有データ（参考値。回数保障ではありません）</a:t>
            </a:r>
            <a:endParaRPr sz="800" b="0" i="0" u="none" strike="noStrike" cap="none">
              <a:solidFill>
                <a:srgbClr val="FF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※再生・早送り・巻き戻し等の操作を行う際、画面上CMに重なるように操作ボタン等が数秒間表示されます。</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ja-JP" sz="800" b="0" i="0" u="none" strike="noStrike" cap="none">
                <a:solidFill>
                  <a:schemeClr val="dk1"/>
                </a:solidFill>
                <a:latin typeface="Arial"/>
                <a:ea typeface="Arial"/>
                <a:cs typeface="Arial"/>
                <a:sym typeface="Arial"/>
              </a:rPr>
              <a:t>　その他、機内アナウンス発生時には再生が一時中断等される場合があります。</a:t>
            </a:r>
            <a:endParaRPr sz="800" b="0" i="0" u="none" strike="noStrike" cap="none">
              <a:solidFill>
                <a:schemeClr val="dk1"/>
              </a:solidFill>
              <a:highlight>
                <a:srgbClr val="FFFF00"/>
              </a:highlight>
              <a:latin typeface="Arial"/>
              <a:ea typeface="Arial"/>
              <a:cs typeface="Arial"/>
              <a:sym typeface="Arial"/>
            </a:endParaRPr>
          </a:p>
        </p:txBody>
      </p:sp>
      <p:grpSp>
        <p:nvGrpSpPr>
          <p:cNvPr id="362" name="Google Shape;362;p14"/>
          <p:cNvGrpSpPr/>
          <p:nvPr/>
        </p:nvGrpSpPr>
        <p:grpSpPr>
          <a:xfrm>
            <a:off x="387833" y="5974731"/>
            <a:ext cx="4896754" cy="326871"/>
            <a:chOff x="434568" y="5145443"/>
            <a:chExt cx="4896754" cy="326871"/>
          </a:xfrm>
        </p:grpSpPr>
        <p:pic>
          <p:nvPicPr>
            <p:cNvPr id="363" name="Google Shape;363;p14"/>
            <p:cNvPicPr preferRelativeResize="0"/>
            <p:nvPr/>
          </p:nvPicPr>
          <p:blipFill rotWithShape="1">
            <a:blip r:embed="rId5">
              <a:alphaModFix/>
            </a:blip>
            <a:srcRect/>
            <a:stretch/>
          </p:blipFill>
          <p:spPr>
            <a:xfrm rot="-1800000">
              <a:off x="478360" y="5189235"/>
              <a:ext cx="239286" cy="239286"/>
            </a:xfrm>
            <a:prstGeom prst="rect">
              <a:avLst/>
            </a:prstGeom>
            <a:noFill/>
            <a:ln>
              <a:noFill/>
            </a:ln>
          </p:spPr>
        </p:pic>
        <p:cxnSp>
          <p:nvCxnSpPr>
            <p:cNvPr id="364" name="Google Shape;364;p14"/>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sp>
        <p:nvSpPr>
          <p:cNvPr id="365" name="Google Shape;365;p14"/>
          <p:cNvSpPr txBox="1"/>
          <p:nvPr/>
        </p:nvSpPr>
        <p:spPr>
          <a:xfrm>
            <a:off x="680970" y="5920312"/>
            <a:ext cx="2995206"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ja-JP" sz="900" b="0" i="0" u="none" strike="noStrike" cap="none">
                <a:solidFill>
                  <a:schemeClr val="dk1"/>
                </a:solidFill>
                <a:latin typeface="Arial"/>
                <a:ea typeface="Arial"/>
                <a:cs typeface="Arial"/>
                <a:sym typeface="Arial"/>
              </a:rPr>
              <a:t>映画前CM上映までの流れ</a:t>
            </a:r>
            <a:endParaRPr sz="900" b="0" i="0" u="none" strike="noStrike" cap="none">
              <a:solidFill>
                <a:schemeClr val="dk1"/>
              </a:solidFill>
              <a:latin typeface="Arial"/>
              <a:ea typeface="Arial"/>
              <a:cs typeface="Arial"/>
              <a:sym typeface="Arial"/>
            </a:endParaRPr>
          </a:p>
        </p:txBody>
      </p:sp>
      <p:sp>
        <p:nvSpPr>
          <p:cNvPr id="366" name="Google Shape;366;p14"/>
          <p:cNvSpPr txBox="1"/>
          <p:nvPr/>
        </p:nvSpPr>
        <p:spPr>
          <a:xfrm>
            <a:off x="1908950" y="7175017"/>
            <a:ext cx="3255749" cy="40006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※機材によって画面イメージが異なります。</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900"/>
              <a:buFont typeface="Arial"/>
              <a:buNone/>
            </a:pPr>
            <a:r>
              <a:rPr lang="ja-JP" sz="800" b="0" i="0" u="none" strike="noStrike" cap="none">
                <a:solidFill>
                  <a:schemeClr val="dk1"/>
                </a:solidFill>
                <a:latin typeface="Arial"/>
                <a:ea typeface="Arial"/>
                <a:cs typeface="Arial"/>
                <a:sym typeface="Arial"/>
              </a:rPr>
              <a:t>※各月の映画プログラムはJAL Webサイト内でご確認いただけます。</a:t>
            </a:r>
            <a:endParaRPr sz="1200" b="0" i="0" u="none" strike="noStrike" cap="none">
              <a:solidFill>
                <a:schemeClr val="dk1"/>
              </a:solidFill>
              <a:latin typeface="Arial"/>
              <a:ea typeface="Arial"/>
              <a:cs typeface="Arial"/>
              <a:sym typeface="Arial"/>
            </a:endParaRPr>
          </a:p>
        </p:txBody>
      </p:sp>
      <p:sp>
        <p:nvSpPr>
          <p:cNvPr id="367" name="Google Shape;367;p14"/>
          <p:cNvSpPr txBox="1"/>
          <p:nvPr/>
        </p:nvSpPr>
        <p:spPr>
          <a:xfrm>
            <a:off x="652798" y="1759338"/>
            <a:ext cx="1973670"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ja-JP" sz="1200" b="0" i="0" u="none" strike="noStrike" cap="none">
                <a:solidFill>
                  <a:srgbClr val="000000"/>
                </a:solidFill>
                <a:latin typeface="Arial"/>
                <a:ea typeface="Arial"/>
                <a:cs typeface="Arial"/>
                <a:sym typeface="Arial"/>
              </a:rPr>
              <a:t>＊総作品数約 25 作品</a:t>
            </a:r>
            <a:r>
              <a:rPr lang="ja-JP" sz="1200" b="0" i="0" u="none" strike="noStrike" cap="none" baseline="30000">
                <a:solidFill>
                  <a:srgbClr val="000000"/>
                </a:solidFill>
                <a:latin typeface="Arial"/>
                <a:ea typeface="Arial"/>
                <a:cs typeface="Arial"/>
                <a:sym typeface="Arial"/>
              </a:rPr>
              <a:t>※2,3</a:t>
            </a:r>
            <a:endParaRPr sz="1200" b="0" i="0" u="none" strike="noStrike" cap="none">
              <a:solidFill>
                <a:srgbClr val="000000"/>
              </a:solidFill>
              <a:latin typeface="Arial"/>
              <a:ea typeface="Arial"/>
              <a:cs typeface="Arial"/>
              <a:sym typeface="Arial"/>
            </a:endParaRPr>
          </a:p>
        </p:txBody>
      </p:sp>
      <p:pic>
        <p:nvPicPr>
          <p:cNvPr id="368" name="Google Shape;368;p14"/>
          <p:cNvPicPr preferRelativeResize="0"/>
          <p:nvPr/>
        </p:nvPicPr>
        <p:blipFill rotWithShape="1">
          <a:blip r:embed="rId6">
            <a:alphaModFix/>
          </a:blip>
          <a:srcRect/>
          <a:stretch/>
        </p:blipFill>
        <p:spPr>
          <a:xfrm>
            <a:off x="999097" y="3200818"/>
            <a:ext cx="3777246" cy="2519394"/>
          </a:xfrm>
          <a:prstGeom prst="rect">
            <a:avLst/>
          </a:prstGeom>
          <a:noFill/>
          <a:ln>
            <a:noFill/>
          </a:ln>
        </p:spPr>
      </p:pic>
      <p:sp>
        <p:nvSpPr>
          <p:cNvPr id="369" name="Google Shape;369;p14"/>
          <p:cNvSpPr txBox="1"/>
          <p:nvPr/>
        </p:nvSpPr>
        <p:spPr>
          <a:xfrm>
            <a:off x="2493966" y="5696082"/>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ja-JP" sz="800" b="0" i="0" u="none" strike="noStrike" cap="none">
                <a:solidFill>
                  <a:srgbClr val="000000"/>
                </a:solidFill>
                <a:latin typeface="Arial"/>
                <a:ea typeface="Arial"/>
                <a:cs typeface="Arial"/>
                <a:sym typeface="Arial"/>
              </a:rPr>
              <a:t>※上記はAirbus A350-900型機機材</a:t>
            </a:r>
            <a:endParaRPr sz="800" b="0" i="0" u="none" strike="noStrike" cap="none">
              <a:solidFill>
                <a:srgbClr val="000000"/>
              </a:solidFill>
              <a:latin typeface="Arial"/>
              <a:ea typeface="Arial"/>
              <a:cs typeface="Arial"/>
              <a:sym typeface="Arial"/>
            </a:endParaRPr>
          </a:p>
        </p:txBody>
      </p:sp>
      <p:sp>
        <p:nvSpPr>
          <p:cNvPr id="370" name="Google Shape;370;p14"/>
          <p:cNvSpPr txBox="1"/>
          <p:nvPr/>
        </p:nvSpPr>
        <p:spPr>
          <a:xfrm>
            <a:off x="833076" y="558680"/>
            <a:ext cx="9279835"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ja-JP" sz="2000" b="1" i="0" u="none" strike="noStrike" cap="none">
                <a:solidFill>
                  <a:srgbClr val="FF0000"/>
                </a:solidFill>
                <a:latin typeface="Arial"/>
                <a:ea typeface="Arial"/>
                <a:cs typeface="Arial"/>
                <a:sym typeface="Arial"/>
              </a:rPr>
              <a:t>国内線 </a:t>
            </a:r>
            <a:r>
              <a:rPr lang="ja-JP" sz="2000" b="1" i="0"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映画前CM</a:t>
            </a:r>
            <a:endParaRPr sz="2000" b="1" i="0" u="none" strike="noStrike" cap="none">
              <a:solidFill>
                <a:schemeClr val="dk1"/>
              </a:solidFill>
              <a:latin typeface="Arial"/>
              <a:ea typeface="Arial"/>
              <a:cs typeface="Arial"/>
              <a:sym typeface="Arial"/>
            </a:endParaRPr>
          </a:p>
        </p:txBody>
      </p:sp>
      <p:cxnSp>
        <p:nvCxnSpPr>
          <p:cNvPr id="371" name="Google Shape;371;p14"/>
          <p:cNvCxnSpPr/>
          <p:nvPr/>
        </p:nvCxnSpPr>
        <p:spPr>
          <a:xfrm>
            <a:off x="800938" y="1098631"/>
            <a:ext cx="9311973" cy="0"/>
          </a:xfrm>
          <a:prstGeom prst="straightConnector1">
            <a:avLst/>
          </a:prstGeom>
          <a:noFill/>
          <a:ln w="9525" cap="flat" cmpd="sng">
            <a:solidFill>
              <a:schemeClr val="dk1"/>
            </a:solidFill>
            <a:prstDash val="solid"/>
            <a:miter lim="8000"/>
            <a:headEnd type="none" w="sm" len="sm"/>
            <a:tailEnd type="none" w="sm" len="sm"/>
          </a:ln>
        </p:spPr>
      </p:cxnSp>
    </p:spTree>
  </p:cSld>
  <p:clrMapOvr>
    <a:masterClrMapping/>
  </p:clrMapOvr>
</p:sld>
</file>

<file path=ppt/theme/theme1.xml><?xml version="1.0" encoding="utf-8"?>
<a:theme xmlns:a="http://schemas.openxmlformats.org/drawingml/2006/main"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10205</Words>
  <Application>Microsoft Office PowerPoint</Application>
  <PresentationFormat>ユーザー設定</PresentationFormat>
  <Paragraphs>1466</Paragraphs>
  <Slides>26</Slides>
  <Notes>26</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26</vt:i4>
      </vt:variant>
    </vt:vector>
  </HeadingPairs>
  <TitlesOfParts>
    <vt:vector size="29" baseType="lpstr">
      <vt:lpstr>Noto Sans Symbols</vt:lpstr>
      <vt:lpstr>Arial</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revision>1</cp:revision>
  <dcterms:created xsi:type="dcterms:W3CDTF">2026-07-29T02:48:33Z</dcterms:created>
  <dcterms:modified xsi:type="dcterms:W3CDTF">2026-07-29T02:48:36Z</dcterms:modified>
</cp:coreProperties>
</file>